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97"/>
  </p:notesMasterIdLst>
  <p:sldIdLst>
    <p:sldId id="379" r:id="rId5"/>
    <p:sldId id="380" r:id="rId6"/>
    <p:sldId id="381" r:id="rId7"/>
    <p:sldId id="382" r:id="rId8"/>
    <p:sldId id="440" r:id="rId9"/>
    <p:sldId id="437" r:id="rId10"/>
    <p:sldId id="441" r:id="rId11"/>
    <p:sldId id="384" r:id="rId12"/>
    <p:sldId id="442" r:id="rId13"/>
    <p:sldId id="430" r:id="rId14"/>
    <p:sldId id="420" r:id="rId15"/>
    <p:sldId id="421" r:id="rId16"/>
    <p:sldId id="389" r:id="rId17"/>
    <p:sldId id="352" r:id="rId18"/>
    <p:sldId id="353" r:id="rId19"/>
    <p:sldId id="285" r:id="rId20"/>
    <p:sldId id="284" r:id="rId21"/>
    <p:sldId id="443" r:id="rId22"/>
    <p:sldId id="461" r:id="rId23"/>
    <p:sldId id="462" r:id="rId24"/>
    <p:sldId id="294" r:id="rId25"/>
    <p:sldId id="295" r:id="rId26"/>
    <p:sldId id="296" r:id="rId27"/>
    <p:sldId id="273" r:id="rId28"/>
    <p:sldId id="297" r:id="rId29"/>
    <p:sldId id="274" r:id="rId30"/>
    <p:sldId id="372" r:id="rId31"/>
    <p:sldId id="422" r:id="rId32"/>
    <p:sldId id="425" r:id="rId33"/>
    <p:sldId id="464" r:id="rId34"/>
    <p:sldId id="465" r:id="rId35"/>
    <p:sldId id="466" r:id="rId36"/>
    <p:sldId id="426" r:id="rId37"/>
    <p:sldId id="449" r:id="rId38"/>
    <p:sldId id="450" r:id="rId39"/>
    <p:sldId id="451" r:id="rId40"/>
    <p:sldId id="452" r:id="rId41"/>
    <p:sldId id="453" r:id="rId42"/>
    <p:sldId id="454" r:id="rId43"/>
    <p:sldId id="313" r:id="rId44"/>
    <p:sldId id="374" r:id="rId45"/>
    <p:sldId id="300" r:id="rId46"/>
    <p:sldId id="325" r:id="rId47"/>
    <p:sldId id="326" r:id="rId48"/>
    <p:sldId id="376" r:id="rId49"/>
    <p:sldId id="377" r:id="rId50"/>
    <p:sldId id="378" r:id="rId51"/>
    <p:sldId id="349" r:id="rId52"/>
    <p:sldId id="350" r:id="rId53"/>
    <p:sldId id="355" r:id="rId54"/>
    <p:sldId id="327" r:id="rId55"/>
    <p:sldId id="344" r:id="rId56"/>
    <p:sldId id="356" r:id="rId57"/>
    <p:sldId id="333" r:id="rId58"/>
    <p:sldId id="334" r:id="rId59"/>
    <p:sldId id="337" r:id="rId60"/>
    <p:sldId id="444" r:id="rId61"/>
    <p:sldId id="338" r:id="rId62"/>
    <p:sldId id="467" r:id="rId63"/>
    <p:sldId id="393" r:id="rId64"/>
    <p:sldId id="394" r:id="rId65"/>
    <p:sldId id="395" r:id="rId66"/>
    <p:sldId id="396" r:id="rId67"/>
    <p:sldId id="397" r:id="rId68"/>
    <p:sldId id="398" r:id="rId69"/>
    <p:sldId id="399" r:id="rId70"/>
    <p:sldId id="400" r:id="rId71"/>
    <p:sldId id="401" r:id="rId72"/>
    <p:sldId id="428" r:id="rId73"/>
    <p:sldId id="405" r:id="rId74"/>
    <p:sldId id="406" r:id="rId75"/>
    <p:sldId id="407" r:id="rId76"/>
    <p:sldId id="408" r:id="rId77"/>
    <p:sldId id="409" r:id="rId78"/>
    <p:sldId id="432" r:id="rId79"/>
    <p:sldId id="455" r:id="rId80"/>
    <p:sldId id="456" r:id="rId81"/>
    <p:sldId id="434" r:id="rId82"/>
    <p:sldId id="457" r:id="rId83"/>
    <p:sldId id="458" r:id="rId84"/>
    <p:sldId id="459" r:id="rId85"/>
    <p:sldId id="436" r:id="rId86"/>
    <p:sldId id="431" r:id="rId87"/>
    <p:sldId id="460" r:id="rId88"/>
    <p:sldId id="411" r:id="rId89"/>
    <p:sldId id="412" r:id="rId90"/>
    <p:sldId id="414" r:id="rId91"/>
    <p:sldId id="415" r:id="rId92"/>
    <p:sldId id="416" r:id="rId93"/>
    <p:sldId id="429" r:id="rId94"/>
    <p:sldId id="448" r:id="rId95"/>
    <p:sldId id="262" r:id="rId9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rman, Allison" initials="TA" lastIdx="27" clrIdx="0">
    <p:extLst/>
  </p:cmAuthor>
  <p:cmAuthor id="2" name="Gordon, Brenna" initials="GB"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C9B"/>
    <a:srgbClr val="376098"/>
    <a:srgbClr val="C6CCFF"/>
    <a:srgbClr val="EAEAEA"/>
    <a:srgbClr val="0000FF"/>
    <a:srgbClr val="008080"/>
    <a:srgbClr val="308298"/>
    <a:srgbClr val="E4E0CE"/>
    <a:srgbClr val="E9E6D7"/>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7" autoAdjust="0"/>
    <p:restoredTop sz="66075" autoAdjust="0"/>
  </p:normalViewPr>
  <p:slideViewPr>
    <p:cSldViewPr>
      <p:cViewPr>
        <p:scale>
          <a:sx n="60" d="100"/>
          <a:sy n="60" d="100"/>
        </p:scale>
        <p:origin x="-1416" y="-36"/>
      </p:cViewPr>
      <p:guideLst>
        <p:guide orient="horz" pos="2160"/>
        <p:guide orient="horz" pos="1620"/>
        <p:guide pos="2880"/>
      </p:guideLst>
    </p:cSldViewPr>
  </p:slideViewPr>
  <p:outlineViewPr>
    <p:cViewPr>
      <p:scale>
        <a:sx n="33" d="100"/>
        <a:sy n="33" d="100"/>
      </p:scale>
      <p:origin x="0" y="65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CD14F-456E-4937-8AD9-B199510D280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7855B3B-B17D-4EE8-A687-C92963553A00}">
      <dgm:prSet phldrT="[Text]"/>
      <dgm:spPr>
        <a:solidFill>
          <a:schemeClr val="accent5">
            <a:lumMod val="75000"/>
          </a:schemeClr>
        </a:solidFill>
      </dgm:spPr>
      <dgm:t>
        <a:bodyPr/>
        <a:lstStyle/>
        <a:p>
          <a:r>
            <a:rPr lang="en-US" dirty="0" smtClean="0"/>
            <a:t>VA</a:t>
          </a:r>
          <a:endParaRPr lang="en-US" dirty="0"/>
        </a:p>
      </dgm:t>
      <dgm:extLst>
        <a:ext uri="{E40237B7-FDA0-4F09-8148-C483321AD2D9}">
          <dgm14:cNvPr xmlns:dgm14="http://schemas.microsoft.com/office/drawing/2010/diagram" id="0" name="" descr="VA&#10;ALWAYS required&#10;Non-VA Partner&#10;SOMETIMES required&#10;"/>
        </a:ext>
      </dgm:extLst>
    </dgm:pt>
    <dgm:pt modelId="{C1C2892C-F72C-41E6-AE31-699AC8DC8591}" type="parTrans" cxnId="{585DA70F-F165-4265-A494-2EFC179C41EC}">
      <dgm:prSet/>
      <dgm:spPr/>
      <dgm:t>
        <a:bodyPr/>
        <a:lstStyle/>
        <a:p>
          <a:endParaRPr lang="en-US"/>
        </a:p>
      </dgm:t>
    </dgm:pt>
    <dgm:pt modelId="{0959DF86-BB89-484A-8CD0-F3DA13835CBF}" type="sibTrans" cxnId="{585DA70F-F165-4265-A494-2EFC179C41EC}">
      <dgm:prSet/>
      <dgm:spPr/>
      <dgm:t>
        <a:bodyPr/>
        <a:lstStyle/>
        <a:p>
          <a:endParaRPr lang="en-US"/>
        </a:p>
      </dgm:t>
    </dgm:pt>
    <dgm:pt modelId="{B1439BE7-2104-46D1-BF4B-74B20CCA247D}">
      <dgm:prSet phldrT="[Text]"/>
      <dgm:spPr>
        <a:solidFill>
          <a:schemeClr val="accent5">
            <a:lumMod val="40000"/>
            <a:lumOff val="60000"/>
            <a:alpha val="90000"/>
          </a:schemeClr>
        </a:solidFill>
      </dgm:spPr>
      <dgm:t>
        <a:bodyPr/>
        <a:lstStyle/>
        <a:p>
          <a:r>
            <a:rPr lang="en-US" b="1" dirty="0" smtClean="0"/>
            <a:t>ALWAYS</a:t>
          </a:r>
          <a:r>
            <a:rPr lang="en-US" dirty="0" smtClean="0"/>
            <a:t> required</a:t>
          </a:r>
          <a:endParaRPr lang="en-US" dirty="0"/>
        </a:p>
      </dgm:t>
      <dgm:extLst>
        <a:ext uri="{E40237B7-FDA0-4F09-8148-C483321AD2D9}">
          <dgm14:cNvPr xmlns:dgm14="http://schemas.microsoft.com/office/drawing/2010/diagram" id="0" name="" descr="VA&#10;ALWAYS required&#10;Non-VA Partner&#10;SOMETIMES required&#10;"/>
        </a:ext>
      </dgm:extLst>
    </dgm:pt>
    <dgm:pt modelId="{0F41FA39-2E8C-4FB1-AEB1-759C105062F9}" type="parTrans" cxnId="{7D0FBC84-8255-4A91-9223-3F9815587EC1}">
      <dgm:prSet/>
      <dgm:spPr/>
      <dgm:t>
        <a:bodyPr/>
        <a:lstStyle/>
        <a:p>
          <a:endParaRPr lang="en-US"/>
        </a:p>
      </dgm:t>
    </dgm:pt>
    <dgm:pt modelId="{D98CE970-7FC8-4382-B3A6-6C1102B0623A}" type="sibTrans" cxnId="{7D0FBC84-8255-4A91-9223-3F9815587EC1}">
      <dgm:prSet/>
      <dgm:spPr/>
      <dgm:t>
        <a:bodyPr/>
        <a:lstStyle/>
        <a:p>
          <a:endParaRPr lang="en-US"/>
        </a:p>
      </dgm:t>
    </dgm:pt>
    <dgm:pt modelId="{53322189-D3FA-4054-B175-547D7FD8FFBC}">
      <dgm:prSet phldrT="[Text]"/>
      <dgm:spPr>
        <a:solidFill>
          <a:schemeClr val="tx2">
            <a:lumMod val="60000"/>
            <a:lumOff val="40000"/>
          </a:schemeClr>
        </a:solidFill>
      </dgm:spPr>
      <dgm:t>
        <a:bodyPr/>
        <a:lstStyle/>
        <a:p>
          <a:r>
            <a:rPr lang="en-US" dirty="0" smtClean="0"/>
            <a:t>Non-VA Partner</a:t>
          </a:r>
          <a:endParaRPr lang="en-US" dirty="0"/>
        </a:p>
      </dgm:t>
      <dgm:extLst>
        <a:ext uri="{E40237B7-FDA0-4F09-8148-C483321AD2D9}">
          <dgm14:cNvPr xmlns:dgm14="http://schemas.microsoft.com/office/drawing/2010/diagram" id="0" name="" descr="VA&#10;ALWAYS required&#10;Non-VA Partner&#10;SOMETIMES required&#10;"/>
        </a:ext>
      </dgm:extLst>
    </dgm:pt>
    <dgm:pt modelId="{0FFD81EA-092C-45A2-A8F4-FFE35DE413E4}" type="parTrans" cxnId="{8627E47A-50A3-4A79-9F48-6476FA01C412}">
      <dgm:prSet/>
      <dgm:spPr/>
      <dgm:t>
        <a:bodyPr/>
        <a:lstStyle/>
        <a:p>
          <a:endParaRPr lang="en-US"/>
        </a:p>
      </dgm:t>
    </dgm:pt>
    <dgm:pt modelId="{AFFFA872-5885-4CC2-B2BE-5CEF61C6EC00}" type="sibTrans" cxnId="{8627E47A-50A3-4A79-9F48-6476FA01C412}">
      <dgm:prSet/>
      <dgm:spPr/>
      <dgm:t>
        <a:bodyPr/>
        <a:lstStyle/>
        <a:p>
          <a:endParaRPr lang="en-US"/>
        </a:p>
      </dgm:t>
    </dgm:pt>
    <dgm:pt modelId="{474EB6F6-3DBF-4324-B2CA-6E26A3494454}">
      <dgm:prSet phldrT="[Text]"/>
      <dgm:spPr>
        <a:solidFill>
          <a:schemeClr val="accent1">
            <a:lumMod val="40000"/>
            <a:lumOff val="60000"/>
            <a:alpha val="90000"/>
          </a:schemeClr>
        </a:solidFill>
      </dgm:spPr>
      <dgm:t>
        <a:bodyPr/>
        <a:lstStyle/>
        <a:p>
          <a:r>
            <a:rPr lang="en-US" b="1" dirty="0" smtClean="0"/>
            <a:t>SOMETIMES</a:t>
          </a:r>
          <a:r>
            <a:rPr lang="en-US" dirty="0" smtClean="0"/>
            <a:t> required</a:t>
          </a:r>
          <a:endParaRPr lang="en-US" dirty="0"/>
        </a:p>
      </dgm:t>
      <dgm:extLst>
        <a:ext uri="{E40237B7-FDA0-4F09-8148-C483321AD2D9}">
          <dgm14:cNvPr xmlns:dgm14="http://schemas.microsoft.com/office/drawing/2010/diagram" id="0" name="" descr="VA&#10;ALWAYS required&#10;Non-VA Partner&#10;SOMETIMES required&#10;"/>
        </a:ext>
      </dgm:extLst>
    </dgm:pt>
    <dgm:pt modelId="{A2D196F8-DF94-41F2-89B8-EA7F6B37A343}" type="parTrans" cxnId="{14D65501-0B1B-4E2D-A578-44DF65DC5794}">
      <dgm:prSet/>
      <dgm:spPr/>
      <dgm:t>
        <a:bodyPr/>
        <a:lstStyle/>
        <a:p>
          <a:endParaRPr lang="en-US"/>
        </a:p>
      </dgm:t>
    </dgm:pt>
    <dgm:pt modelId="{43EE3095-B7CD-4A63-87B4-9E45389ECC1B}" type="sibTrans" cxnId="{14D65501-0B1B-4E2D-A578-44DF65DC5794}">
      <dgm:prSet/>
      <dgm:spPr/>
      <dgm:t>
        <a:bodyPr/>
        <a:lstStyle/>
        <a:p>
          <a:endParaRPr lang="en-US"/>
        </a:p>
      </dgm:t>
    </dgm:pt>
    <dgm:pt modelId="{2986250F-4363-4FB6-8507-88BA23D94305}" type="pres">
      <dgm:prSet presAssocID="{A1BCD14F-456E-4937-8AD9-B199510D2801}" presName="Name0" presStyleCnt="0">
        <dgm:presLayoutVars>
          <dgm:dir/>
          <dgm:animLvl val="lvl"/>
          <dgm:resizeHandles val="exact"/>
        </dgm:presLayoutVars>
      </dgm:prSet>
      <dgm:spPr/>
      <dgm:t>
        <a:bodyPr/>
        <a:lstStyle/>
        <a:p>
          <a:endParaRPr lang="en-US"/>
        </a:p>
      </dgm:t>
    </dgm:pt>
    <dgm:pt modelId="{9F4D04D4-C04F-48A9-9A3B-19B4D31808A2}" type="pres">
      <dgm:prSet presAssocID="{87855B3B-B17D-4EE8-A687-C92963553A00}" presName="linNode" presStyleCnt="0"/>
      <dgm:spPr/>
    </dgm:pt>
    <dgm:pt modelId="{CAFE948F-6022-40F4-B815-B202F33A9AB3}" type="pres">
      <dgm:prSet presAssocID="{87855B3B-B17D-4EE8-A687-C92963553A00}" presName="parentText" presStyleLbl="node1" presStyleIdx="0" presStyleCnt="2">
        <dgm:presLayoutVars>
          <dgm:chMax val="1"/>
          <dgm:bulletEnabled val="1"/>
        </dgm:presLayoutVars>
      </dgm:prSet>
      <dgm:spPr/>
      <dgm:t>
        <a:bodyPr/>
        <a:lstStyle/>
        <a:p>
          <a:endParaRPr lang="en-US"/>
        </a:p>
      </dgm:t>
    </dgm:pt>
    <dgm:pt modelId="{81DAB5C8-06F6-43B9-A738-642A469D2DD0}" type="pres">
      <dgm:prSet presAssocID="{87855B3B-B17D-4EE8-A687-C92963553A00}" presName="descendantText" presStyleLbl="alignAccFollowNode1" presStyleIdx="0" presStyleCnt="2">
        <dgm:presLayoutVars>
          <dgm:bulletEnabled val="1"/>
        </dgm:presLayoutVars>
      </dgm:prSet>
      <dgm:spPr/>
      <dgm:t>
        <a:bodyPr/>
        <a:lstStyle/>
        <a:p>
          <a:endParaRPr lang="en-US"/>
        </a:p>
      </dgm:t>
    </dgm:pt>
    <dgm:pt modelId="{C9742E81-50C9-4452-968C-0EB458567AA1}" type="pres">
      <dgm:prSet presAssocID="{0959DF86-BB89-484A-8CD0-F3DA13835CBF}" presName="sp" presStyleCnt="0"/>
      <dgm:spPr/>
    </dgm:pt>
    <dgm:pt modelId="{5223583C-1E41-40D4-901F-E8EE2713B108}" type="pres">
      <dgm:prSet presAssocID="{53322189-D3FA-4054-B175-547D7FD8FFBC}" presName="linNode" presStyleCnt="0"/>
      <dgm:spPr/>
    </dgm:pt>
    <dgm:pt modelId="{AD71EC89-A20C-494B-8790-F9C35141D807}" type="pres">
      <dgm:prSet presAssocID="{53322189-D3FA-4054-B175-547D7FD8FFBC}" presName="parentText" presStyleLbl="node1" presStyleIdx="1" presStyleCnt="2">
        <dgm:presLayoutVars>
          <dgm:chMax val="1"/>
          <dgm:bulletEnabled val="1"/>
        </dgm:presLayoutVars>
      </dgm:prSet>
      <dgm:spPr/>
      <dgm:t>
        <a:bodyPr/>
        <a:lstStyle/>
        <a:p>
          <a:endParaRPr lang="en-US"/>
        </a:p>
      </dgm:t>
    </dgm:pt>
    <dgm:pt modelId="{2132986F-12F5-4459-A114-9EB423C3260A}" type="pres">
      <dgm:prSet presAssocID="{53322189-D3FA-4054-B175-547D7FD8FFBC}" presName="descendantText" presStyleLbl="alignAccFollowNode1" presStyleIdx="1" presStyleCnt="2">
        <dgm:presLayoutVars>
          <dgm:bulletEnabled val="1"/>
        </dgm:presLayoutVars>
      </dgm:prSet>
      <dgm:spPr/>
      <dgm:t>
        <a:bodyPr/>
        <a:lstStyle/>
        <a:p>
          <a:endParaRPr lang="en-US"/>
        </a:p>
      </dgm:t>
    </dgm:pt>
  </dgm:ptLst>
  <dgm:cxnLst>
    <dgm:cxn modelId="{C04B916D-2960-49EB-A018-32BBAF772717}" type="presOf" srcId="{474EB6F6-3DBF-4324-B2CA-6E26A3494454}" destId="{2132986F-12F5-4459-A114-9EB423C3260A}" srcOrd="0" destOrd="0" presId="urn:microsoft.com/office/officeart/2005/8/layout/vList5"/>
    <dgm:cxn modelId="{1AA6DA9E-5A42-4C06-8881-77934B16B113}" type="presOf" srcId="{53322189-D3FA-4054-B175-547D7FD8FFBC}" destId="{AD71EC89-A20C-494B-8790-F9C35141D807}" srcOrd="0" destOrd="0" presId="urn:microsoft.com/office/officeart/2005/8/layout/vList5"/>
    <dgm:cxn modelId="{14D65501-0B1B-4E2D-A578-44DF65DC5794}" srcId="{53322189-D3FA-4054-B175-547D7FD8FFBC}" destId="{474EB6F6-3DBF-4324-B2CA-6E26A3494454}" srcOrd="0" destOrd="0" parTransId="{A2D196F8-DF94-41F2-89B8-EA7F6B37A343}" sibTransId="{43EE3095-B7CD-4A63-87B4-9E45389ECC1B}"/>
    <dgm:cxn modelId="{C80194E4-614D-4B80-8F62-D5B8ECA0F41C}" type="presOf" srcId="{A1BCD14F-456E-4937-8AD9-B199510D2801}" destId="{2986250F-4363-4FB6-8507-88BA23D94305}" srcOrd="0" destOrd="0" presId="urn:microsoft.com/office/officeart/2005/8/layout/vList5"/>
    <dgm:cxn modelId="{7D0FBC84-8255-4A91-9223-3F9815587EC1}" srcId="{87855B3B-B17D-4EE8-A687-C92963553A00}" destId="{B1439BE7-2104-46D1-BF4B-74B20CCA247D}" srcOrd="0" destOrd="0" parTransId="{0F41FA39-2E8C-4FB1-AEB1-759C105062F9}" sibTransId="{D98CE970-7FC8-4382-B3A6-6C1102B0623A}"/>
    <dgm:cxn modelId="{01A27430-FB52-484F-849F-5D9E98C78C75}" type="presOf" srcId="{B1439BE7-2104-46D1-BF4B-74B20CCA247D}" destId="{81DAB5C8-06F6-43B9-A738-642A469D2DD0}" srcOrd="0" destOrd="0" presId="urn:microsoft.com/office/officeart/2005/8/layout/vList5"/>
    <dgm:cxn modelId="{C037C315-9BF7-4CCE-941D-89C7B739B1A0}" type="presOf" srcId="{87855B3B-B17D-4EE8-A687-C92963553A00}" destId="{CAFE948F-6022-40F4-B815-B202F33A9AB3}" srcOrd="0" destOrd="0" presId="urn:microsoft.com/office/officeart/2005/8/layout/vList5"/>
    <dgm:cxn modelId="{585DA70F-F165-4265-A494-2EFC179C41EC}" srcId="{A1BCD14F-456E-4937-8AD9-B199510D2801}" destId="{87855B3B-B17D-4EE8-A687-C92963553A00}" srcOrd="0" destOrd="0" parTransId="{C1C2892C-F72C-41E6-AE31-699AC8DC8591}" sibTransId="{0959DF86-BB89-484A-8CD0-F3DA13835CBF}"/>
    <dgm:cxn modelId="{8627E47A-50A3-4A79-9F48-6476FA01C412}" srcId="{A1BCD14F-456E-4937-8AD9-B199510D2801}" destId="{53322189-D3FA-4054-B175-547D7FD8FFBC}" srcOrd="1" destOrd="0" parTransId="{0FFD81EA-092C-45A2-A8F4-FFE35DE413E4}" sibTransId="{AFFFA872-5885-4CC2-B2BE-5CEF61C6EC00}"/>
    <dgm:cxn modelId="{9F9FD65F-81F7-4141-8186-E49998DB60BD}" type="presParOf" srcId="{2986250F-4363-4FB6-8507-88BA23D94305}" destId="{9F4D04D4-C04F-48A9-9A3B-19B4D31808A2}" srcOrd="0" destOrd="0" presId="urn:microsoft.com/office/officeart/2005/8/layout/vList5"/>
    <dgm:cxn modelId="{00E64D88-5A9E-4A51-A1EB-D40FFF98F232}" type="presParOf" srcId="{9F4D04D4-C04F-48A9-9A3B-19B4D31808A2}" destId="{CAFE948F-6022-40F4-B815-B202F33A9AB3}" srcOrd="0" destOrd="0" presId="urn:microsoft.com/office/officeart/2005/8/layout/vList5"/>
    <dgm:cxn modelId="{A41C22E1-965D-4DD2-B982-739B94C569B1}" type="presParOf" srcId="{9F4D04D4-C04F-48A9-9A3B-19B4D31808A2}" destId="{81DAB5C8-06F6-43B9-A738-642A469D2DD0}" srcOrd="1" destOrd="0" presId="urn:microsoft.com/office/officeart/2005/8/layout/vList5"/>
    <dgm:cxn modelId="{19CEEC45-1454-4EBF-B7E4-FEBBEF6E1FA4}" type="presParOf" srcId="{2986250F-4363-4FB6-8507-88BA23D94305}" destId="{C9742E81-50C9-4452-968C-0EB458567AA1}" srcOrd="1" destOrd="0" presId="urn:microsoft.com/office/officeart/2005/8/layout/vList5"/>
    <dgm:cxn modelId="{C1DDAE17-20C9-4935-947E-409B0DDFCF96}" type="presParOf" srcId="{2986250F-4363-4FB6-8507-88BA23D94305}" destId="{5223583C-1E41-40D4-901F-E8EE2713B108}" srcOrd="2" destOrd="0" presId="urn:microsoft.com/office/officeart/2005/8/layout/vList5"/>
    <dgm:cxn modelId="{9F7BD743-6BC3-4204-8766-874CCF6649C1}" type="presParOf" srcId="{5223583C-1E41-40D4-901F-E8EE2713B108}" destId="{AD71EC89-A20C-494B-8790-F9C35141D807}" srcOrd="0" destOrd="0" presId="urn:microsoft.com/office/officeart/2005/8/layout/vList5"/>
    <dgm:cxn modelId="{68DFAFA8-0B95-415C-8637-DC63AC8B1812}" type="presParOf" srcId="{5223583C-1E41-40D4-901F-E8EE2713B108}" destId="{2132986F-12F5-4459-A114-9EB423C3260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7F571D-895C-4EB2-A717-8A2BCC4BFBD2}" type="doc">
      <dgm:prSet loTypeId="urn:microsoft.com/office/officeart/2005/8/layout/hProcess9" loCatId="process" qsTypeId="urn:microsoft.com/office/officeart/2005/8/quickstyle/simple1" qsCatId="simple" csTypeId="urn:microsoft.com/office/officeart/2005/8/colors/colorful1" csCatId="colorful" phldr="1"/>
      <dgm:spPr/>
    </dgm:pt>
    <dgm:pt modelId="{B3AA27D0-952A-4F0D-BF7A-011262C673C8}">
      <dgm:prSet phldrT="[Text]" custT="1"/>
      <dgm:spPr/>
      <dgm:t>
        <a:bodyPr/>
        <a:lstStyle/>
        <a:p>
          <a:r>
            <a:rPr lang="en-US" sz="1800" baseline="0" dirty="0" smtClean="0"/>
            <a:t>Build Team, Initiate Process</a:t>
          </a:r>
          <a:endParaRPr lang="en-US" sz="1800" baseline="0" dirty="0"/>
        </a:p>
      </dgm:t>
      <dgm:extLst>
        <a:ext uri="{E40237B7-FDA0-4F09-8148-C483321AD2D9}">
          <dgm14:cNvPr xmlns:dgm14="http://schemas.microsoft.com/office/drawing/2010/diagram" id="0" name="" descr="progression from right: Build Team, Initiate Process&#10;Define Enrollment Strategy&#10;Marketing VLER Health to Veterans&#10;Role of ROI in VLER Health&#10;Clinician Training&#10; &#10;"/>
        </a:ext>
      </dgm:extLst>
    </dgm:pt>
    <dgm:pt modelId="{F38B0B4C-D8C5-4B3F-A327-0619ACD7D139}" type="parTrans" cxnId="{C1295562-EA4B-4EB5-8DD0-0532544FEA7D}">
      <dgm:prSet/>
      <dgm:spPr/>
      <dgm:t>
        <a:bodyPr/>
        <a:lstStyle/>
        <a:p>
          <a:endParaRPr lang="en-US"/>
        </a:p>
      </dgm:t>
    </dgm:pt>
    <dgm:pt modelId="{F803CAAB-23A4-42EE-8947-027D3B3F4F85}" type="sibTrans" cxnId="{C1295562-EA4B-4EB5-8DD0-0532544FEA7D}">
      <dgm:prSet/>
      <dgm:spPr/>
      <dgm:t>
        <a:bodyPr/>
        <a:lstStyle/>
        <a:p>
          <a:endParaRPr lang="en-US"/>
        </a:p>
      </dgm:t>
    </dgm:pt>
    <dgm:pt modelId="{BF4949B9-EFDC-49C5-AEFA-F8031C66BBAD}">
      <dgm:prSet phldrT="[Text]" custT="1"/>
      <dgm:spPr/>
      <dgm:t>
        <a:bodyPr/>
        <a:lstStyle/>
        <a:p>
          <a:r>
            <a:rPr lang="en-US" sz="1800" baseline="0" dirty="0" smtClean="0"/>
            <a:t>Define Enrollment Strategy</a:t>
          </a:r>
          <a:endParaRPr lang="en-US" sz="1800" baseline="0" dirty="0"/>
        </a:p>
      </dgm:t>
      <dgm:extLst>
        <a:ext uri="{E40237B7-FDA0-4F09-8148-C483321AD2D9}">
          <dgm14:cNvPr xmlns:dgm14="http://schemas.microsoft.com/office/drawing/2010/diagram" id="0" name="" descr="progression from right: Build Team, Initiate Process&#10;Define Enrollment Strategy&#10;Marketing VLER Health to Veterans&#10;Role of ROI in VLER Health&#10;Clinician Training&#10; &#10;"/>
        </a:ext>
      </dgm:extLst>
    </dgm:pt>
    <dgm:pt modelId="{B473C527-9979-4200-8E70-84EA1BCF05F4}" type="parTrans" cxnId="{C333C8EA-4087-4595-B785-BEF392EB89C0}">
      <dgm:prSet/>
      <dgm:spPr/>
      <dgm:t>
        <a:bodyPr/>
        <a:lstStyle/>
        <a:p>
          <a:endParaRPr lang="en-US"/>
        </a:p>
      </dgm:t>
    </dgm:pt>
    <dgm:pt modelId="{AB3BFC7D-0739-43C8-B0AA-BAA597ED170B}" type="sibTrans" cxnId="{C333C8EA-4087-4595-B785-BEF392EB89C0}">
      <dgm:prSet/>
      <dgm:spPr/>
      <dgm:t>
        <a:bodyPr/>
        <a:lstStyle/>
        <a:p>
          <a:endParaRPr lang="en-US"/>
        </a:p>
      </dgm:t>
    </dgm:pt>
    <dgm:pt modelId="{01FD730E-1A1C-45EF-8096-4F4A7DCAA1E2}">
      <dgm:prSet phldrT="[Text]" custT="1"/>
      <dgm:spPr/>
      <dgm:t>
        <a:bodyPr/>
        <a:lstStyle/>
        <a:p>
          <a:r>
            <a:rPr lang="en-US" sz="1800" baseline="0" dirty="0" smtClean="0">
              <a:latin typeface="+mj-lt"/>
            </a:rPr>
            <a:t>Marketing VLER Health to Veterans</a:t>
          </a:r>
          <a:endParaRPr lang="en-US" sz="1800" baseline="0" dirty="0"/>
        </a:p>
      </dgm:t>
      <dgm:extLst>
        <a:ext uri="{E40237B7-FDA0-4F09-8148-C483321AD2D9}">
          <dgm14:cNvPr xmlns:dgm14="http://schemas.microsoft.com/office/drawing/2010/diagram" id="0" name="" descr="progression from right: Build Team, Initiate Process&#10;Define Enrollment Strategy&#10;Marketing VLER Health to Veterans&#10;Role of ROI in VLER Health&#10;Clinician Training&#10; &#10;"/>
        </a:ext>
      </dgm:extLst>
    </dgm:pt>
    <dgm:pt modelId="{8E167190-2634-4327-AF59-8CE779F42769}" type="parTrans" cxnId="{1B294D62-7CF9-4DA8-95B0-2CFD5620D1DD}">
      <dgm:prSet/>
      <dgm:spPr/>
      <dgm:t>
        <a:bodyPr/>
        <a:lstStyle/>
        <a:p>
          <a:endParaRPr lang="en-US"/>
        </a:p>
      </dgm:t>
    </dgm:pt>
    <dgm:pt modelId="{E3B711D6-1D4C-458F-92E2-28D2D8BB5E0A}" type="sibTrans" cxnId="{1B294D62-7CF9-4DA8-95B0-2CFD5620D1DD}">
      <dgm:prSet/>
      <dgm:spPr/>
      <dgm:t>
        <a:bodyPr/>
        <a:lstStyle/>
        <a:p>
          <a:endParaRPr lang="en-US"/>
        </a:p>
      </dgm:t>
    </dgm:pt>
    <dgm:pt modelId="{B12C0630-FDA0-4E1C-B156-99B6C8A1B93E}">
      <dgm:prSet phldrT="[Text]" custT="1"/>
      <dgm:spPr/>
      <dgm:t>
        <a:bodyPr/>
        <a:lstStyle/>
        <a:p>
          <a:r>
            <a:rPr lang="en-US" sz="1800" baseline="0" smtClean="0">
              <a:latin typeface="+mj-lt"/>
            </a:rPr>
            <a:t>Role of ROI in VLER Health</a:t>
          </a:r>
          <a:endParaRPr lang="en-US" sz="1800" baseline="0" dirty="0"/>
        </a:p>
      </dgm:t>
      <dgm:extLst>
        <a:ext uri="{E40237B7-FDA0-4F09-8148-C483321AD2D9}">
          <dgm14:cNvPr xmlns:dgm14="http://schemas.microsoft.com/office/drawing/2010/diagram" id="0" name="" descr="progression from right: Build Team, Initiate Process&#10;Define Enrollment Strategy&#10;Marketing VLER Health to Veterans&#10;Role of ROI in VLER Health&#10;Clinician Training&#10; &#10;"/>
        </a:ext>
      </dgm:extLst>
    </dgm:pt>
    <dgm:pt modelId="{46D2A1A6-8CFC-4953-A5EE-E310C7DE90B3}" type="parTrans" cxnId="{F8FBF187-0978-45CB-B3CB-2BA898D92264}">
      <dgm:prSet/>
      <dgm:spPr/>
      <dgm:t>
        <a:bodyPr/>
        <a:lstStyle/>
        <a:p>
          <a:endParaRPr lang="en-US"/>
        </a:p>
      </dgm:t>
    </dgm:pt>
    <dgm:pt modelId="{44C12BE0-CF6E-4D8A-BA9B-4030696623EE}" type="sibTrans" cxnId="{F8FBF187-0978-45CB-B3CB-2BA898D92264}">
      <dgm:prSet/>
      <dgm:spPr/>
      <dgm:t>
        <a:bodyPr/>
        <a:lstStyle/>
        <a:p>
          <a:endParaRPr lang="en-US"/>
        </a:p>
      </dgm:t>
    </dgm:pt>
    <dgm:pt modelId="{8349BA9E-A1F6-4F6A-AF3B-0948B104093D}">
      <dgm:prSet phldrT="[Text]" custT="1"/>
      <dgm:spPr/>
      <dgm:t>
        <a:bodyPr/>
        <a:lstStyle/>
        <a:p>
          <a:r>
            <a:rPr lang="en-US" sz="1800" baseline="0" dirty="0" smtClean="0"/>
            <a:t>Clinician Training</a:t>
          </a:r>
          <a:endParaRPr lang="en-US" sz="1800" baseline="0" dirty="0"/>
        </a:p>
      </dgm:t>
      <dgm:extLst>
        <a:ext uri="{E40237B7-FDA0-4F09-8148-C483321AD2D9}">
          <dgm14:cNvPr xmlns:dgm14="http://schemas.microsoft.com/office/drawing/2010/diagram" id="0" name="" descr="progression from right: Build Team, Initiate Process&#10;Define Enrollment Strategy&#10;Marketing VLER Health to Veterans&#10;Role of ROI in VLER Health&#10;Clinician Training&#10; &#10;"/>
        </a:ext>
      </dgm:extLst>
    </dgm:pt>
    <dgm:pt modelId="{6F026683-D6DD-45B2-B9A8-D79EBDBE285E}" type="parTrans" cxnId="{7B222515-C18C-4618-AD98-152B1CCC6BD2}">
      <dgm:prSet/>
      <dgm:spPr/>
      <dgm:t>
        <a:bodyPr/>
        <a:lstStyle/>
        <a:p>
          <a:endParaRPr lang="en-US"/>
        </a:p>
      </dgm:t>
    </dgm:pt>
    <dgm:pt modelId="{C99A0D10-E4FC-4AA7-B780-911CF7CFC674}" type="sibTrans" cxnId="{7B222515-C18C-4618-AD98-152B1CCC6BD2}">
      <dgm:prSet/>
      <dgm:spPr/>
      <dgm:t>
        <a:bodyPr/>
        <a:lstStyle/>
        <a:p>
          <a:endParaRPr lang="en-US"/>
        </a:p>
      </dgm:t>
    </dgm:pt>
    <dgm:pt modelId="{93F88A8B-977C-4F4A-A517-54B1CA60D2AA}">
      <dgm:prSet phldrT="[Text]" custT="1"/>
      <dgm:spPr>
        <a:solidFill>
          <a:schemeClr val="accent5">
            <a:lumMod val="75000"/>
          </a:schemeClr>
        </a:solidFill>
      </dgm:spPr>
      <dgm:t>
        <a:bodyPr/>
        <a:lstStyle/>
        <a:p>
          <a:r>
            <a:rPr lang="en-US" sz="2200" baseline="0" dirty="0" smtClean="0"/>
            <a:t> </a:t>
          </a:r>
          <a:endParaRPr lang="en-US" sz="2200" baseline="0" dirty="0"/>
        </a:p>
      </dgm:t>
      <dgm:extLst>
        <a:ext uri="{E40237B7-FDA0-4F09-8148-C483321AD2D9}">
          <dgm14:cNvPr xmlns:dgm14="http://schemas.microsoft.com/office/drawing/2010/diagram" id="0" name="" descr="progression from right: Build Team, Initiate Process&#10;Define Enrollment Strategy&#10;Marketing VLER Health to Veterans&#10;Role of ROI in VLER Health&#10;Clinician Training&#10; &#10;"/>
        </a:ext>
      </dgm:extLst>
    </dgm:pt>
    <dgm:pt modelId="{2C4671E4-A3C7-4469-8D84-8D449947FD0D}" type="parTrans" cxnId="{FCECFED5-E252-467E-ABFB-46EBB53A979D}">
      <dgm:prSet/>
      <dgm:spPr/>
      <dgm:t>
        <a:bodyPr/>
        <a:lstStyle/>
        <a:p>
          <a:endParaRPr lang="en-US"/>
        </a:p>
      </dgm:t>
    </dgm:pt>
    <dgm:pt modelId="{C0AC81AF-CA66-404F-9502-A9D28FBF2A0C}" type="sibTrans" cxnId="{FCECFED5-E252-467E-ABFB-46EBB53A979D}">
      <dgm:prSet/>
      <dgm:spPr/>
      <dgm:t>
        <a:bodyPr/>
        <a:lstStyle/>
        <a:p>
          <a:endParaRPr lang="en-US"/>
        </a:p>
      </dgm:t>
    </dgm:pt>
    <dgm:pt modelId="{A93B9009-A77D-45C0-9DE9-AC60ED40A07C}" type="pres">
      <dgm:prSet presAssocID="{BD7F571D-895C-4EB2-A717-8A2BCC4BFBD2}" presName="CompostProcess" presStyleCnt="0">
        <dgm:presLayoutVars>
          <dgm:dir/>
          <dgm:resizeHandles val="exact"/>
        </dgm:presLayoutVars>
      </dgm:prSet>
      <dgm:spPr/>
    </dgm:pt>
    <dgm:pt modelId="{F8C7B31E-74AA-4E41-953D-CC1DBEC186E4}" type="pres">
      <dgm:prSet presAssocID="{BD7F571D-895C-4EB2-A717-8A2BCC4BFBD2}" presName="arrow" presStyleLbl="bgShp" presStyleIdx="0" presStyleCnt="1" custScaleX="113726"/>
      <dgm:spPr/>
      <dgm:extLst>
        <a:ext uri="{E40237B7-FDA0-4F09-8148-C483321AD2D9}">
          <dgm14:cNvPr xmlns:dgm14="http://schemas.microsoft.com/office/drawing/2010/diagram" id="0" name="" descr="progression from right: Build Team, Initiate Process&#10;Define Enrollment Strategy&#10;Marketing VLER Health to Veterans&#10;Role of ROI in VLER Health&#10;Clinician Training&#10; &#10;"/>
        </a:ext>
      </dgm:extLst>
    </dgm:pt>
    <dgm:pt modelId="{3DEB009B-2C0D-424A-93E1-3366F527FB00}" type="pres">
      <dgm:prSet presAssocID="{BD7F571D-895C-4EB2-A717-8A2BCC4BFBD2}" presName="linearProcess" presStyleCnt="0"/>
      <dgm:spPr/>
    </dgm:pt>
    <dgm:pt modelId="{CB6FCD62-5824-47D7-90B0-D99555BF9BD5}" type="pres">
      <dgm:prSet presAssocID="{B3AA27D0-952A-4F0D-BF7A-011262C673C8}" presName="textNode" presStyleLbl="node1" presStyleIdx="0" presStyleCnt="6" custScaleY="122623" custLinFactNeighborX="60408" custLinFactNeighborY="2172">
        <dgm:presLayoutVars>
          <dgm:bulletEnabled val="1"/>
        </dgm:presLayoutVars>
      </dgm:prSet>
      <dgm:spPr/>
      <dgm:t>
        <a:bodyPr/>
        <a:lstStyle/>
        <a:p>
          <a:endParaRPr lang="en-US"/>
        </a:p>
      </dgm:t>
    </dgm:pt>
    <dgm:pt modelId="{ABAA7A63-46E8-4A72-A7CB-D757F47ECA9D}" type="pres">
      <dgm:prSet presAssocID="{F803CAAB-23A4-42EE-8947-027D3B3F4F85}" presName="sibTrans" presStyleCnt="0"/>
      <dgm:spPr/>
    </dgm:pt>
    <dgm:pt modelId="{5B3F585C-67AB-4BFB-AA59-9CCE90A9FA21}" type="pres">
      <dgm:prSet presAssocID="{BF4949B9-EFDC-49C5-AEFA-F8031C66BBAD}" presName="textNode" presStyleLbl="node1" presStyleIdx="1" presStyleCnt="6" custScaleX="131199" custScaleY="122623" custLinFactNeighborX="6176" custLinFactNeighborY="2172">
        <dgm:presLayoutVars>
          <dgm:bulletEnabled val="1"/>
        </dgm:presLayoutVars>
      </dgm:prSet>
      <dgm:spPr/>
      <dgm:t>
        <a:bodyPr/>
        <a:lstStyle/>
        <a:p>
          <a:endParaRPr lang="en-US"/>
        </a:p>
      </dgm:t>
    </dgm:pt>
    <dgm:pt modelId="{62BBBC08-F1F4-4E5B-B85C-FA69D9A23538}" type="pres">
      <dgm:prSet presAssocID="{AB3BFC7D-0739-43C8-B0AA-BAA597ED170B}" presName="sibTrans" presStyleCnt="0"/>
      <dgm:spPr/>
    </dgm:pt>
    <dgm:pt modelId="{63B9EDEA-D270-4813-9448-897190BA91CD}" type="pres">
      <dgm:prSet presAssocID="{01FD730E-1A1C-45EF-8096-4F4A7DCAA1E2}" presName="textNode" presStyleLbl="node1" presStyleIdx="2" presStyleCnt="6" custScaleX="130423" custScaleY="122623" custLinFactNeighborX="-52663" custLinFactNeighborY="2172">
        <dgm:presLayoutVars>
          <dgm:bulletEnabled val="1"/>
        </dgm:presLayoutVars>
      </dgm:prSet>
      <dgm:spPr/>
      <dgm:t>
        <a:bodyPr/>
        <a:lstStyle/>
        <a:p>
          <a:endParaRPr lang="en-US"/>
        </a:p>
      </dgm:t>
    </dgm:pt>
    <dgm:pt modelId="{46F68013-A999-4711-BE0C-D933B160C2E5}" type="pres">
      <dgm:prSet presAssocID="{E3B711D6-1D4C-458F-92E2-28D2D8BB5E0A}" presName="sibTrans" presStyleCnt="0"/>
      <dgm:spPr/>
    </dgm:pt>
    <dgm:pt modelId="{D9A898AD-71FF-4C2F-A718-E997C2BCC41C}" type="pres">
      <dgm:prSet presAssocID="{B12C0630-FDA0-4E1C-B156-99B6C8A1B93E}" presName="textNode" presStyleLbl="node1" presStyleIdx="3" presStyleCnt="6" custScaleY="122623" custLinFactX="-1531" custLinFactNeighborX="-100000" custLinFactNeighborY="2172">
        <dgm:presLayoutVars>
          <dgm:bulletEnabled val="1"/>
        </dgm:presLayoutVars>
      </dgm:prSet>
      <dgm:spPr/>
      <dgm:t>
        <a:bodyPr/>
        <a:lstStyle/>
        <a:p>
          <a:endParaRPr lang="en-US"/>
        </a:p>
      </dgm:t>
    </dgm:pt>
    <dgm:pt modelId="{823E8ABC-85FF-4742-B5AC-90AAC80FA4A6}" type="pres">
      <dgm:prSet presAssocID="{44C12BE0-CF6E-4D8A-BA9B-4030696623EE}" presName="sibTrans" presStyleCnt="0"/>
      <dgm:spPr/>
    </dgm:pt>
    <dgm:pt modelId="{A1A5C4A0-DFDB-48E4-BD18-B6B3713DCFCD}" type="pres">
      <dgm:prSet presAssocID="{8349BA9E-A1F6-4F6A-AF3B-0948B104093D}" presName="textNode" presStyleLbl="node1" presStyleIdx="4" presStyleCnt="6" custScaleX="113947" custScaleY="122623" custLinFactX="-13101" custLinFactNeighborX="-100000" custLinFactNeighborY="2172">
        <dgm:presLayoutVars>
          <dgm:bulletEnabled val="1"/>
        </dgm:presLayoutVars>
      </dgm:prSet>
      <dgm:spPr/>
      <dgm:t>
        <a:bodyPr/>
        <a:lstStyle/>
        <a:p>
          <a:endParaRPr lang="en-US"/>
        </a:p>
      </dgm:t>
    </dgm:pt>
    <dgm:pt modelId="{090EF0A8-28E5-4963-AEAC-4DEEFD1D8026}" type="pres">
      <dgm:prSet presAssocID="{C99A0D10-E4FC-4AA7-B780-911CF7CFC674}" presName="sibTrans" presStyleCnt="0"/>
      <dgm:spPr/>
    </dgm:pt>
    <dgm:pt modelId="{4CB617E1-51D7-4E2F-92A6-A391D448E92B}" type="pres">
      <dgm:prSet presAssocID="{93F88A8B-977C-4F4A-A517-54B1CA60D2AA}" presName="textNode" presStyleLbl="node1" presStyleIdx="5" presStyleCnt="6" custScaleX="133450" custScaleY="122623" custLinFactX="-23645" custLinFactNeighborX="-100000" custLinFactNeighborY="2172">
        <dgm:presLayoutVars>
          <dgm:bulletEnabled val="1"/>
        </dgm:presLayoutVars>
      </dgm:prSet>
      <dgm:spPr/>
      <dgm:t>
        <a:bodyPr/>
        <a:lstStyle/>
        <a:p>
          <a:endParaRPr lang="en-US"/>
        </a:p>
      </dgm:t>
    </dgm:pt>
  </dgm:ptLst>
  <dgm:cxnLst>
    <dgm:cxn modelId="{9DE34A19-7DD3-4779-A3F2-6009E6B4AD9B}" type="presOf" srcId="{B12C0630-FDA0-4E1C-B156-99B6C8A1B93E}" destId="{D9A898AD-71FF-4C2F-A718-E997C2BCC41C}" srcOrd="0" destOrd="0" presId="urn:microsoft.com/office/officeart/2005/8/layout/hProcess9"/>
    <dgm:cxn modelId="{7B222515-C18C-4618-AD98-152B1CCC6BD2}" srcId="{BD7F571D-895C-4EB2-A717-8A2BCC4BFBD2}" destId="{8349BA9E-A1F6-4F6A-AF3B-0948B104093D}" srcOrd="4" destOrd="0" parTransId="{6F026683-D6DD-45B2-B9A8-D79EBDBE285E}" sibTransId="{C99A0D10-E4FC-4AA7-B780-911CF7CFC674}"/>
    <dgm:cxn modelId="{F8FBF187-0978-45CB-B3CB-2BA898D92264}" srcId="{BD7F571D-895C-4EB2-A717-8A2BCC4BFBD2}" destId="{B12C0630-FDA0-4E1C-B156-99B6C8A1B93E}" srcOrd="3" destOrd="0" parTransId="{46D2A1A6-8CFC-4953-A5EE-E310C7DE90B3}" sibTransId="{44C12BE0-CF6E-4D8A-BA9B-4030696623EE}"/>
    <dgm:cxn modelId="{03F07855-BBE5-42BC-8A6A-E0FEA8AB88C0}" type="presOf" srcId="{BD7F571D-895C-4EB2-A717-8A2BCC4BFBD2}" destId="{A93B9009-A77D-45C0-9DE9-AC60ED40A07C}" srcOrd="0" destOrd="0" presId="urn:microsoft.com/office/officeart/2005/8/layout/hProcess9"/>
    <dgm:cxn modelId="{2E5E2F34-8BE1-4DFD-B598-346109747DB2}" type="presOf" srcId="{BF4949B9-EFDC-49C5-AEFA-F8031C66BBAD}" destId="{5B3F585C-67AB-4BFB-AA59-9CCE90A9FA21}" srcOrd="0" destOrd="0" presId="urn:microsoft.com/office/officeart/2005/8/layout/hProcess9"/>
    <dgm:cxn modelId="{FCECFED5-E252-467E-ABFB-46EBB53A979D}" srcId="{BD7F571D-895C-4EB2-A717-8A2BCC4BFBD2}" destId="{93F88A8B-977C-4F4A-A517-54B1CA60D2AA}" srcOrd="5" destOrd="0" parTransId="{2C4671E4-A3C7-4469-8D84-8D449947FD0D}" sibTransId="{C0AC81AF-CA66-404F-9502-A9D28FBF2A0C}"/>
    <dgm:cxn modelId="{C1295562-EA4B-4EB5-8DD0-0532544FEA7D}" srcId="{BD7F571D-895C-4EB2-A717-8A2BCC4BFBD2}" destId="{B3AA27D0-952A-4F0D-BF7A-011262C673C8}" srcOrd="0" destOrd="0" parTransId="{F38B0B4C-D8C5-4B3F-A327-0619ACD7D139}" sibTransId="{F803CAAB-23A4-42EE-8947-027D3B3F4F85}"/>
    <dgm:cxn modelId="{42F41D08-8684-4D2D-B3EA-E6F8F20BE526}" type="presOf" srcId="{01FD730E-1A1C-45EF-8096-4F4A7DCAA1E2}" destId="{63B9EDEA-D270-4813-9448-897190BA91CD}" srcOrd="0" destOrd="0" presId="urn:microsoft.com/office/officeart/2005/8/layout/hProcess9"/>
    <dgm:cxn modelId="{1B294D62-7CF9-4DA8-95B0-2CFD5620D1DD}" srcId="{BD7F571D-895C-4EB2-A717-8A2BCC4BFBD2}" destId="{01FD730E-1A1C-45EF-8096-4F4A7DCAA1E2}" srcOrd="2" destOrd="0" parTransId="{8E167190-2634-4327-AF59-8CE779F42769}" sibTransId="{E3B711D6-1D4C-458F-92E2-28D2D8BB5E0A}"/>
    <dgm:cxn modelId="{C333C8EA-4087-4595-B785-BEF392EB89C0}" srcId="{BD7F571D-895C-4EB2-A717-8A2BCC4BFBD2}" destId="{BF4949B9-EFDC-49C5-AEFA-F8031C66BBAD}" srcOrd="1" destOrd="0" parTransId="{B473C527-9979-4200-8E70-84EA1BCF05F4}" sibTransId="{AB3BFC7D-0739-43C8-B0AA-BAA597ED170B}"/>
    <dgm:cxn modelId="{6E3E4D27-C615-4705-A4D1-BF378922FF78}" type="presOf" srcId="{93F88A8B-977C-4F4A-A517-54B1CA60D2AA}" destId="{4CB617E1-51D7-4E2F-92A6-A391D448E92B}" srcOrd="0" destOrd="0" presId="urn:microsoft.com/office/officeart/2005/8/layout/hProcess9"/>
    <dgm:cxn modelId="{0486AD0B-986C-4F8A-9226-7ABCA57642C8}" type="presOf" srcId="{8349BA9E-A1F6-4F6A-AF3B-0948B104093D}" destId="{A1A5C4A0-DFDB-48E4-BD18-B6B3713DCFCD}" srcOrd="0" destOrd="0" presId="urn:microsoft.com/office/officeart/2005/8/layout/hProcess9"/>
    <dgm:cxn modelId="{7383624B-5F34-4936-BB46-8939CADB5091}" type="presOf" srcId="{B3AA27D0-952A-4F0D-BF7A-011262C673C8}" destId="{CB6FCD62-5824-47D7-90B0-D99555BF9BD5}" srcOrd="0" destOrd="0" presId="urn:microsoft.com/office/officeart/2005/8/layout/hProcess9"/>
    <dgm:cxn modelId="{D17BEBF9-C3EC-4E67-95A3-C8288BA7B55E}" type="presParOf" srcId="{A93B9009-A77D-45C0-9DE9-AC60ED40A07C}" destId="{F8C7B31E-74AA-4E41-953D-CC1DBEC186E4}" srcOrd="0" destOrd="0" presId="urn:microsoft.com/office/officeart/2005/8/layout/hProcess9"/>
    <dgm:cxn modelId="{9AF4D1D9-E97A-4A5C-A6D0-70380E9C84A6}" type="presParOf" srcId="{A93B9009-A77D-45C0-9DE9-AC60ED40A07C}" destId="{3DEB009B-2C0D-424A-93E1-3366F527FB00}" srcOrd="1" destOrd="0" presId="urn:microsoft.com/office/officeart/2005/8/layout/hProcess9"/>
    <dgm:cxn modelId="{516AFFBB-E69A-47F8-A638-4FB9E840B70B}" type="presParOf" srcId="{3DEB009B-2C0D-424A-93E1-3366F527FB00}" destId="{CB6FCD62-5824-47D7-90B0-D99555BF9BD5}" srcOrd="0" destOrd="0" presId="urn:microsoft.com/office/officeart/2005/8/layout/hProcess9"/>
    <dgm:cxn modelId="{E4F34CC1-79CF-4E4C-8F08-E14A5480C81D}" type="presParOf" srcId="{3DEB009B-2C0D-424A-93E1-3366F527FB00}" destId="{ABAA7A63-46E8-4A72-A7CB-D757F47ECA9D}" srcOrd="1" destOrd="0" presId="urn:microsoft.com/office/officeart/2005/8/layout/hProcess9"/>
    <dgm:cxn modelId="{51F43AD2-7B17-4C33-88C5-E43253F1DF0A}" type="presParOf" srcId="{3DEB009B-2C0D-424A-93E1-3366F527FB00}" destId="{5B3F585C-67AB-4BFB-AA59-9CCE90A9FA21}" srcOrd="2" destOrd="0" presId="urn:microsoft.com/office/officeart/2005/8/layout/hProcess9"/>
    <dgm:cxn modelId="{BDF8B408-AF4A-40F3-A2DF-E3290E448542}" type="presParOf" srcId="{3DEB009B-2C0D-424A-93E1-3366F527FB00}" destId="{62BBBC08-F1F4-4E5B-B85C-FA69D9A23538}" srcOrd="3" destOrd="0" presId="urn:microsoft.com/office/officeart/2005/8/layout/hProcess9"/>
    <dgm:cxn modelId="{BAD2D550-8ED8-488B-95D7-8EAD481CA04C}" type="presParOf" srcId="{3DEB009B-2C0D-424A-93E1-3366F527FB00}" destId="{63B9EDEA-D270-4813-9448-897190BA91CD}" srcOrd="4" destOrd="0" presId="urn:microsoft.com/office/officeart/2005/8/layout/hProcess9"/>
    <dgm:cxn modelId="{8809868B-2E2B-44C5-ABB1-880332468FC9}" type="presParOf" srcId="{3DEB009B-2C0D-424A-93E1-3366F527FB00}" destId="{46F68013-A999-4711-BE0C-D933B160C2E5}" srcOrd="5" destOrd="0" presId="urn:microsoft.com/office/officeart/2005/8/layout/hProcess9"/>
    <dgm:cxn modelId="{608DD11B-C097-4ED7-983A-2FE2C3562FB5}" type="presParOf" srcId="{3DEB009B-2C0D-424A-93E1-3366F527FB00}" destId="{D9A898AD-71FF-4C2F-A718-E997C2BCC41C}" srcOrd="6" destOrd="0" presId="urn:microsoft.com/office/officeart/2005/8/layout/hProcess9"/>
    <dgm:cxn modelId="{FB3F5795-31CF-4E10-9FFA-776EA5796F2F}" type="presParOf" srcId="{3DEB009B-2C0D-424A-93E1-3366F527FB00}" destId="{823E8ABC-85FF-4742-B5AC-90AAC80FA4A6}" srcOrd="7" destOrd="0" presId="urn:microsoft.com/office/officeart/2005/8/layout/hProcess9"/>
    <dgm:cxn modelId="{212436DF-0681-44B1-9BD2-495C97393839}" type="presParOf" srcId="{3DEB009B-2C0D-424A-93E1-3366F527FB00}" destId="{A1A5C4A0-DFDB-48E4-BD18-B6B3713DCFCD}" srcOrd="8" destOrd="0" presId="urn:microsoft.com/office/officeart/2005/8/layout/hProcess9"/>
    <dgm:cxn modelId="{6394FCCF-D4C4-4532-9315-F07AC012D5AD}" type="presParOf" srcId="{3DEB009B-2C0D-424A-93E1-3366F527FB00}" destId="{090EF0A8-28E5-4963-AEAC-4DEEFD1D8026}" srcOrd="9" destOrd="0" presId="urn:microsoft.com/office/officeart/2005/8/layout/hProcess9"/>
    <dgm:cxn modelId="{E3998871-A374-41D3-9BF0-3F2F4727F1D4}" type="presParOf" srcId="{3DEB009B-2C0D-424A-93E1-3366F527FB00}" destId="{4CB617E1-51D7-4E2F-92A6-A391D448E92B}"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7F571D-895C-4EB2-A717-8A2BCC4BFBD2}" type="doc">
      <dgm:prSet loTypeId="urn:microsoft.com/office/officeart/2005/8/layout/hProcess9" loCatId="process" qsTypeId="urn:microsoft.com/office/officeart/2005/8/quickstyle/simple1" qsCatId="simple" csTypeId="urn:microsoft.com/office/officeart/2005/8/colors/colorful1" csCatId="colorful" phldr="1"/>
      <dgm:spPr/>
    </dgm:pt>
    <dgm:pt modelId="{B3AA27D0-952A-4F0D-BF7A-011262C673C8}">
      <dgm:prSet phldrT="[Text]" custT="1"/>
      <dgm:spPr/>
      <dgm:t>
        <a:bodyPr/>
        <a:lstStyle/>
        <a:p>
          <a:r>
            <a:rPr lang="en-US" sz="1800" baseline="0" dirty="0" smtClean="0"/>
            <a:t>Build Team, Initiate Process</a:t>
          </a:r>
          <a:endParaRPr lang="en-US" sz="1800" baseline="0" dirty="0"/>
        </a:p>
      </dgm:t>
    </dgm:pt>
    <dgm:pt modelId="{F38B0B4C-D8C5-4B3F-A327-0619ACD7D139}" type="parTrans" cxnId="{C1295562-EA4B-4EB5-8DD0-0532544FEA7D}">
      <dgm:prSet/>
      <dgm:spPr/>
      <dgm:t>
        <a:bodyPr/>
        <a:lstStyle/>
        <a:p>
          <a:endParaRPr lang="en-US"/>
        </a:p>
      </dgm:t>
    </dgm:pt>
    <dgm:pt modelId="{F803CAAB-23A4-42EE-8947-027D3B3F4F85}" type="sibTrans" cxnId="{C1295562-EA4B-4EB5-8DD0-0532544FEA7D}">
      <dgm:prSet/>
      <dgm:spPr/>
      <dgm:t>
        <a:bodyPr/>
        <a:lstStyle/>
        <a:p>
          <a:endParaRPr lang="en-US"/>
        </a:p>
      </dgm:t>
    </dgm:pt>
    <dgm:pt modelId="{BF4949B9-EFDC-49C5-AEFA-F8031C66BBAD}">
      <dgm:prSet phldrT="[Text]" custT="1"/>
      <dgm:spPr/>
      <dgm:t>
        <a:bodyPr/>
        <a:lstStyle/>
        <a:p>
          <a:r>
            <a:rPr lang="en-US" sz="1800" baseline="0" dirty="0" smtClean="0"/>
            <a:t>Define Enrollment Strategy</a:t>
          </a:r>
          <a:endParaRPr lang="en-US" sz="1800" baseline="0" dirty="0"/>
        </a:p>
      </dgm:t>
    </dgm:pt>
    <dgm:pt modelId="{B473C527-9979-4200-8E70-84EA1BCF05F4}" type="parTrans" cxnId="{C333C8EA-4087-4595-B785-BEF392EB89C0}">
      <dgm:prSet/>
      <dgm:spPr/>
      <dgm:t>
        <a:bodyPr/>
        <a:lstStyle/>
        <a:p>
          <a:endParaRPr lang="en-US"/>
        </a:p>
      </dgm:t>
    </dgm:pt>
    <dgm:pt modelId="{AB3BFC7D-0739-43C8-B0AA-BAA597ED170B}" type="sibTrans" cxnId="{C333C8EA-4087-4595-B785-BEF392EB89C0}">
      <dgm:prSet/>
      <dgm:spPr/>
      <dgm:t>
        <a:bodyPr/>
        <a:lstStyle/>
        <a:p>
          <a:endParaRPr lang="en-US"/>
        </a:p>
      </dgm:t>
    </dgm:pt>
    <dgm:pt modelId="{01FD730E-1A1C-45EF-8096-4F4A7DCAA1E2}">
      <dgm:prSet phldrT="[Text]" custT="1"/>
      <dgm:spPr/>
      <dgm:t>
        <a:bodyPr/>
        <a:lstStyle/>
        <a:p>
          <a:r>
            <a:rPr lang="en-US" sz="1800" baseline="0" dirty="0" smtClean="0">
              <a:latin typeface="+mj-lt"/>
            </a:rPr>
            <a:t>Marketing VLER Health to Veterans</a:t>
          </a:r>
          <a:endParaRPr lang="en-US" sz="1800" baseline="0" dirty="0"/>
        </a:p>
      </dgm:t>
    </dgm:pt>
    <dgm:pt modelId="{8E167190-2634-4327-AF59-8CE779F42769}" type="parTrans" cxnId="{1B294D62-7CF9-4DA8-95B0-2CFD5620D1DD}">
      <dgm:prSet/>
      <dgm:spPr/>
      <dgm:t>
        <a:bodyPr/>
        <a:lstStyle/>
        <a:p>
          <a:endParaRPr lang="en-US"/>
        </a:p>
      </dgm:t>
    </dgm:pt>
    <dgm:pt modelId="{E3B711D6-1D4C-458F-92E2-28D2D8BB5E0A}" type="sibTrans" cxnId="{1B294D62-7CF9-4DA8-95B0-2CFD5620D1DD}">
      <dgm:prSet/>
      <dgm:spPr/>
      <dgm:t>
        <a:bodyPr/>
        <a:lstStyle/>
        <a:p>
          <a:endParaRPr lang="en-US"/>
        </a:p>
      </dgm:t>
    </dgm:pt>
    <dgm:pt modelId="{B12C0630-FDA0-4E1C-B156-99B6C8A1B93E}">
      <dgm:prSet phldrT="[Text]" custT="1"/>
      <dgm:spPr/>
      <dgm:t>
        <a:bodyPr/>
        <a:lstStyle/>
        <a:p>
          <a:r>
            <a:rPr lang="en-US" sz="1800" baseline="0" smtClean="0">
              <a:latin typeface="+mj-lt"/>
            </a:rPr>
            <a:t>Role of ROI in VLER Health</a:t>
          </a:r>
          <a:endParaRPr lang="en-US" sz="1800" baseline="0" dirty="0"/>
        </a:p>
      </dgm:t>
    </dgm:pt>
    <dgm:pt modelId="{46D2A1A6-8CFC-4953-A5EE-E310C7DE90B3}" type="parTrans" cxnId="{F8FBF187-0978-45CB-B3CB-2BA898D92264}">
      <dgm:prSet/>
      <dgm:spPr/>
      <dgm:t>
        <a:bodyPr/>
        <a:lstStyle/>
        <a:p>
          <a:endParaRPr lang="en-US"/>
        </a:p>
      </dgm:t>
    </dgm:pt>
    <dgm:pt modelId="{44C12BE0-CF6E-4D8A-BA9B-4030696623EE}" type="sibTrans" cxnId="{F8FBF187-0978-45CB-B3CB-2BA898D92264}">
      <dgm:prSet/>
      <dgm:spPr/>
      <dgm:t>
        <a:bodyPr/>
        <a:lstStyle/>
        <a:p>
          <a:endParaRPr lang="en-US"/>
        </a:p>
      </dgm:t>
    </dgm:pt>
    <dgm:pt modelId="{8349BA9E-A1F6-4F6A-AF3B-0948B104093D}">
      <dgm:prSet phldrT="[Text]" custT="1"/>
      <dgm:spPr/>
      <dgm:t>
        <a:bodyPr/>
        <a:lstStyle/>
        <a:p>
          <a:r>
            <a:rPr lang="en-US" sz="1800" baseline="0" dirty="0" smtClean="0"/>
            <a:t>Clinician Training</a:t>
          </a:r>
          <a:endParaRPr lang="en-US" sz="1800" baseline="0" dirty="0"/>
        </a:p>
      </dgm:t>
    </dgm:pt>
    <dgm:pt modelId="{6F026683-D6DD-45B2-B9A8-D79EBDBE285E}" type="parTrans" cxnId="{7B222515-C18C-4618-AD98-152B1CCC6BD2}">
      <dgm:prSet/>
      <dgm:spPr/>
      <dgm:t>
        <a:bodyPr/>
        <a:lstStyle/>
        <a:p>
          <a:endParaRPr lang="en-US"/>
        </a:p>
      </dgm:t>
    </dgm:pt>
    <dgm:pt modelId="{C99A0D10-E4FC-4AA7-B780-911CF7CFC674}" type="sibTrans" cxnId="{7B222515-C18C-4618-AD98-152B1CCC6BD2}">
      <dgm:prSet/>
      <dgm:spPr/>
      <dgm:t>
        <a:bodyPr/>
        <a:lstStyle/>
        <a:p>
          <a:endParaRPr lang="en-US"/>
        </a:p>
      </dgm:t>
    </dgm:pt>
    <dgm:pt modelId="{93F88A8B-977C-4F4A-A517-54B1CA60D2AA}">
      <dgm:prSet phldrT="[Text]" custT="1"/>
      <dgm:spPr>
        <a:solidFill>
          <a:schemeClr val="accent5">
            <a:lumMod val="75000"/>
          </a:schemeClr>
        </a:solidFill>
      </dgm:spPr>
      <dgm:t>
        <a:bodyPr/>
        <a:lstStyle/>
        <a:p>
          <a:r>
            <a:rPr lang="en-US" sz="2200" baseline="0" dirty="0" smtClean="0"/>
            <a:t> </a:t>
          </a:r>
          <a:endParaRPr lang="en-US" sz="2200" baseline="0" dirty="0"/>
        </a:p>
      </dgm:t>
    </dgm:pt>
    <dgm:pt modelId="{2C4671E4-A3C7-4469-8D84-8D449947FD0D}" type="parTrans" cxnId="{FCECFED5-E252-467E-ABFB-46EBB53A979D}">
      <dgm:prSet/>
      <dgm:spPr/>
      <dgm:t>
        <a:bodyPr/>
        <a:lstStyle/>
        <a:p>
          <a:endParaRPr lang="en-US"/>
        </a:p>
      </dgm:t>
    </dgm:pt>
    <dgm:pt modelId="{C0AC81AF-CA66-404F-9502-A9D28FBF2A0C}" type="sibTrans" cxnId="{FCECFED5-E252-467E-ABFB-46EBB53A979D}">
      <dgm:prSet/>
      <dgm:spPr/>
      <dgm:t>
        <a:bodyPr/>
        <a:lstStyle/>
        <a:p>
          <a:endParaRPr lang="en-US"/>
        </a:p>
      </dgm:t>
    </dgm:pt>
    <dgm:pt modelId="{A93B9009-A77D-45C0-9DE9-AC60ED40A07C}" type="pres">
      <dgm:prSet presAssocID="{BD7F571D-895C-4EB2-A717-8A2BCC4BFBD2}" presName="CompostProcess" presStyleCnt="0">
        <dgm:presLayoutVars>
          <dgm:dir/>
          <dgm:resizeHandles val="exact"/>
        </dgm:presLayoutVars>
      </dgm:prSet>
      <dgm:spPr/>
    </dgm:pt>
    <dgm:pt modelId="{F8C7B31E-74AA-4E41-953D-CC1DBEC186E4}" type="pres">
      <dgm:prSet presAssocID="{BD7F571D-895C-4EB2-A717-8A2BCC4BFBD2}" presName="arrow" presStyleLbl="bgShp" presStyleIdx="0" presStyleCnt="1" custScaleX="113726"/>
      <dgm:spPr/>
    </dgm:pt>
    <dgm:pt modelId="{3DEB009B-2C0D-424A-93E1-3366F527FB00}" type="pres">
      <dgm:prSet presAssocID="{BD7F571D-895C-4EB2-A717-8A2BCC4BFBD2}" presName="linearProcess" presStyleCnt="0"/>
      <dgm:spPr/>
    </dgm:pt>
    <dgm:pt modelId="{CB6FCD62-5824-47D7-90B0-D99555BF9BD5}" type="pres">
      <dgm:prSet presAssocID="{B3AA27D0-952A-4F0D-BF7A-011262C673C8}" presName="textNode" presStyleLbl="node1" presStyleIdx="0" presStyleCnt="6" custScaleY="122623" custLinFactNeighborX="60408" custLinFactNeighborY="2172">
        <dgm:presLayoutVars>
          <dgm:bulletEnabled val="1"/>
        </dgm:presLayoutVars>
      </dgm:prSet>
      <dgm:spPr/>
      <dgm:t>
        <a:bodyPr/>
        <a:lstStyle/>
        <a:p>
          <a:endParaRPr lang="en-US"/>
        </a:p>
      </dgm:t>
    </dgm:pt>
    <dgm:pt modelId="{ABAA7A63-46E8-4A72-A7CB-D757F47ECA9D}" type="pres">
      <dgm:prSet presAssocID="{F803CAAB-23A4-42EE-8947-027D3B3F4F85}" presName="sibTrans" presStyleCnt="0"/>
      <dgm:spPr/>
    </dgm:pt>
    <dgm:pt modelId="{5B3F585C-67AB-4BFB-AA59-9CCE90A9FA21}" type="pres">
      <dgm:prSet presAssocID="{BF4949B9-EFDC-49C5-AEFA-F8031C66BBAD}" presName="textNode" presStyleLbl="node1" presStyleIdx="1" presStyleCnt="6" custScaleX="131199" custScaleY="122623" custLinFactNeighborX="6176" custLinFactNeighborY="2172">
        <dgm:presLayoutVars>
          <dgm:bulletEnabled val="1"/>
        </dgm:presLayoutVars>
      </dgm:prSet>
      <dgm:spPr/>
      <dgm:t>
        <a:bodyPr/>
        <a:lstStyle/>
        <a:p>
          <a:endParaRPr lang="en-US"/>
        </a:p>
      </dgm:t>
    </dgm:pt>
    <dgm:pt modelId="{62BBBC08-F1F4-4E5B-B85C-FA69D9A23538}" type="pres">
      <dgm:prSet presAssocID="{AB3BFC7D-0739-43C8-B0AA-BAA597ED170B}" presName="sibTrans" presStyleCnt="0"/>
      <dgm:spPr/>
    </dgm:pt>
    <dgm:pt modelId="{63B9EDEA-D270-4813-9448-897190BA91CD}" type="pres">
      <dgm:prSet presAssocID="{01FD730E-1A1C-45EF-8096-4F4A7DCAA1E2}" presName="textNode" presStyleLbl="node1" presStyleIdx="2" presStyleCnt="6" custScaleX="130423" custScaleY="122623" custLinFactNeighborX="-52663" custLinFactNeighborY="2172">
        <dgm:presLayoutVars>
          <dgm:bulletEnabled val="1"/>
        </dgm:presLayoutVars>
      </dgm:prSet>
      <dgm:spPr/>
      <dgm:t>
        <a:bodyPr/>
        <a:lstStyle/>
        <a:p>
          <a:endParaRPr lang="en-US"/>
        </a:p>
      </dgm:t>
    </dgm:pt>
    <dgm:pt modelId="{46F68013-A999-4711-BE0C-D933B160C2E5}" type="pres">
      <dgm:prSet presAssocID="{E3B711D6-1D4C-458F-92E2-28D2D8BB5E0A}" presName="sibTrans" presStyleCnt="0"/>
      <dgm:spPr/>
    </dgm:pt>
    <dgm:pt modelId="{D9A898AD-71FF-4C2F-A718-E997C2BCC41C}" type="pres">
      <dgm:prSet presAssocID="{B12C0630-FDA0-4E1C-B156-99B6C8A1B93E}" presName="textNode" presStyleLbl="node1" presStyleIdx="3" presStyleCnt="6" custScaleY="122623" custLinFactX="-1531" custLinFactNeighborX="-100000" custLinFactNeighborY="2172">
        <dgm:presLayoutVars>
          <dgm:bulletEnabled val="1"/>
        </dgm:presLayoutVars>
      </dgm:prSet>
      <dgm:spPr/>
      <dgm:t>
        <a:bodyPr/>
        <a:lstStyle/>
        <a:p>
          <a:endParaRPr lang="en-US"/>
        </a:p>
      </dgm:t>
    </dgm:pt>
    <dgm:pt modelId="{823E8ABC-85FF-4742-B5AC-90AAC80FA4A6}" type="pres">
      <dgm:prSet presAssocID="{44C12BE0-CF6E-4D8A-BA9B-4030696623EE}" presName="sibTrans" presStyleCnt="0"/>
      <dgm:spPr/>
    </dgm:pt>
    <dgm:pt modelId="{A1A5C4A0-DFDB-48E4-BD18-B6B3713DCFCD}" type="pres">
      <dgm:prSet presAssocID="{8349BA9E-A1F6-4F6A-AF3B-0948B104093D}" presName="textNode" presStyleLbl="node1" presStyleIdx="4" presStyleCnt="6" custScaleX="113947" custScaleY="122623" custLinFactX="-13101" custLinFactNeighborX="-100000" custLinFactNeighborY="2172">
        <dgm:presLayoutVars>
          <dgm:bulletEnabled val="1"/>
        </dgm:presLayoutVars>
      </dgm:prSet>
      <dgm:spPr/>
      <dgm:t>
        <a:bodyPr/>
        <a:lstStyle/>
        <a:p>
          <a:endParaRPr lang="en-US"/>
        </a:p>
      </dgm:t>
    </dgm:pt>
    <dgm:pt modelId="{090EF0A8-28E5-4963-AEAC-4DEEFD1D8026}" type="pres">
      <dgm:prSet presAssocID="{C99A0D10-E4FC-4AA7-B780-911CF7CFC674}" presName="sibTrans" presStyleCnt="0"/>
      <dgm:spPr/>
    </dgm:pt>
    <dgm:pt modelId="{4CB617E1-51D7-4E2F-92A6-A391D448E92B}" type="pres">
      <dgm:prSet presAssocID="{93F88A8B-977C-4F4A-A517-54B1CA60D2AA}" presName="textNode" presStyleLbl="node1" presStyleIdx="5" presStyleCnt="6" custScaleX="133450" custScaleY="122623" custLinFactX="-23645" custLinFactNeighborX="-100000" custLinFactNeighborY="2172">
        <dgm:presLayoutVars>
          <dgm:bulletEnabled val="1"/>
        </dgm:presLayoutVars>
      </dgm:prSet>
      <dgm:spPr/>
      <dgm:t>
        <a:bodyPr/>
        <a:lstStyle/>
        <a:p>
          <a:endParaRPr lang="en-US"/>
        </a:p>
      </dgm:t>
    </dgm:pt>
  </dgm:ptLst>
  <dgm:cxnLst>
    <dgm:cxn modelId="{1B294D62-7CF9-4DA8-95B0-2CFD5620D1DD}" srcId="{BD7F571D-895C-4EB2-A717-8A2BCC4BFBD2}" destId="{01FD730E-1A1C-45EF-8096-4F4A7DCAA1E2}" srcOrd="2" destOrd="0" parTransId="{8E167190-2634-4327-AF59-8CE779F42769}" sibTransId="{E3B711D6-1D4C-458F-92E2-28D2D8BB5E0A}"/>
    <dgm:cxn modelId="{F8FBF187-0978-45CB-B3CB-2BA898D92264}" srcId="{BD7F571D-895C-4EB2-A717-8A2BCC4BFBD2}" destId="{B12C0630-FDA0-4E1C-B156-99B6C8A1B93E}" srcOrd="3" destOrd="0" parTransId="{46D2A1A6-8CFC-4953-A5EE-E310C7DE90B3}" sibTransId="{44C12BE0-CF6E-4D8A-BA9B-4030696623EE}"/>
    <dgm:cxn modelId="{9563E49C-112D-4D95-9B2E-4E75836123DC}" type="presOf" srcId="{BD7F571D-895C-4EB2-A717-8A2BCC4BFBD2}" destId="{A93B9009-A77D-45C0-9DE9-AC60ED40A07C}" srcOrd="0" destOrd="0" presId="urn:microsoft.com/office/officeart/2005/8/layout/hProcess9"/>
    <dgm:cxn modelId="{0E2DB4EB-491B-477A-A73D-ADA0B5F29B78}" type="presOf" srcId="{8349BA9E-A1F6-4F6A-AF3B-0948B104093D}" destId="{A1A5C4A0-DFDB-48E4-BD18-B6B3713DCFCD}" srcOrd="0" destOrd="0" presId="urn:microsoft.com/office/officeart/2005/8/layout/hProcess9"/>
    <dgm:cxn modelId="{C333C8EA-4087-4595-B785-BEF392EB89C0}" srcId="{BD7F571D-895C-4EB2-A717-8A2BCC4BFBD2}" destId="{BF4949B9-EFDC-49C5-AEFA-F8031C66BBAD}" srcOrd="1" destOrd="0" parTransId="{B473C527-9979-4200-8E70-84EA1BCF05F4}" sibTransId="{AB3BFC7D-0739-43C8-B0AA-BAA597ED170B}"/>
    <dgm:cxn modelId="{7B222515-C18C-4618-AD98-152B1CCC6BD2}" srcId="{BD7F571D-895C-4EB2-A717-8A2BCC4BFBD2}" destId="{8349BA9E-A1F6-4F6A-AF3B-0948B104093D}" srcOrd="4" destOrd="0" parTransId="{6F026683-D6DD-45B2-B9A8-D79EBDBE285E}" sibTransId="{C99A0D10-E4FC-4AA7-B780-911CF7CFC674}"/>
    <dgm:cxn modelId="{FCECFED5-E252-467E-ABFB-46EBB53A979D}" srcId="{BD7F571D-895C-4EB2-A717-8A2BCC4BFBD2}" destId="{93F88A8B-977C-4F4A-A517-54B1CA60D2AA}" srcOrd="5" destOrd="0" parTransId="{2C4671E4-A3C7-4469-8D84-8D449947FD0D}" sibTransId="{C0AC81AF-CA66-404F-9502-A9D28FBF2A0C}"/>
    <dgm:cxn modelId="{C1295562-EA4B-4EB5-8DD0-0532544FEA7D}" srcId="{BD7F571D-895C-4EB2-A717-8A2BCC4BFBD2}" destId="{B3AA27D0-952A-4F0D-BF7A-011262C673C8}" srcOrd="0" destOrd="0" parTransId="{F38B0B4C-D8C5-4B3F-A327-0619ACD7D139}" sibTransId="{F803CAAB-23A4-42EE-8947-027D3B3F4F85}"/>
    <dgm:cxn modelId="{48B32D2C-FD6C-4B49-9A4C-68EEDAD7224D}" type="presOf" srcId="{B3AA27D0-952A-4F0D-BF7A-011262C673C8}" destId="{CB6FCD62-5824-47D7-90B0-D99555BF9BD5}" srcOrd="0" destOrd="0" presId="urn:microsoft.com/office/officeart/2005/8/layout/hProcess9"/>
    <dgm:cxn modelId="{31DF0F44-FD49-4B16-993F-22703511C41E}" type="presOf" srcId="{93F88A8B-977C-4F4A-A517-54B1CA60D2AA}" destId="{4CB617E1-51D7-4E2F-92A6-A391D448E92B}" srcOrd="0" destOrd="0" presId="urn:microsoft.com/office/officeart/2005/8/layout/hProcess9"/>
    <dgm:cxn modelId="{C8B6997D-7A0D-4A78-8D39-605D9EE30E86}" type="presOf" srcId="{BF4949B9-EFDC-49C5-AEFA-F8031C66BBAD}" destId="{5B3F585C-67AB-4BFB-AA59-9CCE90A9FA21}" srcOrd="0" destOrd="0" presId="urn:microsoft.com/office/officeart/2005/8/layout/hProcess9"/>
    <dgm:cxn modelId="{BF0938BC-9F26-48E2-B951-965F62B1C7DA}" type="presOf" srcId="{B12C0630-FDA0-4E1C-B156-99B6C8A1B93E}" destId="{D9A898AD-71FF-4C2F-A718-E997C2BCC41C}" srcOrd="0" destOrd="0" presId="urn:microsoft.com/office/officeart/2005/8/layout/hProcess9"/>
    <dgm:cxn modelId="{929CE239-273F-4091-BB3B-9E3851F5BE00}" type="presOf" srcId="{01FD730E-1A1C-45EF-8096-4F4A7DCAA1E2}" destId="{63B9EDEA-D270-4813-9448-897190BA91CD}" srcOrd="0" destOrd="0" presId="urn:microsoft.com/office/officeart/2005/8/layout/hProcess9"/>
    <dgm:cxn modelId="{4E920466-CC99-496C-B2F7-426D04630424}" type="presParOf" srcId="{A93B9009-A77D-45C0-9DE9-AC60ED40A07C}" destId="{F8C7B31E-74AA-4E41-953D-CC1DBEC186E4}" srcOrd="0" destOrd="0" presId="urn:microsoft.com/office/officeart/2005/8/layout/hProcess9"/>
    <dgm:cxn modelId="{DBF9CC8E-769B-4444-B52A-B0CF62B6A0F3}" type="presParOf" srcId="{A93B9009-A77D-45C0-9DE9-AC60ED40A07C}" destId="{3DEB009B-2C0D-424A-93E1-3366F527FB00}" srcOrd="1" destOrd="0" presId="urn:microsoft.com/office/officeart/2005/8/layout/hProcess9"/>
    <dgm:cxn modelId="{03485FA0-2770-4DEB-BE94-A9C62779C391}" type="presParOf" srcId="{3DEB009B-2C0D-424A-93E1-3366F527FB00}" destId="{CB6FCD62-5824-47D7-90B0-D99555BF9BD5}" srcOrd="0" destOrd="0" presId="urn:microsoft.com/office/officeart/2005/8/layout/hProcess9"/>
    <dgm:cxn modelId="{9D02F919-E856-4C2C-A8F8-C962FE7E8053}" type="presParOf" srcId="{3DEB009B-2C0D-424A-93E1-3366F527FB00}" destId="{ABAA7A63-46E8-4A72-A7CB-D757F47ECA9D}" srcOrd="1" destOrd="0" presId="urn:microsoft.com/office/officeart/2005/8/layout/hProcess9"/>
    <dgm:cxn modelId="{3A668167-68F7-46DA-9F67-3F4DE4CF6999}" type="presParOf" srcId="{3DEB009B-2C0D-424A-93E1-3366F527FB00}" destId="{5B3F585C-67AB-4BFB-AA59-9CCE90A9FA21}" srcOrd="2" destOrd="0" presId="urn:microsoft.com/office/officeart/2005/8/layout/hProcess9"/>
    <dgm:cxn modelId="{F8618A63-21B1-48B3-8685-8CFF5A193D18}" type="presParOf" srcId="{3DEB009B-2C0D-424A-93E1-3366F527FB00}" destId="{62BBBC08-F1F4-4E5B-B85C-FA69D9A23538}" srcOrd="3" destOrd="0" presId="urn:microsoft.com/office/officeart/2005/8/layout/hProcess9"/>
    <dgm:cxn modelId="{E68E6DA1-FD40-4C63-8F7F-2298F8D4BF8B}" type="presParOf" srcId="{3DEB009B-2C0D-424A-93E1-3366F527FB00}" destId="{63B9EDEA-D270-4813-9448-897190BA91CD}" srcOrd="4" destOrd="0" presId="urn:microsoft.com/office/officeart/2005/8/layout/hProcess9"/>
    <dgm:cxn modelId="{32D36C8A-55FE-42B3-BC6F-C9BF91DEF536}" type="presParOf" srcId="{3DEB009B-2C0D-424A-93E1-3366F527FB00}" destId="{46F68013-A999-4711-BE0C-D933B160C2E5}" srcOrd="5" destOrd="0" presId="urn:microsoft.com/office/officeart/2005/8/layout/hProcess9"/>
    <dgm:cxn modelId="{D065CC5F-604C-4188-8DF3-D671C054772C}" type="presParOf" srcId="{3DEB009B-2C0D-424A-93E1-3366F527FB00}" destId="{D9A898AD-71FF-4C2F-A718-E997C2BCC41C}" srcOrd="6" destOrd="0" presId="urn:microsoft.com/office/officeart/2005/8/layout/hProcess9"/>
    <dgm:cxn modelId="{055B01FE-7DC8-47C7-8783-E3978CC08BDC}" type="presParOf" srcId="{3DEB009B-2C0D-424A-93E1-3366F527FB00}" destId="{823E8ABC-85FF-4742-B5AC-90AAC80FA4A6}" srcOrd="7" destOrd="0" presId="urn:microsoft.com/office/officeart/2005/8/layout/hProcess9"/>
    <dgm:cxn modelId="{9C3C34F2-7AC6-4930-BD47-6B1193C551F8}" type="presParOf" srcId="{3DEB009B-2C0D-424A-93E1-3366F527FB00}" destId="{A1A5C4A0-DFDB-48E4-BD18-B6B3713DCFCD}" srcOrd="8" destOrd="0" presId="urn:microsoft.com/office/officeart/2005/8/layout/hProcess9"/>
    <dgm:cxn modelId="{C7A9C320-53EE-412F-A5E6-EE1AB6F77C47}" type="presParOf" srcId="{3DEB009B-2C0D-424A-93E1-3366F527FB00}" destId="{090EF0A8-28E5-4963-AEAC-4DEEFD1D8026}" srcOrd="9" destOrd="0" presId="urn:microsoft.com/office/officeart/2005/8/layout/hProcess9"/>
    <dgm:cxn modelId="{8AE21902-D27E-44DA-AD27-2DFCD2423744}" type="presParOf" srcId="{3DEB009B-2C0D-424A-93E1-3366F527FB00}" destId="{4CB617E1-51D7-4E2F-92A6-A391D448E92B}"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7F571D-895C-4EB2-A717-8A2BCC4BFBD2}" type="doc">
      <dgm:prSet loTypeId="urn:microsoft.com/office/officeart/2005/8/layout/hProcess9" loCatId="process" qsTypeId="urn:microsoft.com/office/officeart/2005/8/quickstyle/simple1" qsCatId="simple" csTypeId="urn:microsoft.com/office/officeart/2005/8/colors/colorful1" csCatId="colorful" phldr="1"/>
      <dgm:spPr/>
    </dgm:pt>
    <dgm:pt modelId="{B3AA27D0-952A-4F0D-BF7A-011262C673C8}">
      <dgm:prSet phldrT="[Text]" custT="1"/>
      <dgm:spPr/>
      <dgm:t>
        <a:bodyPr/>
        <a:lstStyle/>
        <a:p>
          <a:r>
            <a:rPr lang="en-US" sz="1800" baseline="0" dirty="0" smtClean="0"/>
            <a:t>Build Team, Initiate Process</a:t>
          </a:r>
          <a:endParaRPr lang="en-US" sz="1800" baseline="0" dirty="0"/>
        </a:p>
      </dgm:t>
    </dgm:pt>
    <dgm:pt modelId="{F38B0B4C-D8C5-4B3F-A327-0619ACD7D139}" type="parTrans" cxnId="{C1295562-EA4B-4EB5-8DD0-0532544FEA7D}">
      <dgm:prSet/>
      <dgm:spPr/>
      <dgm:t>
        <a:bodyPr/>
        <a:lstStyle/>
        <a:p>
          <a:endParaRPr lang="en-US"/>
        </a:p>
      </dgm:t>
    </dgm:pt>
    <dgm:pt modelId="{F803CAAB-23A4-42EE-8947-027D3B3F4F85}" type="sibTrans" cxnId="{C1295562-EA4B-4EB5-8DD0-0532544FEA7D}">
      <dgm:prSet/>
      <dgm:spPr/>
      <dgm:t>
        <a:bodyPr/>
        <a:lstStyle/>
        <a:p>
          <a:endParaRPr lang="en-US"/>
        </a:p>
      </dgm:t>
    </dgm:pt>
    <dgm:pt modelId="{BF4949B9-EFDC-49C5-AEFA-F8031C66BBAD}">
      <dgm:prSet phldrT="[Text]" custT="1"/>
      <dgm:spPr/>
      <dgm:t>
        <a:bodyPr/>
        <a:lstStyle/>
        <a:p>
          <a:r>
            <a:rPr lang="en-US" sz="1800" baseline="0" dirty="0" smtClean="0"/>
            <a:t>Define Enrollment Strategy</a:t>
          </a:r>
          <a:endParaRPr lang="en-US" sz="1800" baseline="0" dirty="0"/>
        </a:p>
      </dgm:t>
    </dgm:pt>
    <dgm:pt modelId="{B473C527-9979-4200-8E70-84EA1BCF05F4}" type="parTrans" cxnId="{C333C8EA-4087-4595-B785-BEF392EB89C0}">
      <dgm:prSet/>
      <dgm:spPr/>
      <dgm:t>
        <a:bodyPr/>
        <a:lstStyle/>
        <a:p>
          <a:endParaRPr lang="en-US"/>
        </a:p>
      </dgm:t>
    </dgm:pt>
    <dgm:pt modelId="{AB3BFC7D-0739-43C8-B0AA-BAA597ED170B}" type="sibTrans" cxnId="{C333C8EA-4087-4595-B785-BEF392EB89C0}">
      <dgm:prSet/>
      <dgm:spPr/>
      <dgm:t>
        <a:bodyPr/>
        <a:lstStyle/>
        <a:p>
          <a:endParaRPr lang="en-US"/>
        </a:p>
      </dgm:t>
    </dgm:pt>
    <dgm:pt modelId="{01FD730E-1A1C-45EF-8096-4F4A7DCAA1E2}">
      <dgm:prSet phldrT="[Text]" custT="1"/>
      <dgm:spPr/>
      <dgm:t>
        <a:bodyPr/>
        <a:lstStyle/>
        <a:p>
          <a:r>
            <a:rPr lang="en-US" sz="1800" baseline="0" dirty="0" smtClean="0">
              <a:latin typeface="+mj-lt"/>
            </a:rPr>
            <a:t>Marketing VLER Health to Veterans</a:t>
          </a:r>
          <a:endParaRPr lang="en-US" sz="1800" baseline="0" dirty="0"/>
        </a:p>
      </dgm:t>
    </dgm:pt>
    <dgm:pt modelId="{8E167190-2634-4327-AF59-8CE779F42769}" type="parTrans" cxnId="{1B294D62-7CF9-4DA8-95B0-2CFD5620D1DD}">
      <dgm:prSet/>
      <dgm:spPr/>
      <dgm:t>
        <a:bodyPr/>
        <a:lstStyle/>
        <a:p>
          <a:endParaRPr lang="en-US"/>
        </a:p>
      </dgm:t>
    </dgm:pt>
    <dgm:pt modelId="{E3B711D6-1D4C-458F-92E2-28D2D8BB5E0A}" type="sibTrans" cxnId="{1B294D62-7CF9-4DA8-95B0-2CFD5620D1DD}">
      <dgm:prSet/>
      <dgm:spPr/>
      <dgm:t>
        <a:bodyPr/>
        <a:lstStyle/>
        <a:p>
          <a:endParaRPr lang="en-US"/>
        </a:p>
      </dgm:t>
    </dgm:pt>
    <dgm:pt modelId="{B12C0630-FDA0-4E1C-B156-99B6C8A1B93E}">
      <dgm:prSet phldrT="[Text]" custT="1"/>
      <dgm:spPr/>
      <dgm:t>
        <a:bodyPr/>
        <a:lstStyle/>
        <a:p>
          <a:r>
            <a:rPr lang="en-US" sz="1800" baseline="0" smtClean="0">
              <a:latin typeface="+mj-lt"/>
            </a:rPr>
            <a:t>Role of ROI in VLER Health</a:t>
          </a:r>
          <a:endParaRPr lang="en-US" sz="1800" baseline="0" dirty="0"/>
        </a:p>
      </dgm:t>
    </dgm:pt>
    <dgm:pt modelId="{46D2A1A6-8CFC-4953-A5EE-E310C7DE90B3}" type="parTrans" cxnId="{F8FBF187-0978-45CB-B3CB-2BA898D92264}">
      <dgm:prSet/>
      <dgm:spPr/>
      <dgm:t>
        <a:bodyPr/>
        <a:lstStyle/>
        <a:p>
          <a:endParaRPr lang="en-US"/>
        </a:p>
      </dgm:t>
    </dgm:pt>
    <dgm:pt modelId="{44C12BE0-CF6E-4D8A-BA9B-4030696623EE}" type="sibTrans" cxnId="{F8FBF187-0978-45CB-B3CB-2BA898D92264}">
      <dgm:prSet/>
      <dgm:spPr/>
      <dgm:t>
        <a:bodyPr/>
        <a:lstStyle/>
        <a:p>
          <a:endParaRPr lang="en-US"/>
        </a:p>
      </dgm:t>
    </dgm:pt>
    <dgm:pt modelId="{8349BA9E-A1F6-4F6A-AF3B-0948B104093D}">
      <dgm:prSet phldrT="[Text]" custT="1"/>
      <dgm:spPr/>
      <dgm:t>
        <a:bodyPr/>
        <a:lstStyle/>
        <a:p>
          <a:r>
            <a:rPr lang="en-US" sz="1800" baseline="0" dirty="0" smtClean="0"/>
            <a:t>Clinician Training</a:t>
          </a:r>
          <a:endParaRPr lang="en-US" sz="1800" baseline="0" dirty="0"/>
        </a:p>
      </dgm:t>
    </dgm:pt>
    <dgm:pt modelId="{6F026683-D6DD-45B2-B9A8-D79EBDBE285E}" type="parTrans" cxnId="{7B222515-C18C-4618-AD98-152B1CCC6BD2}">
      <dgm:prSet/>
      <dgm:spPr/>
      <dgm:t>
        <a:bodyPr/>
        <a:lstStyle/>
        <a:p>
          <a:endParaRPr lang="en-US"/>
        </a:p>
      </dgm:t>
    </dgm:pt>
    <dgm:pt modelId="{C99A0D10-E4FC-4AA7-B780-911CF7CFC674}" type="sibTrans" cxnId="{7B222515-C18C-4618-AD98-152B1CCC6BD2}">
      <dgm:prSet/>
      <dgm:spPr/>
      <dgm:t>
        <a:bodyPr/>
        <a:lstStyle/>
        <a:p>
          <a:endParaRPr lang="en-US"/>
        </a:p>
      </dgm:t>
    </dgm:pt>
    <dgm:pt modelId="{93F88A8B-977C-4F4A-A517-54B1CA60D2AA}">
      <dgm:prSet phldrT="[Text]" custT="1"/>
      <dgm:spPr>
        <a:solidFill>
          <a:schemeClr val="accent5">
            <a:lumMod val="75000"/>
          </a:schemeClr>
        </a:solidFill>
      </dgm:spPr>
      <dgm:t>
        <a:bodyPr/>
        <a:lstStyle/>
        <a:p>
          <a:r>
            <a:rPr lang="en-US" sz="2200" baseline="0" dirty="0" smtClean="0"/>
            <a:t> </a:t>
          </a:r>
          <a:endParaRPr lang="en-US" sz="2200" baseline="0" dirty="0"/>
        </a:p>
      </dgm:t>
    </dgm:pt>
    <dgm:pt modelId="{2C4671E4-A3C7-4469-8D84-8D449947FD0D}" type="parTrans" cxnId="{FCECFED5-E252-467E-ABFB-46EBB53A979D}">
      <dgm:prSet/>
      <dgm:spPr/>
      <dgm:t>
        <a:bodyPr/>
        <a:lstStyle/>
        <a:p>
          <a:endParaRPr lang="en-US"/>
        </a:p>
      </dgm:t>
    </dgm:pt>
    <dgm:pt modelId="{C0AC81AF-CA66-404F-9502-A9D28FBF2A0C}" type="sibTrans" cxnId="{FCECFED5-E252-467E-ABFB-46EBB53A979D}">
      <dgm:prSet/>
      <dgm:spPr/>
      <dgm:t>
        <a:bodyPr/>
        <a:lstStyle/>
        <a:p>
          <a:endParaRPr lang="en-US"/>
        </a:p>
      </dgm:t>
    </dgm:pt>
    <dgm:pt modelId="{A93B9009-A77D-45C0-9DE9-AC60ED40A07C}" type="pres">
      <dgm:prSet presAssocID="{BD7F571D-895C-4EB2-A717-8A2BCC4BFBD2}" presName="CompostProcess" presStyleCnt="0">
        <dgm:presLayoutVars>
          <dgm:dir/>
          <dgm:resizeHandles val="exact"/>
        </dgm:presLayoutVars>
      </dgm:prSet>
      <dgm:spPr/>
    </dgm:pt>
    <dgm:pt modelId="{F8C7B31E-74AA-4E41-953D-CC1DBEC186E4}" type="pres">
      <dgm:prSet presAssocID="{BD7F571D-895C-4EB2-A717-8A2BCC4BFBD2}" presName="arrow" presStyleLbl="bgShp" presStyleIdx="0" presStyleCnt="1" custScaleX="113726"/>
      <dgm:spPr/>
    </dgm:pt>
    <dgm:pt modelId="{3DEB009B-2C0D-424A-93E1-3366F527FB00}" type="pres">
      <dgm:prSet presAssocID="{BD7F571D-895C-4EB2-A717-8A2BCC4BFBD2}" presName="linearProcess" presStyleCnt="0"/>
      <dgm:spPr/>
    </dgm:pt>
    <dgm:pt modelId="{CB6FCD62-5824-47D7-90B0-D99555BF9BD5}" type="pres">
      <dgm:prSet presAssocID="{B3AA27D0-952A-4F0D-BF7A-011262C673C8}" presName="textNode" presStyleLbl="node1" presStyleIdx="0" presStyleCnt="6" custScaleY="122623" custLinFactNeighborX="60408" custLinFactNeighborY="2172">
        <dgm:presLayoutVars>
          <dgm:bulletEnabled val="1"/>
        </dgm:presLayoutVars>
      </dgm:prSet>
      <dgm:spPr/>
      <dgm:t>
        <a:bodyPr/>
        <a:lstStyle/>
        <a:p>
          <a:endParaRPr lang="en-US"/>
        </a:p>
      </dgm:t>
    </dgm:pt>
    <dgm:pt modelId="{ABAA7A63-46E8-4A72-A7CB-D757F47ECA9D}" type="pres">
      <dgm:prSet presAssocID="{F803CAAB-23A4-42EE-8947-027D3B3F4F85}" presName="sibTrans" presStyleCnt="0"/>
      <dgm:spPr/>
    </dgm:pt>
    <dgm:pt modelId="{5B3F585C-67AB-4BFB-AA59-9CCE90A9FA21}" type="pres">
      <dgm:prSet presAssocID="{BF4949B9-EFDC-49C5-AEFA-F8031C66BBAD}" presName="textNode" presStyleLbl="node1" presStyleIdx="1" presStyleCnt="6" custScaleX="131199" custScaleY="122623" custLinFactNeighborX="6176" custLinFactNeighborY="2172">
        <dgm:presLayoutVars>
          <dgm:bulletEnabled val="1"/>
        </dgm:presLayoutVars>
      </dgm:prSet>
      <dgm:spPr/>
      <dgm:t>
        <a:bodyPr/>
        <a:lstStyle/>
        <a:p>
          <a:endParaRPr lang="en-US"/>
        </a:p>
      </dgm:t>
    </dgm:pt>
    <dgm:pt modelId="{62BBBC08-F1F4-4E5B-B85C-FA69D9A23538}" type="pres">
      <dgm:prSet presAssocID="{AB3BFC7D-0739-43C8-B0AA-BAA597ED170B}" presName="sibTrans" presStyleCnt="0"/>
      <dgm:spPr/>
    </dgm:pt>
    <dgm:pt modelId="{63B9EDEA-D270-4813-9448-897190BA91CD}" type="pres">
      <dgm:prSet presAssocID="{01FD730E-1A1C-45EF-8096-4F4A7DCAA1E2}" presName="textNode" presStyleLbl="node1" presStyleIdx="2" presStyleCnt="6" custScaleX="130423" custScaleY="122623" custLinFactNeighborX="-52663" custLinFactNeighborY="2172">
        <dgm:presLayoutVars>
          <dgm:bulletEnabled val="1"/>
        </dgm:presLayoutVars>
      </dgm:prSet>
      <dgm:spPr/>
      <dgm:t>
        <a:bodyPr/>
        <a:lstStyle/>
        <a:p>
          <a:endParaRPr lang="en-US"/>
        </a:p>
      </dgm:t>
    </dgm:pt>
    <dgm:pt modelId="{46F68013-A999-4711-BE0C-D933B160C2E5}" type="pres">
      <dgm:prSet presAssocID="{E3B711D6-1D4C-458F-92E2-28D2D8BB5E0A}" presName="sibTrans" presStyleCnt="0"/>
      <dgm:spPr/>
    </dgm:pt>
    <dgm:pt modelId="{D9A898AD-71FF-4C2F-A718-E997C2BCC41C}" type="pres">
      <dgm:prSet presAssocID="{B12C0630-FDA0-4E1C-B156-99B6C8A1B93E}" presName="textNode" presStyleLbl="node1" presStyleIdx="3" presStyleCnt="6" custScaleY="122623" custLinFactX="-1531" custLinFactNeighborX="-100000" custLinFactNeighborY="2172">
        <dgm:presLayoutVars>
          <dgm:bulletEnabled val="1"/>
        </dgm:presLayoutVars>
      </dgm:prSet>
      <dgm:spPr/>
      <dgm:t>
        <a:bodyPr/>
        <a:lstStyle/>
        <a:p>
          <a:endParaRPr lang="en-US"/>
        </a:p>
      </dgm:t>
    </dgm:pt>
    <dgm:pt modelId="{823E8ABC-85FF-4742-B5AC-90AAC80FA4A6}" type="pres">
      <dgm:prSet presAssocID="{44C12BE0-CF6E-4D8A-BA9B-4030696623EE}" presName="sibTrans" presStyleCnt="0"/>
      <dgm:spPr/>
    </dgm:pt>
    <dgm:pt modelId="{A1A5C4A0-DFDB-48E4-BD18-B6B3713DCFCD}" type="pres">
      <dgm:prSet presAssocID="{8349BA9E-A1F6-4F6A-AF3B-0948B104093D}" presName="textNode" presStyleLbl="node1" presStyleIdx="4" presStyleCnt="6" custScaleX="113947" custScaleY="122623" custLinFactX="-13101" custLinFactNeighborX="-100000" custLinFactNeighborY="2172">
        <dgm:presLayoutVars>
          <dgm:bulletEnabled val="1"/>
        </dgm:presLayoutVars>
      </dgm:prSet>
      <dgm:spPr/>
      <dgm:t>
        <a:bodyPr/>
        <a:lstStyle/>
        <a:p>
          <a:endParaRPr lang="en-US"/>
        </a:p>
      </dgm:t>
    </dgm:pt>
    <dgm:pt modelId="{090EF0A8-28E5-4963-AEAC-4DEEFD1D8026}" type="pres">
      <dgm:prSet presAssocID="{C99A0D10-E4FC-4AA7-B780-911CF7CFC674}" presName="sibTrans" presStyleCnt="0"/>
      <dgm:spPr/>
    </dgm:pt>
    <dgm:pt modelId="{4CB617E1-51D7-4E2F-92A6-A391D448E92B}" type="pres">
      <dgm:prSet presAssocID="{93F88A8B-977C-4F4A-A517-54B1CA60D2AA}" presName="textNode" presStyleLbl="node1" presStyleIdx="5" presStyleCnt="6" custScaleX="133450" custScaleY="122623" custLinFactX="-23645" custLinFactNeighborX="-100000" custLinFactNeighborY="2172">
        <dgm:presLayoutVars>
          <dgm:bulletEnabled val="1"/>
        </dgm:presLayoutVars>
      </dgm:prSet>
      <dgm:spPr/>
      <dgm:t>
        <a:bodyPr/>
        <a:lstStyle/>
        <a:p>
          <a:endParaRPr lang="en-US"/>
        </a:p>
      </dgm:t>
    </dgm:pt>
  </dgm:ptLst>
  <dgm:cxnLst>
    <dgm:cxn modelId="{7B222515-C18C-4618-AD98-152B1CCC6BD2}" srcId="{BD7F571D-895C-4EB2-A717-8A2BCC4BFBD2}" destId="{8349BA9E-A1F6-4F6A-AF3B-0948B104093D}" srcOrd="4" destOrd="0" parTransId="{6F026683-D6DD-45B2-B9A8-D79EBDBE285E}" sibTransId="{C99A0D10-E4FC-4AA7-B780-911CF7CFC674}"/>
    <dgm:cxn modelId="{C7BEB525-2AAF-4831-875F-431272A3550B}" type="presOf" srcId="{BF4949B9-EFDC-49C5-AEFA-F8031C66BBAD}" destId="{5B3F585C-67AB-4BFB-AA59-9CCE90A9FA21}" srcOrd="0" destOrd="0" presId="urn:microsoft.com/office/officeart/2005/8/layout/hProcess9"/>
    <dgm:cxn modelId="{F8FBF187-0978-45CB-B3CB-2BA898D92264}" srcId="{BD7F571D-895C-4EB2-A717-8A2BCC4BFBD2}" destId="{B12C0630-FDA0-4E1C-B156-99B6C8A1B93E}" srcOrd="3" destOrd="0" parTransId="{46D2A1A6-8CFC-4953-A5EE-E310C7DE90B3}" sibTransId="{44C12BE0-CF6E-4D8A-BA9B-4030696623EE}"/>
    <dgm:cxn modelId="{FCECFED5-E252-467E-ABFB-46EBB53A979D}" srcId="{BD7F571D-895C-4EB2-A717-8A2BCC4BFBD2}" destId="{93F88A8B-977C-4F4A-A517-54B1CA60D2AA}" srcOrd="5" destOrd="0" parTransId="{2C4671E4-A3C7-4469-8D84-8D449947FD0D}" sibTransId="{C0AC81AF-CA66-404F-9502-A9D28FBF2A0C}"/>
    <dgm:cxn modelId="{C1295562-EA4B-4EB5-8DD0-0532544FEA7D}" srcId="{BD7F571D-895C-4EB2-A717-8A2BCC4BFBD2}" destId="{B3AA27D0-952A-4F0D-BF7A-011262C673C8}" srcOrd="0" destOrd="0" parTransId="{F38B0B4C-D8C5-4B3F-A327-0619ACD7D139}" sibTransId="{F803CAAB-23A4-42EE-8947-027D3B3F4F85}"/>
    <dgm:cxn modelId="{1B294D62-7CF9-4DA8-95B0-2CFD5620D1DD}" srcId="{BD7F571D-895C-4EB2-A717-8A2BCC4BFBD2}" destId="{01FD730E-1A1C-45EF-8096-4F4A7DCAA1E2}" srcOrd="2" destOrd="0" parTransId="{8E167190-2634-4327-AF59-8CE779F42769}" sibTransId="{E3B711D6-1D4C-458F-92E2-28D2D8BB5E0A}"/>
    <dgm:cxn modelId="{C333C8EA-4087-4595-B785-BEF392EB89C0}" srcId="{BD7F571D-895C-4EB2-A717-8A2BCC4BFBD2}" destId="{BF4949B9-EFDC-49C5-AEFA-F8031C66BBAD}" srcOrd="1" destOrd="0" parTransId="{B473C527-9979-4200-8E70-84EA1BCF05F4}" sibTransId="{AB3BFC7D-0739-43C8-B0AA-BAA597ED170B}"/>
    <dgm:cxn modelId="{A5A10B52-CFA6-46A1-B560-8E22173DFB6A}" type="presOf" srcId="{01FD730E-1A1C-45EF-8096-4F4A7DCAA1E2}" destId="{63B9EDEA-D270-4813-9448-897190BA91CD}" srcOrd="0" destOrd="0" presId="urn:microsoft.com/office/officeart/2005/8/layout/hProcess9"/>
    <dgm:cxn modelId="{C1E2AC9A-3C77-4544-A551-6A638C0F7442}" type="presOf" srcId="{8349BA9E-A1F6-4F6A-AF3B-0948B104093D}" destId="{A1A5C4A0-DFDB-48E4-BD18-B6B3713DCFCD}" srcOrd="0" destOrd="0" presId="urn:microsoft.com/office/officeart/2005/8/layout/hProcess9"/>
    <dgm:cxn modelId="{62A54E5F-B1CE-43F4-85C2-F231B746F4D5}" type="presOf" srcId="{BD7F571D-895C-4EB2-A717-8A2BCC4BFBD2}" destId="{A93B9009-A77D-45C0-9DE9-AC60ED40A07C}" srcOrd="0" destOrd="0" presId="urn:microsoft.com/office/officeart/2005/8/layout/hProcess9"/>
    <dgm:cxn modelId="{A508CFE6-38B9-4E4A-9A6B-1C85D318DEBA}" type="presOf" srcId="{93F88A8B-977C-4F4A-A517-54B1CA60D2AA}" destId="{4CB617E1-51D7-4E2F-92A6-A391D448E92B}" srcOrd="0" destOrd="0" presId="urn:microsoft.com/office/officeart/2005/8/layout/hProcess9"/>
    <dgm:cxn modelId="{C4F92123-DCB9-4EDE-9773-F2E7E684C4BC}" type="presOf" srcId="{B3AA27D0-952A-4F0D-BF7A-011262C673C8}" destId="{CB6FCD62-5824-47D7-90B0-D99555BF9BD5}" srcOrd="0" destOrd="0" presId="urn:microsoft.com/office/officeart/2005/8/layout/hProcess9"/>
    <dgm:cxn modelId="{7F8B307D-74FF-40BB-B0B3-AFD52A7BED5B}" type="presOf" srcId="{B12C0630-FDA0-4E1C-B156-99B6C8A1B93E}" destId="{D9A898AD-71FF-4C2F-A718-E997C2BCC41C}" srcOrd="0" destOrd="0" presId="urn:microsoft.com/office/officeart/2005/8/layout/hProcess9"/>
    <dgm:cxn modelId="{45958EA9-0754-48EC-A3D1-1EF0B0B1AEA0}" type="presParOf" srcId="{A93B9009-A77D-45C0-9DE9-AC60ED40A07C}" destId="{F8C7B31E-74AA-4E41-953D-CC1DBEC186E4}" srcOrd="0" destOrd="0" presId="urn:microsoft.com/office/officeart/2005/8/layout/hProcess9"/>
    <dgm:cxn modelId="{75FFBF9F-63B5-4589-8171-7A022994307F}" type="presParOf" srcId="{A93B9009-A77D-45C0-9DE9-AC60ED40A07C}" destId="{3DEB009B-2C0D-424A-93E1-3366F527FB00}" srcOrd="1" destOrd="0" presId="urn:microsoft.com/office/officeart/2005/8/layout/hProcess9"/>
    <dgm:cxn modelId="{14F5A3CE-FD05-40D1-9626-DE068E9DF52D}" type="presParOf" srcId="{3DEB009B-2C0D-424A-93E1-3366F527FB00}" destId="{CB6FCD62-5824-47D7-90B0-D99555BF9BD5}" srcOrd="0" destOrd="0" presId="urn:microsoft.com/office/officeart/2005/8/layout/hProcess9"/>
    <dgm:cxn modelId="{F4B74D21-EBF9-4A9B-B80E-06DB9F41D1C3}" type="presParOf" srcId="{3DEB009B-2C0D-424A-93E1-3366F527FB00}" destId="{ABAA7A63-46E8-4A72-A7CB-D757F47ECA9D}" srcOrd="1" destOrd="0" presId="urn:microsoft.com/office/officeart/2005/8/layout/hProcess9"/>
    <dgm:cxn modelId="{6FD6E93F-FE03-480C-900C-D78E051C538F}" type="presParOf" srcId="{3DEB009B-2C0D-424A-93E1-3366F527FB00}" destId="{5B3F585C-67AB-4BFB-AA59-9CCE90A9FA21}" srcOrd="2" destOrd="0" presId="urn:microsoft.com/office/officeart/2005/8/layout/hProcess9"/>
    <dgm:cxn modelId="{79123F24-76EB-4073-9BD8-DB59852EF0F9}" type="presParOf" srcId="{3DEB009B-2C0D-424A-93E1-3366F527FB00}" destId="{62BBBC08-F1F4-4E5B-B85C-FA69D9A23538}" srcOrd="3" destOrd="0" presId="urn:microsoft.com/office/officeart/2005/8/layout/hProcess9"/>
    <dgm:cxn modelId="{F184A491-4813-4227-80F6-082954FE1C05}" type="presParOf" srcId="{3DEB009B-2C0D-424A-93E1-3366F527FB00}" destId="{63B9EDEA-D270-4813-9448-897190BA91CD}" srcOrd="4" destOrd="0" presId="urn:microsoft.com/office/officeart/2005/8/layout/hProcess9"/>
    <dgm:cxn modelId="{3A73FFDB-DDB7-4416-99A1-A2C45CF782EE}" type="presParOf" srcId="{3DEB009B-2C0D-424A-93E1-3366F527FB00}" destId="{46F68013-A999-4711-BE0C-D933B160C2E5}" srcOrd="5" destOrd="0" presId="urn:microsoft.com/office/officeart/2005/8/layout/hProcess9"/>
    <dgm:cxn modelId="{427B6810-1A1E-4BEF-9C3B-CD7E79993963}" type="presParOf" srcId="{3DEB009B-2C0D-424A-93E1-3366F527FB00}" destId="{D9A898AD-71FF-4C2F-A718-E997C2BCC41C}" srcOrd="6" destOrd="0" presId="urn:microsoft.com/office/officeart/2005/8/layout/hProcess9"/>
    <dgm:cxn modelId="{F2F650DF-EFAD-4BA4-BB02-72145895C356}" type="presParOf" srcId="{3DEB009B-2C0D-424A-93E1-3366F527FB00}" destId="{823E8ABC-85FF-4742-B5AC-90AAC80FA4A6}" srcOrd="7" destOrd="0" presId="urn:microsoft.com/office/officeart/2005/8/layout/hProcess9"/>
    <dgm:cxn modelId="{46AC3F87-245C-4179-B8DF-71095B249FC4}" type="presParOf" srcId="{3DEB009B-2C0D-424A-93E1-3366F527FB00}" destId="{A1A5C4A0-DFDB-48E4-BD18-B6B3713DCFCD}" srcOrd="8" destOrd="0" presId="urn:microsoft.com/office/officeart/2005/8/layout/hProcess9"/>
    <dgm:cxn modelId="{252D2715-2159-49EC-BEF3-259342BF39BF}" type="presParOf" srcId="{3DEB009B-2C0D-424A-93E1-3366F527FB00}" destId="{090EF0A8-28E5-4963-AEAC-4DEEFD1D8026}" srcOrd="9" destOrd="0" presId="urn:microsoft.com/office/officeart/2005/8/layout/hProcess9"/>
    <dgm:cxn modelId="{C060C2B0-DFBE-4C9B-B88C-D83B2155214E}" type="presParOf" srcId="{3DEB009B-2C0D-424A-93E1-3366F527FB00}" destId="{4CB617E1-51D7-4E2F-92A6-A391D448E92B}"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7F571D-895C-4EB2-A717-8A2BCC4BFBD2}" type="doc">
      <dgm:prSet loTypeId="urn:microsoft.com/office/officeart/2005/8/layout/hProcess9" loCatId="process" qsTypeId="urn:microsoft.com/office/officeart/2005/8/quickstyle/simple1" qsCatId="simple" csTypeId="urn:microsoft.com/office/officeart/2005/8/colors/colorful1" csCatId="colorful" phldr="1"/>
      <dgm:spPr/>
    </dgm:pt>
    <dgm:pt modelId="{B3AA27D0-952A-4F0D-BF7A-011262C673C8}">
      <dgm:prSet phldrT="[Text]" custT="1"/>
      <dgm:spPr/>
      <dgm:t>
        <a:bodyPr/>
        <a:lstStyle/>
        <a:p>
          <a:r>
            <a:rPr lang="en-US" sz="1800" baseline="0" dirty="0" smtClean="0"/>
            <a:t>Build Team, Initiate Process</a:t>
          </a:r>
          <a:endParaRPr lang="en-US" sz="1800" baseline="0" dirty="0"/>
        </a:p>
      </dgm:t>
    </dgm:pt>
    <dgm:pt modelId="{F38B0B4C-D8C5-4B3F-A327-0619ACD7D139}" type="parTrans" cxnId="{C1295562-EA4B-4EB5-8DD0-0532544FEA7D}">
      <dgm:prSet/>
      <dgm:spPr/>
      <dgm:t>
        <a:bodyPr/>
        <a:lstStyle/>
        <a:p>
          <a:endParaRPr lang="en-US"/>
        </a:p>
      </dgm:t>
    </dgm:pt>
    <dgm:pt modelId="{F803CAAB-23A4-42EE-8947-027D3B3F4F85}" type="sibTrans" cxnId="{C1295562-EA4B-4EB5-8DD0-0532544FEA7D}">
      <dgm:prSet/>
      <dgm:spPr/>
      <dgm:t>
        <a:bodyPr/>
        <a:lstStyle/>
        <a:p>
          <a:endParaRPr lang="en-US"/>
        </a:p>
      </dgm:t>
    </dgm:pt>
    <dgm:pt modelId="{BF4949B9-EFDC-49C5-AEFA-F8031C66BBAD}">
      <dgm:prSet phldrT="[Text]" custT="1"/>
      <dgm:spPr/>
      <dgm:t>
        <a:bodyPr/>
        <a:lstStyle/>
        <a:p>
          <a:r>
            <a:rPr lang="en-US" sz="1800" baseline="0" dirty="0" smtClean="0"/>
            <a:t>Define Enrollment Strategy</a:t>
          </a:r>
          <a:endParaRPr lang="en-US" sz="1800" baseline="0" dirty="0"/>
        </a:p>
      </dgm:t>
    </dgm:pt>
    <dgm:pt modelId="{B473C527-9979-4200-8E70-84EA1BCF05F4}" type="parTrans" cxnId="{C333C8EA-4087-4595-B785-BEF392EB89C0}">
      <dgm:prSet/>
      <dgm:spPr/>
      <dgm:t>
        <a:bodyPr/>
        <a:lstStyle/>
        <a:p>
          <a:endParaRPr lang="en-US"/>
        </a:p>
      </dgm:t>
    </dgm:pt>
    <dgm:pt modelId="{AB3BFC7D-0739-43C8-B0AA-BAA597ED170B}" type="sibTrans" cxnId="{C333C8EA-4087-4595-B785-BEF392EB89C0}">
      <dgm:prSet/>
      <dgm:spPr/>
      <dgm:t>
        <a:bodyPr/>
        <a:lstStyle/>
        <a:p>
          <a:endParaRPr lang="en-US"/>
        </a:p>
      </dgm:t>
    </dgm:pt>
    <dgm:pt modelId="{01FD730E-1A1C-45EF-8096-4F4A7DCAA1E2}">
      <dgm:prSet phldrT="[Text]" custT="1"/>
      <dgm:spPr/>
      <dgm:t>
        <a:bodyPr/>
        <a:lstStyle/>
        <a:p>
          <a:r>
            <a:rPr lang="en-US" sz="1800" baseline="0" dirty="0" smtClean="0">
              <a:latin typeface="+mj-lt"/>
            </a:rPr>
            <a:t>Marketing VLER   Health to Veterans</a:t>
          </a:r>
          <a:endParaRPr lang="en-US" sz="1800" baseline="0" dirty="0"/>
        </a:p>
      </dgm:t>
    </dgm:pt>
    <dgm:pt modelId="{8E167190-2634-4327-AF59-8CE779F42769}" type="parTrans" cxnId="{1B294D62-7CF9-4DA8-95B0-2CFD5620D1DD}">
      <dgm:prSet/>
      <dgm:spPr/>
      <dgm:t>
        <a:bodyPr/>
        <a:lstStyle/>
        <a:p>
          <a:endParaRPr lang="en-US"/>
        </a:p>
      </dgm:t>
    </dgm:pt>
    <dgm:pt modelId="{E3B711D6-1D4C-458F-92E2-28D2D8BB5E0A}" type="sibTrans" cxnId="{1B294D62-7CF9-4DA8-95B0-2CFD5620D1DD}">
      <dgm:prSet/>
      <dgm:spPr/>
      <dgm:t>
        <a:bodyPr/>
        <a:lstStyle/>
        <a:p>
          <a:endParaRPr lang="en-US"/>
        </a:p>
      </dgm:t>
    </dgm:pt>
    <dgm:pt modelId="{B12C0630-FDA0-4E1C-B156-99B6C8A1B93E}">
      <dgm:prSet phldrT="[Text]" custT="1"/>
      <dgm:spPr/>
      <dgm:t>
        <a:bodyPr/>
        <a:lstStyle/>
        <a:p>
          <a:r>
            <a:rPr lang="en-US" sz="1800" baseline="0" smtClean="0">
              <a:latin typeface="+mj-lt"/>
            </a:rPr>
            <a:t>Role of ROI in VLER Health</a:t>
          </a:r>
          <a:endParaRPr lang="en-US" sz="1800" baseline="0" dirty="0"/>
        </a:p>
      </dgm:t>
    </dgm:pt>
    <dgm:pt modelId="{46D2A1A6-8CFC-4953-A5EE-E310C7DE90B3}" type="parTrans" cxnId="{F8FBF187-0978-45CB-B3CB-2BA898D92264}">
      <dgm:prSet/>
      <dgm:spPr/>
      <dgm:t>
        <a:bodyPr/>
        <a:lstStyle/>
        <a:p>
          <a:endParaRPr lang="en-US"/>
        </a:p>
      </dgm:t>
    </dgm:pt>
    <dgm:pt modelId="{44C12BE0-CF6E-4D8A-BA9B-4030696623EE}" type="sibTrans" cxnId="{F8FBF187-0978-45CB-B3CB-2BA898D92264}">
      <dgm:prSet/>
      <dgm:spPr/>
      <dgm:t>
        <a:bodyPr/>
        <a:lstStyle/>
        <a:p>
          <a:endParaRPr lang="en-US"/>
        </a:p>
      </dgm:t>
    </dgm:pt>
    <dgm:pt modelId="{8349BA9E-A1F6-4F6A-AF3B-0948B104093D}">
      <dgm:prSet phldrT="[Text]" custT="1"/>
      <dgm:spPr/>
      <dgm:t>
        <a:bodyPr/>
        <a:lstStyle/>
        <a:p>
          <a:r>
            <a:rPr lang="en-US" sz="1800" baseline="0" dirty="0" smtClean="0"/>
            <a:t>Clinician Training</a:t>
          </a:r>
          <a:endParaRPr lang="en-US" sz="1800" baseline="0" dirty="0"/>
        </a:p>
      </dgm:t>
    </dgm:pt>
    <dgm:pt modelId="{6F026683-D6DD-45B2-B9A8-D79EBDBE285E}" type="parTrans" cxnId="{7B222515-C18C-4618-AD98-152B1CCC6BD2}">
      <dgm:prSet/>
      <dgm:spPr/>
      <dgm:t>
        <a:bodyPr/>
        <a:lstStyle/>
        <a:p>
          <a:endParaRPr lang="en-US"/>
        </a:p>
      </dgm:t>
    </dgm:pt>
    <dgm:pt modelId="{C99A0D10-E4FC-4AA7-B780-911CF7CFC674}" type="sibTrans" cxnId="{7B222515-C18C-4618-AD98-152B1CCC6BD2}">
      <dgm:prSet/>
      <dgm:spPr/>
      <dgm:t>
        <a:bodyPr/>
        <a:lstStyle/>
        <a:p>
          <a:endParaRPr lang="en-US"/>
        </a:p>
      </dgm:t>
    </dgm:pt>
    <dgm:pt modelId="{93F88A8B-977C-4F4A-A517-54B1CA60D2AA}">
      <dgm:prSet phldrT="[Text]" custT="1"/>
      <dgm:spPr>
        <a:solidFill>
          <a:schemeClr val="accent5">
            <a:lumMod val="75000"/>
          </a:schemeClr>
        </a:solidFill>
      </dgm:spPr>
      <dgm:t>
        <a:bodyPr/>
        <a:lstStyle/>
        <a:p>
          <a:r>
            <a:rPr lang="en-US" sz="2200" baseline="0" dirty="0" smtClean="0"/>
            <a:t> </a:t>
          </a:r>
          <a:endParaRPr lang="en-US" sz="2200" baseline="0" dirty="0"/>
        </a:p>
      </dgm:t>
    </dgm:pt>
    <dgm:pt modelId="{2C4671E4-A3C7-4469-8D84-8D449947FD0D}" type="parTrans" cxnId="{FCECFED5-E252-467E-ABFB-46EBB53A979D}">
      <dgm:prSet/>
      <dgm:spPr/>
      <dgm:t>
        <a:bodyPr/>
        <a:lstStyle/>
        <a:p>
          <a:endParaRPr lang="en-US"/>
        </a:p>
      </dgm:t>
    </dgm:pt>
    <dgm:pt modelId="{C0AC81AF-CA66-404F-9502-A9D28FBF2A0C}" type="sibTrans" cxnId="{FCECFED5-E252-467E-ABFB-46EBB53A979D}">
      <dgm:prSet/>
      <dgm:spPr/>
      <dgm:t>
        <a:bodyPr/>
        <a:lstStyle/>
        <a:p>
          <a:endParaRPr lang="en-US"/>
        </a:p>
      </dgm:t>
    </dgm:pt>
    <dgm:pt modelId="{A93B9009-A77D-45C0-9DE9-AC60ED40A07C}" type="pres">
      <dgm:prSet presAssocID="{BD7F571D-895C-4EB2-A717-8A2BCC4BFBD2}" presName="CompostProcess" presStyleCnt="0">
        <dgm:presLayoutVars>
          <dgm:dir/>
          <dgm:resizeHandles val="exact"/>
        </dgm:presLayoutVars>
      </dgm:prSet>
      <dgm:spPr/>
    </dgm:pt>
    <dgm:pt modelId="{F8C7B31E-74AA-4E41-953D-CC1DBEC186E4}" type="pres">
      <dgm:prSet presAssocID="{BD7F571D-895C-4EB2-A717-8A2BCC4BFBD2}" presName="arrow" presStyleLbl="bgShp" presStyleIdx="0" presStyleCnt="1" custScaleX="113726"/>
      <dgm:spPr/>
    </dgm:pt>
    <dgm:pt modelId="{3DEB009B-2C0D-424A-93E1-3366F527FB00}" type="pres">
      <dgm:prSet presAssocID="{BD7F571D-895C-4EB2-A717-8A2BCC4BFBD2}" presName="linearProcess" presStyleCnt="0"/>
      <dgm:spPr/>
    </dgm:pt>
    <dgm:pt modelId="{CB6FCD62-5824-47D7-90B0-D99555BF9BD5}" type="pres">
      <dgm:prSet presAssocID="{B3AA27D0-952A-4F0D-BF7A-011262C673C8}" presName="textNode" presStyleLbl="node1" presStyleIdx="0" presStyleCnt="6" custScaleY="122623" custLinFactNeighborX="60408" custLinFactNeighborY="2172">
        <dgm:presLayoutVars>
          <dgm:bulletEnabled val="1"/>
        </dgm:presLayoutVars>
      </dgm:prSet>
      <dgm:spPr/>
      <dgm:t>
        <a:bodyPr/>
        <a:lstStyle/>
        <a:p>
          <a:endParaRPr lang="en-US"/>
        </a:p>
      </dgm:t>
    </dgm:pt>
    <dgm:pt modelId="{ABAA7A63-46E8-4A72-A7CB-D757F47ECA9D}" type="pres">
      <dgm:prSet presAssocID="{F803CAAB-23A4-42EE-8947-027D3B3F4F85}" presName="sibTrans" presStyleCnt="0"/>
      <dgm:spPr/>
    </dgm:pt>
    <dgm:pt modelId="{5B3F585C-67AB-4BFB-AA59-9CCE90A9FA21}" type="pres">
      <dgm:prSet presAssocID="{BF4949B9-EFDC-49C5-AEFA-F8031C66BBAD}" presName="textNode" presStyleLbl="node1" presStyleIdx="1" presStyleCnt="6" custScaleX="131199" custScaleY="122623" custLinFactNeighborX="6176" custLinFactNeighborY="2172">
        <dgm:presLayoutVars>
          <dgm:bulletEnabled val="1"/>
        </dgm:presLayoutVars>
      </dgm:prSet>
      <dgm:spPr/>
      <dgm:t>
        <a:bodyPr/>
        <a:lstStyle/>
        <a:p>
          <a:endParaRPr lang="en-US"/>
        </a:p>
      </dgm:t>
    </dgm:pt>
    <dgm:pt modelId="{62BBBC08-F1F4-4E5B-B85C-FA69D9A23538}" type="pres">
      <dgm:prSet presAssocID="{AB3BFC7D-0739-43C8-B0AA-BAA597ED170B}" presName="sibTrans" presStyleCnt="0"/>
      <dgm:spPr/>
    </dgm:pt>
    <dgm:pt modelId="{63B9EDEA-D270-4813-9448-897190BA91CD}" type="pres">
      <dgm:prSet presAssocID="{01FD730E-1A1C-45EF-8096-4F4A7DCAA1E2}" presName="textNode" presStyleLbl="node1" presStyleIdx="2" presStyleCnt="6" custScaleX="130423" custScaleY="122623" custLinFactNeighborX="-52663" custLinFactNeighborY="2172">
        <dgm:presLayoutVars>
          <dgm:bulletEnabled val="1"/>
        </dgm:presLayoutVars>
      </dgm:prSet>
      <dgm:spPr/>
      <dgm:t>
        <a:bodyPr/>
        <a:lstStyle/>
        <a:p>
          <a:endParaRPr lang="en-US"/>
        </a:p>
      </dgm:t>
    </dgm:pt>
    <dgm:pt modelId="{46F68013-A999-4711-BE0C-D933B160C2E5}" type="pres">
      <dgm:prSet presAssocID="{E3B711D6-1D4C-458F-92E2-28D2D8BB5E0A}" presName="sibTrans" presStyleCnt="0"/>
      <dgm:spPr/>
    </dgm:pt>
    <dgm:pt modelId="{D9A898AD-71FF-4C2F-A718-E997C2BCC41C}" type="pres">
      <dgm:prSet presAssocID="{B12C0630-FDA0-4E1C-B156-99B6C8A1B93E}" presName="textNode" presStyleLbl="node1" presStyleIdx="3" presStyleCnt="6" custScaleY="122623" custLinFactX="-1531" custLinFactNeighborX="-100000" custLinFactNeighborY="2172">
        <dgm:presLayoutVars>
          <dgm:bulletEnabled val="1"/>
        </dgm:presLayoutVars>
      </dgm:prSet>
      <dgm:spPr/>
      <dgm:t>
        <a:bodyPr/>
        <a:lstStyle/>
        <a:p>
          <a:endParaRPr lang="en-US"/>
        </a:p>
      </dgm:t>
    </dgm:pt>
    <dgm:pt modelId="{823E8ABC-85FF-4742-B5AC-90AAC80FA4A6}" type="pres">
      <dgm:prSet presAssocID="{44C12BE0-CF6E-4D8A-BA9B-4030696623EE}" presName="sibTrans" presStyleCnt="0"/>
      <dgm:spPr/>
    </dgm:pt>
    <dgm:pt modelId="{A1A5C4A0-DFDB-48E4-BD18-B6B3713DCFCD}" type="pres">
      <dgm:prSet presAssocID="{8349BA9E-A1F6-4F6A-AF3B-0948B104093D}" presName="textNode" presStyleLbl="node1" presStyleIdx="4" presStyleCnt="6" custScaleX="113947" custScaleY="122623" custLinFactX="-13101" custLinFactNeighborX="-100000" custLinFactNeighborY="2172">
        <dgm:presLayoutVars>
          <dgm:bulletEnabled val="1"/>
        </dgm:presLayoutVars>
      </dgm:prSet>
      <dgm:spPr/>
      <dgm:t>
        <a:bodyPr/>
        <a:lstStyle/>
        <a:p>
          <a:endParaRPr lang="en-US"/>
        </a:p>
      </dgm:t>
    </dgm:pt>
    <dgm:pt modelId="{090EF0A8-28E5-4963-AEAC-4DEEFD1D8026}" type="pres">
      <dgm:prSet presAssocID="{C99A0D10-E4FC-4AA7-B780-911CF7CFC674}" presName="sibTrans" presStyleCnt="0"/>
      <dgm:spPr/>
    </dgm:pt>
    <dgm:pt modelId="{4CB617E1-51D7-4E2F-92A6-A391D448E92B}" type="pres">
      <dgm:prSet presAssocID="{93F88A8B-977C-4F4A-A517-54B1CA60D2AA}" presName="textNode" presStyleLbl="node1" presStyleIdx="5" presStyleCnt="6" custScaleX="133450" custScaleY="122623" custLinFactX="-23645" custLinFactNeighborX="-100000" custLinFactNeighborY="2172">
        <dgm:presLayoutVars>
          <dgm:bulletEnabled val="1"/>
        </dgm:presLayoutVars>
      </dgm:prSet>
      <dgm:spPr/>
      <dgm:t>
        <a:bodyPr/>
        <a:lstStyle/>
        <a:p>
          <a:endParaRPr lang="en-US"/>
        </a:p>
      </dgm:t>
    </dgm:pt>
  </dgm:ptLst>
  <dgm:cxnLst>
    <dgm:cxn modelId="{7B222515-C18C-4618-AD98-152B1CCC6BD2}" srcId="{BD7F571D-895C-4EB2-A717-8A2BCC4BFBD2}" destId="{8349BA9E-A1F6-4F6A-AF3B-0948B104093D}" srcOrd="4" destOrd="0" parTransId="{6F026683-D6DD-45B2-B9A8-D79EBDBE285E}" sibTransId="{C99A0D10-E4FC-4AA7-B780-911CF7CFC674}"/>
    <dgm:cxn modelId="{F8FBF187-0978-45CB-B3CB-2BA898D92264}" srcId="{BD7F571D-895C-4EB2-A717-8A2BCC4BFBD2}" destId="{B12C0630-FDA0-4E1C-B156-99B6C8A1B93E}" srcOrd="3" destOrd="0" parTransId="{46D2A1A6-8CFC-4953-A5EE-E310C7DE90B3}" sibTransId="{44C12BE0-CF6E-4D8A-BA9B-4030696623EE}"/>
    <dgm:cxn modelId="{FCECFED5-E252-467E-ABFB-46EBB53A979D}" srcId="{BD7F571D-895C-4EB2-A717-8A2BCC4BFBD2}" destId="{93F88A8B-977C-4F4A-A517-54B1CA60D2AA}" srcOrd="5" destOrd="0" parTransId="{2C4671E4-A3C7-4469-8D84-8D449947FD0D}" sibTransId="{C0AC81AF-CA66-404F-9502-A9D28FBF2A0C}"/>
    <dgm:cxn modelId="{F213260B-04D0-4818-99B8-EEBE75615C34}" type="presOf" srcId="{BD7F571D-895C-4EB2-A717-8A2BCC4BFBD2}" destId="{A93B9009-A77D-45C0-9DE9-AC60ED40A07C}" srcOrd="0" destOrd="0" presId="urn:microsoft.com/office/officeart/2005/8/layout/hProcess9"/>
    <dgm:cxn modelId="{C1295562-EA4B-4EB5-8DD0-0532544FEA7D}" srcId="{BD7F571D-895C-4EB2-A717-8A2BCC4BFBD2}" destId="{B3AA27D0-952A-4F0D-BF7A-011262C673C8}" srcOrd="0" destOrd="0" parTransId="{F38B0B4C-D8C5-4B3F-A327-0619ACD7D139}" sibTransId="{F803CAAB-23A4-42EE-8947-027D3B3F4F85}"/>
    <dgm:cxn modelId="{D1304857-E05F-4655-A7EB-6CAF3FD23BA1}" type="presOf" srcId="{B12C0630-FDA0-4E1C-B156-99B6C8A1B93E}" destId="{D9A898AD-71FF-4C2F-A718-E997C2BCC41C}" srcOrd="0" destOrd="0" presId="urn:microsoft.com/office/officeart/2005/8/layout/hProcess9"/>
    <dgm:cxn modelId="{1B294D62-7CF9-4DA8-95B0-2CFD5620D1DD}" srcId="{BD7F571D-895C-4EB2-A717-8A2BCC4BFBD2}" destId="{01FD730E-1A1C-45EF-8096-4F4A7DCAA1E2}" srcOrd="2" destOrd="0" parTransId="{8E167190-2634-4327-AF59-8CE779F42769}" sibTransId="{E3B711D6-1D4C-458F-92E2-28D2D8BB5E0A}"/>
    <dgm:cxn modelId="{F0C92C16-D839-4562-9440-52CCE12546CD}" type="presOf" srcId="{01FD730E-1A1C-45EF-8096-4F4A7DCAA1E2}" destId="{63B9EDEA-D270-4813-9448-897190BA91CD}" srcOrd="0" destOrd="0" presId="urn:microsoft.com/office/officeart/2005/8/layout/hProcess9"/>
    <dgm:cxn modelId="{BB67B8B9-90D6-42AC-9BB7-74D3B1A134E4}" type="presOf" srcId="{93F88A8B-977C-4F4A-A517-54B1CA60D2AA}" destId="{4CB617E1-51D7-4E2F-92A6-A391D448E92B}" srcOrd="0" destOrd="0" presId="urn:microsoft.com/office/officeart/2005/8/layout/hProcess9"/>
    <dgm:cxn modelId="{C333C8EA-4087-4595-B785-BEF392EB89C0}" srcId="{BD7F571D-895C-4EB2-A717-8A2BCC4BFBD2}" destId="{BF4949B9-EFDC-49C5-AEFA-F8031C66BBAD}" srcOrd="1" destOrd="0" parTransId="{B473C527-9979-4200-8E70-84EA1BCF05F4}" sibTransId="{AB3BFC7D-0739-43C8-B0AA-BAA597ED170B}"/>
    <dgm:cxn modelId="{CDF1F7D2-5EE2-4C07-9850-912572FB2AD7}" type="presOf" srcId="{BF4949B9-EFDC-49C5-AEFA-F8031C66BBAD}" destId="{5B3F585C-67AB-4BFB-AA59-9CCE90A9FA21}" srcOrd="0" destOrd="0" presId="urn:microsoft.com/office/officeart/2005/8/layout/hProcess9"/>
    <dgm:cxn modelId="{0629644C-5B0F-44EB-9A12-62CC2293DDBB}" type="presOf" srcId="{B3AA27D0-952A-4F0D-BF7A-011262C673C8}" destId="{CB6FCD62-5824-47D7-90B0-D99555BF9BD5}" srcOrd="0" destOrd="0" presId="urn:microsoft.com/office/officeart/2005/8/layout/hProcess9"/>
    <dgm:cxn modelId="{5EBE27F1-1001-4E84-B7CF-51D2FE8766B5}" type="presOf" srcId="{8349BA9E-A1F6-4F6A-AF3B-0948B104093D}" destId="{A1A5C4A0-DFDB-48E4-BD18-B6B3713DCFCD}" srcOrd="0" destOrd="0" presId="urn:microsoft.com/office/officeart/2005/8/layout/hProcess9"/>
    <dgm:cxn modelId="{21C93A49-7589-4BC1-B11A-125289389FC9}" type="presParOf" srcId="{A93B9009-A77D-45C0-9DE9-AC60ED40A07C}" destId="{F8C7B31E-74AA-4E41-953D-CC1DBEC186E4}" srcOrd="0" destOrd="0" presId="urn:microsoft.com/office/officeart/2005/8/layout/hProcess9"/>
    <dgm:cxn modelId="{524ABE3B-33CD-42FC-B4D5-EEAF32285AC4}" type="presParOf" srcId="{A93B9009-A77D-45C0-9DE9-AC60ED40A07C}" destId="{3DEB009B-2C0D-424A-93E1-3366F527FB00}" srcOrd="1" destOrd="0" presId="urn:microsoft.com/office/officeart/2005/8/layout/hProcess9"/>
    <dgm:cxn modelId="{8E864D64-2A03-4599-8952-37C38771A816}" type="presParOf" srcId="{3DEB009B-2C0D-424A-93E1-3366F527FB00}" destId="{CB6FCD62-5824-47D7-90B0-D99555BF9BD5}" srcOrd="0" destOrd="0" presId="urn:microsoft.com/office/officeart/2005/8/layout/hProcess9"/>
    <dgm:cxn modelId="{988EE4C3-732F-4052-9970-B53AF9276AC1}" type="presParOf" srcId="{3DEB009B-2C0D-424A-93E1-3366F527FB00}" destId="{ABAA7A63-46E8-4A72-A7CB-D757F47ECA9D}" srcOrd="1" destOrd="0" presId="urn:microsoft.com/office/officeart/2005/8/layout/hProcess9"/>
    <dgm:cxn modelId="{18513837-F2E1-4D58-9860-1EA154B578F1}" type="presParOf" srcId="{3DEB009B-2C0D-424A-93E1-3366F527FB00}" destId="{5B3F585C-67AB-4BFB-AA59-9CCE90A9FA21}" srcOrd="2" destOrd="0" presId="urn:microsoft.com/office/officeart/2005/8/layout/hProcess9"/>
    <dgm:cxn modelId="{EB5429F3-CED8-4CFE-9065-0F054BDFF2CB}" type="presParOf" srcId="{3DEB009B-2C0D-424A-93E1-3366F527FB00}" destId="{62BBBC08-F1F4-4E5B-B85C-FA69D9A23538}" srcOrd="3" destOrd="0" presId="urn:microsoft.com/office/officeart/2005/8/layout/hProcess9"/>
    <dgm:cxn modelId="{15278923-114F-4BB9-80F3-FAF24EA6DCFF}" type="presParOf" srcId="{3DEB009B-2C0D-424A-93E1-3366F527FB00}" destId="{63B9EDEA-D270-4813-9448-897190BA91CD}" srcOrd="4" destOrd="0" presId="urn:microsoft.com/office/officeart/2005/8/layout/hProcess9"/>
    <dgm:cxn modelId="{0C2D1C95-EC9F-47D9-9AC7-D13A532DCCE9}" type="presParOf" srcId="{3DEB009B-2C0D-424A-93E1-3366F527FB00}" destId="{46F68013-A999-4711-BE0C-D933B160C2E5}" srcOrd="5" destOrd="0" presId="urn:microsoft.com/office/officeart/2005/8/layout/hProcess9"/>
    <dgm:cxn modelId="{F7764A25-5BA9-4FED-8598-F7EEF4A9DA7D}" type="presParOf" srcId="{3DEB009B-2C0D-424A-93E1-3366F527FB00}" destId="{D9A898AD-71FF-4C2F-A718-E997C2BCC41C}" srcOrd="6" destOrd="0" presId="urn:microsoft.com/office/officeart/2005/8/layout/hProcess9"/>
    <dgm:cxn modelId="{4D459084-AC5C-407A-BBD7-C3E27F942854}" type="presParOf" srcId="{3DEB009B-2C0D-424A-93E1-3366F527FB00}" destId="{823E8ABC-85FF-4742-B5AC-90AAC80FA4A6}" srcOrd="7" destOrd="0" presId="urn:microsoft.com/office/officeart/2005/8/layout/hProcess9"/>
    <dgm:cxn modelId="{68D894B9-220E-4394-866E-75DBFF81C1DC}" type="presParOf" srcId="{3DEB009B-2C0D-424A-93E1-3366F527FB00}" destId="{A1A5C4A0-DFDB-48E4-BD18-B6B3713DCFCD}" srcOrd="8" destOrd="0" presId="urn:microsoft.com/office/officeart/2005/8/layout/hProcess9"/>
    <dgm:cxn modelId="{1F163059-20F9-49F4-96E1-A52E811A13C5}" type="presParOf" srcId="{3DEB009B-2C0D-424A-93E1-3366F527FB00}" destId="{090EF0A8-28E5-4963-AEAC-4DEEFD1D8026}" srcOrd="9" destOrd="0" presId="urn:microsoft.com/office/officeart/2005/8/layout/hProcess9"/>
    <dgm:cxn modelId="{2779E3F6-E28B-4C36-810A-B9A87950E61F}" type="presParOf" srcId="{3DEB009B-2C0D-424A-93E1-3366F527FB00}" destId="{4CB617E1-51D7-4E2F-92A6-A391D448E92B}"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7F571D-895C-4EB2-A717-8A2BCC4BFBD2}" type="doc">
      <dgm:prSet loTypeId="urn:microsoft.com/office/officeart/2005/8/layout/hProcess9" loCatId="process" qsTypeId="urn:microsoft.com/office/officeart/2005/8/quickstyle/simple1" qsCatId="simple" csTypeId="urn:microsoft.com/office/officeart/2005/8/colors/colorful1" csCatId="colorful" phldr="1"/>
      <dgm:spPr/>
    </dgm:pt>
    <dgm:pt modelId="{B3AA27D0-952A-4F0D-BF7A-011262C673C8}">
      <dgm:prSet phldrT="[Text]" custT="1"/>
      <dgm:spPr/>
      <dgm:t>
        <a:bodyPr/>
        <a:lstStyle/>
        <a:p>
          <a:r>
            <a:rPr lang="en-US" sz="1800" baseline="0" dirty="0" smtClean="0"/>
            <a:t>Build Team, Initiate Process</a:t>
          </a:r>
          <a:endParaRPr lang="en-US" sz="1800" baseline="0" dirty="0"/>
        </a:p>
      </dgm:t>
    </dgm:pt>
    <dgm:pt modelId="{F38B0B4C-D8C5-4B3F-A327-0619ACD7D139}" type="parTrans" cxnId="{C1295562-EA4B-4EB5-8DD0-0532544FEA7D}">
      <dgm:prSet/>
      <dgm:spPr/>
      <dgm:t>
        <a:bodyPr/>
        <a:lstStyle/>
        <a:p>
          <a:endParaRPr lang="en-US"/>
        </a:p>
      </dgm:t>
    </dgm:pt>
    <dgm:pt modelId="{F803CAAB-23A4-42EE-8947-027D3B3F4F85}" type="sibTrans" cxnId="{C1295562-EA4B-4EB5-8DD0-0532544FEA7D}">
      <dgm:prSet/>
      <dgm:spPr/>
      <dgm:t>
        <a:bodyPr/>
        <a:lstStyle/>
        <a:p>
          <a:endParaRPr lang="en-US"/>
        </a:p>
      </dgm:t>
    </dgm:pt>
    <dgm:pt modelId="{BF4949B9-EFDC-49C5-AEFA-F8031C66BBAD}">
      <dgm:prSet phldrT="[Text]" custT="1"/>
      <dgm:spPr/>
      <dgm:t>
        <a:bodyPr/>
        <a:lstStyle/>
        <a:p>
          <a:r>
            <a:rPr lang="en-US" sz="1800" baseline="0" dirty="0" smtClean="0"/>
            <a:t>Define Enrollment Strategy</a:t>
          </a:r>
          <a:endParaRPr lang="en-US" sz="1800" baseline="0" dirty="0"/>
        </a:p>
      </dgm:t>
    </dgm:pt>
    <dgm:pt modelId="{B473C527-9979-4200-8E70-84EA1BCF05F4}" type="parTrans" cxnId="{C333C8EA-4087-4595-B785-BEF392EB89C0}">
      <dgm:prSet/>
      <dgm:spPr/>
      <dgm:t>
        <a:bodyPr/>
        <a:lstStyle/>
        <a:p>
          <a:endParaRPr lang="en-US"/>
        </a:p>
      </dgm:t>
    </dgm:pt>
    <dgm:pt modelId="{AB3BFC7D-0739-43C8-B0AA-BAA597ED170B}" type="sibTrans" cxnId="{C333C8EA-4087-4595-B785-BEF392EB89C0}">
      <dgm:prSet/>
      <dgm:spPr/>
      <dgm:t>
        <a:bodyPr/>
        <a:lstStyle/>
        <a:p>
          <a:endParaRPr lang="en-US"/>
        </a:p>
      </dgm:t>
    </dgm:pt>
    <dgm:pt modelId="{01FD730E-1A1C-45EF-8096-4F4A7DCAA1E2}">
      <dgm:prSet phldrT="[Text]" custT="1"/>
      <dgm:spPr/>
      <dgm:t>
        <a:bodyPr/>
        <a:lstStyle/>
        <a:p>
          <a:r>
            <a:rPr lang="en-US" sz="1800" baseline="0" dirty="0" smtClean="0">
              <a:latin typeface="+mj-lt"/>
            </a:rPr>
            <a:t>Marketing VLER Health to Veterans</a:t>
          </a:r>
          <a:endParaRPr lang="en-US" sz="1800" baseline="0" dirty="0"/>
        </a:p>
      </dgm:t>
    </dgm:pt>
    <dgm:pt modelId="{8E167190-2634-4327-AF59-8CE779F42769}" type="parTrans" cxnId="{1B294D62-7CF9-4DA8-95B0-2CFD5620D1DD}">
      <dgm:prSet/>
      <dgm:spPr/>
      <dgm:t>
        <a:bodyPr/>
        <a:lstStyle/>
        <a:p>
          <a:endParaRPr lang="en-US"/>
        </a:p>
      </dgm:t>
    </dgm:pt>
    <dgm:pt modelId="{E3B711D6-1D4C-458F-92E2-28D2D8BB5E0A}" type="sibTrans" cxnId="{1B294D62-7CF9-4DA8-95B0-2CFD5620D1DD}">
      <dgm:prSet/>
      <dgm:spPr/>
      <dgm:t>
        <a:bodyPr/>
        <a:lstStyle/>
        <a:p>
          <a:endParaRPr lang="en-US"/>
        </a:p>
      </dgm:t>
    </dgm:pt>
    <dgm:pt modelId="{B12C0630-FDA0-4E1C-B156-99B6C8A1B93E}">
      <dgm:prSet phldrT="[Text]" custT="1"/>
      <dgm:spPr/>
      <dgm:t>
        <a:bodyPr/>
        <a:lstStyle/>
        <a:p>
          <a:r>
            <a:rPr lang="en-US" sz="1800" baseline="0" smtClean="0">
              <a:latin typeface="+mj-lt"/>
            </a:rPr>
            <a:t>Role of ROI in VLER Health</a:t>
          </a:r>
          <a:endParaRPr lang="en-US" sz="1800" baseline="0" dirty="0"/>
        </a:p>
      </dgm:t>
    </dgm:pt>
    <dgm:pt modelId="{46D2A1A6-8CFC-4953-A5EE-E310C7DE90B3}" type="parTrans" cxnId="{F8FBF187-0978-45CB-B3CB-2BA898D92264}">
      <dgm:prSet/>
      <dgm:spPr/>
      <dgm:t>
        <a:bodyPr/>
        <a:lstStyle/>
        <a:p>
          <a:endParaRPr lang="en-US"/>
        </a:p>
      </dgm:t>
    </dgm:pt>
    <dgm:pt modelId="{44C12BE0-CF6E-4D8A-BA9B-4030696623EE}" type="sibTrans" cxnId="{F8FBF187-0978-45CB-B3CB-2BA898D92264}">
      <dgm:prSet/>
      <dgm:spPr/>
      <dgm:t>
        <a:bodyPr/>
        <a:lstStyle/>
        <a:p>
          <a:endParaRPr lang="en-US"/>
        </a:p>
      </dgm:t>
    </dgm:pt>
    <dgm:pt modelId="{8349BA9E-A1F6-4F6A-AF3B-0948B104093D}">
      <dgm:prSet phldrT="[Text]" custT="1"/>
      <dgm:spPr/>
      <dgm:t>
        <a:bodyPr/>
        <a:lstStyle/>
        <a:p>
          <a:r>
            <a:rPr lang="en-US" sz="1800" baseline="0" dirty="0" smtClean="0"/>
            <a:t>Clinician Training</a:t>
          </a:r>
          <a:endParaRPr lang="en-US" sz="1800" baseline="0" dirty="0"/>
        </a:p>
      </dgm:t>
    </dgm:pt>
    <dgm:pt modelId="{6F026683-D6DD-45B2-B9A8-D79EBDBE285E}" type="parTrans" cxnId="{7B222515-C18C-4618-AD98-152B1CCC6BD2}">
      <dgm:prSet/>
      <dgm:spPr/>
      <dgm:t>
        <a:bodyPr/>
        <a:lstStyle/>
        <a:p>
          <a:endParaRPr lang="en-US"/>
        </a:p>
      </dgm:t>
    </dgm:pt>
    <dgm:pt modelId="{C99A0D10-E4FC-4AA7-B780-911CF7CFC674}" type="sibTrans" cxnId="{7B222515-C18C-4618-AD98-152B1CCC6BD2}">
      <dgm:prSet/>
      <dgm:spPr/>
      <dgm:t>
        <a:bodyPr/>
        <a:lstStyle/>
        <a:p>
          <a:endParaRPr lang="en-US"/>
        </a:p>
      </dgm:t>
    </dgm:pt>
    <dgm:pt modelId="{93F88A8B-977C-4F4A-A517-54B1CA60D2AA}">
      <dgm:prSet phldrT="[Text]" custT="1"/>
      <dgm:spPr>
        <a:solidFill>
          <a:schemeClr val="accent5">
            <a:lumMod val="75000"/>
          </a:schemeClr>
        </a:solidFill>
      </dgm:spPr>
      <dgm:t>
        <a:bodyPr/>
        <a:lstStyle/>
        <a:p>
          <a:r>
            <a:rPr lang="en-US" sz="2200" baseline="0" dirty="0" smtClean="0"/>
            <a:t> </a:t>
          </a:r>
          <a:endParaRPr lang="en-US" sz="2200" baseline="0" dirty="0"/>
        </a:p>
      </dgm:t>
    </dgm:pt>
    <dgm:pt modelId="{2C4671E4-A3C7-4469-8D84-8D449947FD0D}" type="parTrans" cxnId="{FCECFED5-E252-467E-ABFB-46EBB53A979D}">
      <dgm:prSet/>
      <dgm:spPr/>
      <dgm:t>
        <a:bodyPr/>
        <a:lstStyle/>
        <a:p>
          <a:endParaRPr lang="en-US"/>
        </a:p>
      </dgm:t>
    </dgm:pt>
    <dgm:pt modelId="{C0AC81AF-CA66-404F-9502-A9D28FBF2A0C}" type="sibTrans" cxnId="{FCECFED5-E252-467E-ABFB-46EBB53A979D}">
      <dgm:prSet/>
      <dgm:spPr/>
      <dgm:t>
        <a:bodyPr/>
        <a:lstStyle/>
        <a:p>
          <a:endParaRPr lang="en-US"/>
        </a:p>
      </dgm:t>
    </dgm:pt>
    <dgm:pt modelId="{A93B9009-A77D-45C0-9DE9-AC60ED40A07C}" type="pres">
      <dgm:prSet presAssocID="{BD7F571D-895C-4EB2-A717-8A2BCC4BFBD2}" presName="CompostProcess" presStyleCnt="0">
        <dgm:presLayoutVars>
          <dgm:dir/>
          <dgm:resizeHandles val="exact"/>
        </dgm:presLayoutVars>
      </dgm:prSet>
      <dgm:spPr/>
    </dgm:pt>
    <dgm:pt modelId="{F8C7B31E-74AA-4E41-953D-CC1DBEC186E4}" type="pres">
      <dgm:prSet presAssocID="{BD7F571D-895C-4EB2-A717-8A2BCC4BFBD2}" presName="arrow" presStyleLbl="bgShp" presStyleIdx="0" presStyleCnt="1" custScaleX="113726"/>
      <dgm:spPr/>
    </dgm:pt>
    <dgm:pt modelId="{3DEB009B-2C0D-424A-93E1-3366F527FB00}" type="pres">
      <dgm:prSet presAssocID="{BD7F571D-895C-4EB2-A717-8A2BCC4BFBD2}" presName="linearProcess" presStyleCnt="0"/>
      <dgm:spPr/>
    </dgm:pt>
    <dgm:pt modelId="{CB6FCD62-5824-47D7-90B0-D99555BF9BD5}" type="pres">
      <dgm:prSet presAssocID="{B3AA27D0-952A-4F0D-BF7A-011262C673C8}" presName="textNode" presStyleLbl="node1" presStyleIdx="0" presStyleCnt="6" custScaleY="122623" custLinFactNeighborX="60408" custLinFactNeighborY="2172">
        <dgm:presLayoutVars>
          <dgm:bulletEnabled val="1"/>
        </dgm:presLayoutVars>
      </dgm:prSet>
      <dgm:spPr/>
      <dgm:t>
        <a:bodyPr/>
        <a:lstStyle/>
        <a:p>
          <a:endParaRPr lang="en-US"/>
        </a:p>
      </dgm:t>
    </dgm:pt>
    <dgm:pt modelId="{ABAA7A63-46E8-4A72-A7CB-D757F47ECA9D}" type="pres">
      <dgm:prSet presAssocID="{F803CAAB-23A4-42EE-8947-027D3B3F4F85}" presName="sibTrans" presStyleCnt="0"/>
      <dgm:spPr/>
    </dgm:pt>
    <dgm:pt modelId="{5B3F585C-67AB-4BFB-AA59-9CCE90A9FA21}" type="pres">
      <dgm:prSet presAssocID="{BF4949B9-EFDC-49C5-AEFA-F8031C66BBAD}" presName="textNode" presStyleLbl="node1" presStyleIdx="1" presStyleCnt="6" custScaleX="131199" custScaleY="122623" custLinFactNeighborX="6176" custLinFactNeighborY="2172">
        <dgm:presLayoutVars>
          <dgm:bulletEnabled val="1"/>
        </dgm:presLayoutVars>
      </dgm:prSet>
      <dgm:spPr/>
      <dgm:t>
        <a:bodyPr/>
        <a:lstStyle/>
        <a:p>
          <a:endParaRPr lang="en-US"/>
        </a:p>
      </dgm:t>
    </dgm:pt>
    <dgm:pt modelId="{62BBBC08-F1F4-4E5B-B85C-FA69D9A23538}" type="pres">
      <dgm:prSet presAssocID="{AB3BFC7D-0739-43C8-B0AA-BAA597ED170B}" presName="sibTrans" presStyleCnt="0"/>
      <dgm:spPr/>
    </dgm:pt>
    <dgm:pt modelId="{63B9EDEA-D270-4813-9448-897190BA91CD}" type="pres">
      <dgm:prSet presAssocID="{01FD730E-1A1C-45EF-8096-4F4A7DCAA1E2}" presName="textNode" presStyleLbl="node1" presStyleIdx="2" presStyleCnt="6" custScaleX="130423" custScaleY="122623" custLinFactNeighborX="-52663" custLinFactNeighborY="2172">
        <dgm:presLayoutVars>
          <dgm:bulletEnabled val="1"/>
        </dgm:presLayoutVars>
      </dgm:prSet>
      <dgm:spPr/>
      <dgm:t>
        <a:bodyPr/>
        <a:lstStyle/>
        <a:p>
          <a:endParaRPr lang="en-US"/>
        </a:p>
      </dgm:t>
    </dgm:pt>
    <dgm:pt modelId="{46F68013-A999-4711-BE0C-D933B160C2E5}" type="pres">
      <dgm:prSet presAssocID="{E3B711D6-1D4C-458F-92E2-28D2D8BB5E0A}" presName="sibTrans" presStyleCnt="0"/>
      <dgm:spPr/>
    </dgm:pt>
    <dgm:pt modelId="{D9A898AD-71FF-4C2F-A718-E997C2BCC41C}" type="pres">
      <dgm:prSet presAssocID="{B12C0630-FDA0-4E1C-B156-99B6C8A1B93E}" presName="textNode" presStyleLbl="node1" presStyleIdx="3" presStyleCnt="6" custScaleY="122623" custLinFactX="-1531" custLinFactNeighborX="-100000" custLinFactNeighborY="2172">
        <dgm:presLayoutVars>
          <dgm:bulletEnabled val="1"/>
        </dgm:presLayoutVars>
      </dgm:prSet>
      <dgm:spPr/>
      <dgm:t>
        <a:bodyPr/>
        <a:lstStyle/>
        <a:p>
          <a:endParaRPr lang="en-US"/>
        </a:p>
      </dgm:t>
    </dgm:pt>
    <dgm:pt modelId="{823E8ABC-85FF-4742-B5AC-90AAC80FA4A6}" type="pres">
      <dgm:prSet presAssocID="{44C12BE0-CF6E-4D8A-BA9B-4030696623EE}" presName="sibTrans" presStyleCnt="0"/>
      <dgm:spPr/>
    </dgm:pt>
    <dgm:pt modelId="{A1A5C4A0-DFDB-48E4-BD18-B6B3713DCFCD}" type="pres">
      <dgm:prSet presAssocID="{8349BA9E-A1F6-4F6A-AF3B-0948B104093D}" presName="textNode" presStyleLbl="node1" presStyleIdx="4" presStyleCnt="6" custScaleX="113947" custScaleY="122623" custLinFactX="-13101" custLinFactNeighborX="-100000" custLinFactNeighborY="2172">
        <dgm:presLayoutVars>
          <dgm:bulletEnabled val="1"/>
        </dgm:presLayoutVars>
      </dgm:prSet>
      <dgm:spPr/>
      <dgm:t>
        <a:bodyPr/>
        <a:lstStyle/>
        <a:p>
          <a:endParaRPr lang="en-US"/>
        </a:p>
      </dgm:t>
    </dgm:pt>
    <dgm:pt modelId="{090EF0A8-28E5-4963-AEAC-4DEEFD1D8026}" type="pres">
      <dgm:prSet presAssocID="{C99A0D10-E4FC-4AA7-B780-911CF7CFC674}" presName="sibTrans" presStyleCnt="0"/>
      <dgm:spPr/>
    </dgm:pt>
    <dgm:pt modelId="{4CB617E1-51D7-4E2F-92A6-A391D448E92B}" type="pres">
      <dgm:prSet presAssocID="{93F88A8B-977C-4F4A-A517-54B1CA60D2AA}" presName="textNode" presStyleLbl="node1" presStyleIdx="5" presStyleCnt="6" custScaleX="133450" custScaleY="122623" custLinFactX="-23645" custLinFactNeighborX="-100000" custLinFactNeighborY="2172">
        <dgm:presLayoutVars>
          <dgm:bulletEnabled val="1"/>
        </dgm:presLayoutVars>
      </dgm:prSet>
      <dgm:spPr/>
      <dgm:t>
        <a:bodyPr/>
        <a:lstStyle/>
        <a:p>
          <a:endParaRPr lang="en-US"/>
        </a:p>
      </dgm:t>
    </dgm:pt>
  </dgm:ptLst>
  <dgm:cxnLst>
    <dgm:cxn modelId="{03DBD70A-526E-4A77-8CB5-BD1C3416AF14}" type="presOf" srcId="{BD7F571D-895C-4EB2-A717-8A2BCC4BFBD2}" destId="{A93B9009-A77D-45C0-9DE9-AC60ED40A07C}" srcOrd="0" destOrd="0" presId="urn:microsoft.com/office/officeart/2005/8/layout/hProcess9"/>
    <dgm:cxn modelId="{7B222515-C18C-4618-AD98-152B1CCC6BD2}" srcId="{BD7F571D-895C-4EB2-A717-8A2BCC4BFBD2}" destId="{8349BA9E-A1F6-4F6A-AF3B-0948B104093D}" srcOrd="4" destOrd="0" parTransId="{6F026683-D6DD-45B2-B9A8-D79EBDBE285E}" sibTransId="{C99A0D10-E4FC-4AA7-B780-911CF7CFC674}"/>
    <dgm:cxn modelId="{5CAD6E0C-B1B3-4895-93E1-C8C36FC7A8A0}" type="presOf" srcId="{8349BA9E-A1F6-4F6A-AF3B-0948B104093D}" destId="{A1A5C4A0-DFDB-48E4-BD18-B6B3713DCFCD}" srcOrd="0" destOrd="0" presId="urn:microsoft.com/office/officeart/2005/8/layout/hProcess9"/>
    <dgm:cxn modelId="{F8FBF187-0978-45CB-B3CB-2BA898D92264}" srcId="{BD7F571D-895C-4EB2-A717-8A2BCC4BFBD2}" destId="{B12C0630-FDA0-4E1C-B156-99B6C8A1B93E}" srcOrd="3" destOrd="0" parTransId="{46D2A1A6-8CFC-4953-A5EE-E310C7DE90B3}" sibTransId="{44C12BE0-CF6E-4D8A-BA9B-4030696623EE}"/>
    <dgm:cxn modelId="{FCECFED5-E252-467E-ABFB-46EBB53A979D}" srcId="{BD7F571D-895C-4EB2-A717-8A2BCC4BFBD2}" destId="{93F88A8B-977C-4F4A-A517-54B1CA60D2AA}" srcOrd="5" destOrd="0" parTransId="{2C4671E4-A3C7-4469-8D84-8D449947FD0D}" sibTransId="{C0AC81AF-CA66-404F-9502-A9D28FBF2A0C}"/>
    <dgm:cxn modelId="{C1295562-EA4B-4EB5-8DD0-0532544FEA7D}" srcId="{BD7F571D-895C-4EB2-A717-8A2BCC4BFBD2}" destId="{B3AA27D0-952A-4F0D-BF7A-011262C673C8}" srcOrd="0" destOrd="0" parTransId="{F38B0B4C-D8C5-4B3F-A327-0619ACD7D139}" sibTransId="{F803CAAB-23A4-42EE-8947-027D3B3F4F85}"/>
    <dgm:cxn modelId="{18F69247-D083-42DF-8747-443EE7B51729}" type="presOf" srcId="{B12C0630-FDA0-4E1C-B156-99B6C8A1B93E}" destId="{D9A898AD-71FF-4C2F-A718-E997C2BCC41C}" srcOrd="0" destOrd="0" presId="urn:microsoft.com/office/officeart/2005/8/layout/hProcess9"/>
    <dgm:cxn modelId="{347F82B6-E3B3-421D-9229-6184C186C078}" type="presOf" srcId="{B3AA27D0-952A-4F0D-BF7A-011262C673C8}" destId="{CB6FCD62-5824-47D7-90B0-D99555BF9BD5}" srcOrd="0" destOrd="0" presId="urn:microsoft.com/office/officeart/2005/8/layout/hProcess9"/>
    <dgm:cxn modelId="{1B294D62-7CF9-4DA8-95B0-2CFD5620D1DD}" srcId="{BD7F571D-895C-4EB2-A717-8A2BCC4BFBD2}" destId="{01FD730E-1A1C-45EF-8096-4F4A7DCAA1E2}" srcOrd="2" destOrd="0" parTransId="{8E167190-2634-4327-AF59-8CE779F42769}" sibTransId="{E3B711D6-1D4C-458F-92E2-28D2D8BB5E0A}"/>
    <dgm:cxn modelId="{3C6527B0-3047-43B8-93CC-8C450527F381}" type="presOf" srcId="{93F88A8B-977C-4F4A-A517-54B1CA60D2AA}" destId="{4CB617E1-51D7-4E2F-92A6-A391D448E92B}" srcOrd="0" destOrd="0" presId="urn:microsoft.com/office/officeart/2005/8/layout/hProcess9"/>
    <dgm:cxn modelId="{9D534C19-5A0B-4554-9718-E4E50F4A8A0F}" type="presOf" srcId="{01FD730E-1A1C-45EF-8096-4F4A7DCAA1E2}" destId="{63B9EDEA-D270-4813-9448-897190BA91CD}" srcOrd="0" destOrd="0" presId="urn:microsoft.com/office/officeart/2005/8/layout/hProcess9"/>
    <dgm:cxn modelId="{C333C8EA-4087-4595-B785-BEF392EB89C0}" srcId="{BD7F571D-895C-4EB2-A717-8A2BCC4BFBD2}" destId="{BF4949B9-EFDC-49C5-AEFA-F8031C66BBAD}" srcOrd="1" destOrd="0" parTransId="{B473C527-9979-4200-8E70-84EA1BCF05F4}" sibTransId="{AB3BFC7D-0739-43C8-B0AA-BAA597ED170B}"/>
    <dgm:cxn modelId="{D47572F0-C3BA-4D38-91E2-F5801D181F11}" type="presOf" srcId="{BF4949B9-EFDC-49C5-AEFA-F8031C66BBAD}" destId="{5B3F585C-67AB-4BFB-AA59-9CCE90A9FA21}" srcOrd="0" destOrd="0" presId="urn:microsoft.com/office/officeart/2005/8/layout/hProcess9"/>
    <dgm:cxn modelId="{416F64E8-15B4-4712-92F3-E04F47C22014}" type="presParOf" srcId="{A93B9009-A77D-45C0-9DE9-AC60ED40A07C}" destId="{F8C7B31E-74AA-4E41-953D-CC1DBEC186E4}" srcOrd="0" destOrd="0" presId="urn:microsoft.com/office/officeart/2005/8/layout/hProcess9"/>
    <dgm:cxn modelId="{4AE4DA3B-4CB7-488C-A09A-347543EB4AB0}" type="presParOf" srcId="{A93B9009-A77D-45C0-9DE9-AC60ED40A07C}" destId="{3DEB009B-2C0D-424A-93E1-3366F527FB00}" srcOrd="1" destOrd="0" presId="urn:microsoft.com/office/officeart/2005/8/layout/hProcess9"/>
    <dgm:cxn modelId="{ED0A52BE-3ACA-45F9-97BE-A6D41538D4C3}" type="presParOf" srcId="{3DEB009B-2C0D-424A-93E1-3366F527FB00}" destId="{CB6FCD62-5824-47D7-90B0-D99555BF9BD5}" srcOrd="0" destOrd="0" presId="urn:microsoft.com/office/officeart/2005/8/layout/hProcess9"/>
    <dgm:cxn modelId="{FEFA918A-494A-4B14-9FC1-DEE58C321FF1}" type="presParOf" srcId="{3DEB009B-2C0D-424A-93E1-3366F527FB00}" destId="{ABAA7A63-46E8-4A72-A7CB-D757F47ECA9D}" srcOrd="1" destOrd="0" presId="urn:microsoft.com/office/officeart/2005/8/layout/hProcess9"/>
    <dgm:cxn modelId="{BF338404-56D3-463E-A9F6-BE01278C574F}" type="presParOf" srcId="{3DEB009B-2C0D-424A-93E1-3366F527FB00}" destId="{5B3F585C-67AB-4BFB-AA59-9CCE90A9FA21}" srcOrd="2" destOrd="0" presId="urn:microsoft.com/office/officeart/2005/8/layout/hProcess9"/>
    <dgm:cxn modelId="{97F783DF-8FAA-4518-8065-91D785C415BB}" type="presParOf" srcId="{3DEB009B-2C0D-424A-93E1-3366F527FB00}" destId="{62BBBC08-F1F4-4E5B-B85C-FA69D9A23538}" srcOrd="3" destOrd="0" presId="urn:microsoft.com/office/officeart/2005/8/layout/hProcess9"/>
    <dgm:cxn modelId="{66CA19FE-C621-4B64-83C5-55F627AADBC5}" type="presParOf" srcId="{3DEB009B-2C0D-424A-93E1-3366F527FB00}" destId="{63B9EDEA-D270-4813-9448-897190BA91CD}" srcOrd="4" destOrd="0" presId="urn:microsoft.com/office/officeart/2005/8/layout/hProcess9"/>
    <dgm:cxn modelId="{C2AB9077-B108-4871-93D6-64D05EC8BECE}" type="presParOf" srcId="{3DEB009B-2C0D-424A-93E1-3366F527FB00}" destId="{46F68013-A999-4711-BE0C-D933B160C2E5}" srcOrd="5" destOrd="0" presId="urn:microsoft.com/office/officeart/2005/8/layout/hProcess9"/>
    <dgm:cxn modelId="{C6651032-E0D2-4AB9-BA68-2188E7D54BBF}" type="presParOf" srcId="{3DEB009B-2C0D-424A-93E1-3366F527FB00}" destId="{D9A898AD-71FF-4C2F-A718-E997C2BCC41C}" srcOrd="6" destOrd="0" presId="urn:microsoft.com/office/officeart/2005/8/layout/hProcess9"/>
    <dgm:cxn modelId="{CC514188-078A-4AF2-9DFA-15D33C7EF494}" type="presParOf" srcId="{3DEB009B-2C0D-424A-93E1-3366F527FB00}" destId="{823E8ABC-85FF-4742-B5AC-90AAC80FA4A6}" srcOrd="7" destOrd="0" presId="urn:microsoft.com/office/officeart/2005/8/layout/hProcess9"/>
    <dgm:cxn modelId="{6D4D2703-FD54-4E09-8B64-964F2D11722D}" type="presParOf" srcId="{3DEB009B-2C0D-424A-93E1-3366F527FB00}" destId="{A1A5C4A0-DFDB-48E4-BD18-B6B3713DCFCD}" srcOrd="8" destOrd="0" presId="urn:microsoft.com/office/officeart/2005/8/layout/hProcess9"/>
    <dgm:cxn modelId="{50E5FCA7-DC2F-41B0-804C-ABC06E05AF88}" type="presParOf" srcId="{3DEB009B-2C0D-424A-93E1-3366F527FB00}" destId="{090EF0A8-28E5-4963-AEAC-4DEEFD1D8026}" srcOrd="9" destOrd="0" presId="urn:microsoft.com/office/officeart/2005/8/layout/hProcess9"/>
    <dgm:cxn modelId="{D61DF59F-491C-49DA-A270-D2AADF702537}" type="presParOf" srcId="{3DEB009B-2C0D-424A-93E1-3366F527FB00}" destId="{4CB617E1-51D7-4E2F-92A6-A391D448E92B}"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7F571D-895C-4EB2-A717-8A2BCC4BFBD2}" type="doc">
      <dgm:prSet loTypeId="urn:microsoft.com/office/officeart/2005/8/layout/hProcess9" loCatId="process" qsTypeId="urn:microsoft.com/office/officeart/2005/8/quickstyle/simple1" qsCatId="simple" csTypeId="urn:microsoft.com/office/officeart/2005/8/colors/colorful1" csCatId="colorful" phldr="1"/>
      <dgm:spPr/>
    </dgm:pt>
    <dgm:pt modelId="{B3AA27D0-952A-4F0D-BF7A-011262C673C8}">
      <dgm:prSet phldrT="[Text]" custT="1"/>
      <dgm:spPr/>
      <dgm:t>
        <a:bodyPr/>
        <a:lstStyle/>
        <a:p>
          <a:r>
            <a:rPr lang="en-US" sz="1800" baseline="0" dirty="0" smtClean="0"/>
            <a:t>Build Team, Initiate Process</a:t>
          </a:r>
          <a:endParaRPr lang="en-US" sz="1800" baseline="0" dirty="0"/>
        </a:p>
      </dgm:t>
    </dgm:pt>
    <dgm:pt modelId="{F38B0B4C-D8C5-4B3F-A327-0619ACD7D139}" type="parTrans" cxnId="{C1295562-EA4B-4EB5-8DD0-0532544FEA7D}">
      <dgm:prSet/>
      <dgm:spPr/>
      <dgm:t>
        <a:bodyPr/>
        <a:lstStyle/>
        <a:p>
          <a:endParaRPr lang="en-US"/>
        </a:p>
      </dgm:t>
    </dgm:pt>
    <dgm:pt modelId="{F803CAAB-23A4-42EE-8947-027D3B3F4F85}" type="sibTrans" cxnId="{C1295562-EA4B-4EB5-8DD0-0532544FEA7D}">
      <dgm:prSet/>
      <dgm:spPr/>
      <dgm:t>
        <a:bodyPr/>
        <a:lstStyle/>
        <a:p>
          <a:endParaRPr lang="en-US"/>
        </a:p>
      </dgm:t>
    </dgm:pt>
    <dgm:pt modelId="{BF4949B9-EFDC-49C5-AEFA-F8031C66BBAD}">
      <dgm:prSet phldrT="[Text]" custT="1"/>
      <dgm:spPr/>
      <dgm:t>
        <a:bodyPr/>
        <a:lstStyle/>
        <a:p>
          <a:r>
            <a:rPr lang="en-US" sz="1800" baseline="0" dirty="0" smtClean="0"/>
            <a:t>Define Enrollment Strategy</a:t>
          </a:r>
          <a:endParaRPr lang="en-US" sz="1800" baseline="0" dirty="0"/>
        </a:p>
      </dgm:t>
    </dgm:pt>
    <dgm:pt modelId="{B473C527-9979-4200-8E70-84EA1BCF05F4}" type="parTrans" cxnId="{C333C8EA-4087-4595-B785-BEF392EB89C0}">
      <dgm:prSet/>
      <dgm:spPr/>
      <dgm:t>
        <a:bodyPr/>
        <a:lstStyle/>
        <a:p>
          <a:endParaRPr lang="en-US"/>
        </a:p>
      </dgm:t>
    </dgm:pt>
    <dgm:pt modelId="{AB3BFC7D-0739-43C8-B0AA-BAA597ED170B}" type="sibTrans" cxnId="{C333C8EA-4087-4595-B785-BEF392EB89C0}">
      <dgm:prSet/>
      <dgm:spPr/>
      <dgm:t>
        <a:bodyPr/>
        <a:lstStyle/>
        <a:p>
          <a:endParaRPr lang="en-US"/>
        </a:p>
      </dgm:t>
    </dgm:pt>
    <dgm:pt modelId="{01FD730E-1A1C-45EF-8096-4F4A7DCAA1E2}">
      <dgm:prSet phldrT="[Text]" custT="1"/>
      <dgm:spPr/>
      <dgm:t>
        <a:bodyPr/>
        <a:lstStyle/>
        <a:p>
          <a:r>
            <a:rPr lang="en-US" sz="1800" baseline="0" dirty="0" smtClean="0">
              <a:latin typeface="+mj-lt"/>
            </a:rPr>
            <a:t>Marketing VLER Health to Veterans</a:t>
          </a:r>
          <a:endParaRPr lang="en-US" sz="1800" baseline="0" dirty="0"/>
        </a:p>
      </dgm:t>
    </dgm:pt>
    <dgm:pt modelId="{8E167190-2634-4327-AF59-8CE779F42769}" type="parTrans" cxnId="{1B294D62-7CF9-4DA8-95B0-2CFD5620D1DD}">
      <dgm:prSet/>
      <dgm:spPr/>
      <dgm:t>
        <a:bodyPr/>
        <a:lstStyle/>
        <a:p>
          <a:endParaRPr lang="en-US"/>
        </a:p>
      </dgm:t>
    </dgm:pt>
    <dgm:pt modelId="{E3B711D6-1D4C-458F-92E2-28D2D8BB5E0A}" type="sibTrans" cxnId="{1B294D62-7CF9-4DA8-95B0-2CFD5620D1DD}">
      <dgm:prSet/>
      <dgm:spPr/>
      <dgm:t>
        <a:bodyPr/>
        <a:lstStyle/>
        <a:p>
          <a:endParaRPr lang="en-US"/>
        </a:p>
      </dgm:t>
    </dgm:pt>
    <dgm:pt modelId="{B12C0630-FDA0-4E1C-B156-99B6C8A1B93E}">
      <dgm:prSet phldrT="[Text]" custT="1"/>
      <dgm:spPr/>
      <dgm:t>
        <a:bodyPr/>
        <a:lstStyle/>
        <a:p>
          <a:r>
            <a:rPr lang="en-US" sz="1800" baseline="0" smtClean="0">
              <a:latin typeface="+mj-lt"/>
            </a:rPr>
            <a:t>Role of ROI in VLER Health</a:t>
          </a:r>
          <a:endParaRPr lang="en-US" sz="1800" baseline="0" dirty="0"/>
        </a:p>
      </dgm:t>
    </dgm:pt>
    <dgm:pt modelId="{46D2A1A6-8CFC-4953-A5EE-E310C7DE90B3}" type="parTrans" cxnId="{F8FBF187-0978-45CB-B3CB-2BA898D92264}">
      <dgm:prSet/>
      <dgm:spPr/>
      <dgm:t>
        <a:bodyPr/>
        <a:lstStyle/>
        <a:p>
          <a:endParaRPr lang="en-US"/>
        </a:p>
      </dgm:t>
    </dgm:pt>
    <dgm:pt modelId="{44C12BE0-CF6E-4D8A-BA9B-4030696623EE}" type="sibTrans" cxnId="{F8FBF187-0978-45CB-B3CB-2BA898D92264}">
      <dgm:prSet/>
      <dgm:spPr/>
      <dgm:t>
        <a:bodyPr/>
        <a:lstStyle/>
        <a:p>
          <a:endParaRPr lang="en-US"/>
        </a:p>
      </dgm:t>
    </dgm:pt>
    <dgm:pt modelId="{8349BA9E-A1F6-4F6A-AF3B-0948B104093D}">
      <dgm:prSet phldrT="[Text]" custT="1"/>
      <dgm:spPr/>
      <dgm:t>
        <a:bodyPr/>
        <a:lstStyle/>
        <a:p>
          <a:r>
            <a:rPr lang="en-US" sz="1800" baseline="0" dirty="0" smtClean="0"/>
            <a:t>Clinician Training</a:t>
          </a:r>
          <a:endParaRPr lang="en-US" sz="1800" baseline="0" dirty="0"/>
        </a:p>
      </dgm:t>
    </dgm:pt>
    <dgm:pt modelId="{6F026683-D6DD-45B2-B9A8-D79EBDBE285E}" type="parTrans" cxnId="{7B222515-C18C-4618-AD98-152B1CCC6BD2}">
      <dgm:prSet/>
      <dgm:spPr/>
      <dgm:t>
        <a:bodyPr/>
        <a:lstStyle/>
        <a:p>
          <a:endParaRPr lang="en-US"/>
        </a:p>
      </dgm:t>
    </dgm:pt>
    <dgm:pt modelId="{C99A0D10-E4FC-4AA7-B780-911CF7CFC674}" type="sibTrans" cxnId="{7B222515-C18C-4618-AD98-152B1CCC6BD2}">
      <dgm:prSet/>
      <dgm:spPr/>
      <dgm:t>
        <a:bodyPr/>
        <a:lstStyle/>
        <a:p>
          <a:endParaRPr lang="en-US"/>
        </a:p>
      </dgm:t>
    </dgm:pt>
    <dgm:pt modelId="{93F88A8B-977C-4F4A-A517-54B1CA60D2AA}">
      <dgm:prSet phldrT="[Text]" custT="1"/>
      <dgm:spPr>
        <a:solidFill>
          <a:schemeClr val="accent5">
            <a:lumMod val="75000"/>
          </a:schemeClr>
        </a:solidFill>
      </dgm:spPr>
      <dgm:t>
        <a:bodyPr/>
        <a:lstStyle/>
        <a:p>
          <a:r>
            <a:rPr lang="en-US" sz="2200" baseline="0" dirty="0" smtClean="0"/>
            <a:t> </a:t>
          </a:r>
          <a:endParaRPr lang="en-US" sz="2200" baseline="0" dirty="0"/>
        </a:p>
      </dgm:t>
    </dgm:pt>
    <dgm:pt modelId="{2C4671E4-A3C7-4469-8D84-8D449947FD0D}" type="parTrans" cxnId="{FCECFED5-E252-467E-ABFB-46EBB53A979D}">
      <dgm:prSet/>
      <dgm:spPr/>
      <dgm:t>
        <a:bodyPr/>
        <a:lstStyle/>
        <a:p>
          <a:endParaRPr lang="en-US"/>
        </a:p>
      </dgm:t>
    </dgm:pt>
    <dgm:pt modelId="{C0AC81AF-CA66-404F-9502-A9D28FBF2A0C}" type="sibTrans" cxnId="{FCECFED5-E252-467E-ABFB-46EBB53A979D}">
      <dgm:prSet/>
      <dgm:spPr/>
      <dgm:t>
        <a:bodyPr/>
        <a:lstStyle/>
        <a:p>
          <a:endParaRPr lang="en-US"/>
        </a:p>
      </dgm:t>
    </dgm:pt>
    <dgm:pt modelId="{A93B9009-A77D-45C0-9DE9-AC60ED40A07C}" type="pres">
      <dgm:prSet presAssocID="{BD7F571D-895C-4EB2-A717-8A2BCC4BFBD2}" presName="CompostProcess" presStyleCnt="0">
        <dgm:presLayoutVars>
          <dgm:dir/>
          <dgm:resizeHandles val="exact"/>
        </dgm:presLayoutVars>
      </dgm:prSet>
      <dgm:spPr/>
    </dgm:pt>
    <dgm:pt modelId="{F8C7B31E-74AA-4E41-953D-CC1DBEC186E4}" type="pres">
      <dgm:prSet presAssocID="{BD7F571D-895C-4EB2-A717-8A2BCC4BFBD2}" presName="arrow" presStyleLbl="bgShp" presStyleIdx="0" presStyleCnt="1" custScaleX="113726"/>
      <dgm:spPr/>
    </dgm:pt>
    <dgm:pt modelId="{3DEB009B-2C0D-424A-93E1-3366F527FB00}" type="pres">
      <dgm:prSet presAssocID="{BD7F571D-895C-4EB2-A717-8A2BCC4BFBD2}" presName="linearProcess" presStyleCnt="0"/>
      <dgm:spPr/>
    </dgm:pt>
    <dgm:pt modelId="{CB6FCD62-5824-47D7-90B0-D99555BF9BD5}" type="pres">
      <dgm:prSet presAssocID="{B3AA27D0-952A-4F0D-BF7A-011262C673C8}" presName="textNode" presStyleLbl="node1" presStyleIdx="0" presStyleCnt="6" custScaleY="122623" custLinFactNeighborX="60408" custLinFactNeighborY="2172">
        <dgm:presLayoutVars>
          <dgm:bulletEnabled val="1"/>
        </dgm:presLayoutVars>
      </dgm:prSet>
      <dgm:spPr/>
      <dgm:t>
        <a:bodyPr/>
        <a:lstStyle/>
        <a:p>
          <a:endParaRPr lang="en-US"/>
        </a:p>
      </dgm:t>
    </dgm:pt>
    <dgm:pt modelId="{ABAA7A63-46E8-4A72-A7CB-D757F47ECA9D}" type="pres">
      <dgm:prSet presAssocID="{F803CAAB-23A4-42EE-8947-027D3B3F4F85}" presName="sibTrans" presStyleCnt="0"/>
      <dgm:spPr/>
    </dgm:pt>
    <dgm:pt modelId="{5B3F585C-67AB-4BFB-AA59-9CCE90A9FA21}" type="pres">
      <dgm:prSet presAssocID="{BF4949B9-EFDC-49C5-AEFA-F8031C66BBAD}" presName="textNode" presStyleLbl="node1" presStyleIdx="1" presStyleCnt="6" custScaleX="131199" custScaleY="122623" custLinFactNeighborX="6176" custLinFactNeighborY="2172">
        <dgm:presLayoutVars>
          <dgm:bulletEnabled val="1"/>
        </dgm:presLayoutVars>
      </dgm:prSet>
      <dgm:spPr/>
      <dgm:t>
        <a:bodyPr/>
        <a:lstStyle/>
        <a:p>
          <a:endParaRPr lang="en-US"/>
        </a:p>
      </dgm:t>
    </dgm:pt>
    <dgm:pt modelId="{62BBBC08-F1F4-4E5B-B85C-FA69D9A23538}" type="pres">
      <dgm:prSet presAssocID="{AB3BFC7D-0739-43C8-B0AA-BAA597ED170B}" presName="sibTrans" presStyleCnt="0"/>
      <dgm:spPr/>
    </dgm:pt>
    <dgm:pt modelId="{63B9EDEA-D270-4813-9448-897190BA91CD}" type="pres">
      <dgm:prSet presAssocID="{01FD730E-1A1C-45EF-8096-4F4A7DCAA1E2}" presName="textNode" presStyleLbl="node1" presStyleIdx="2" presStyleCnt="6" custScaleX="130423" custScaleY="122623" custLinFactNeighborX="-52663" custLinFactNeighborY="2172">
        <dgm:presLayoutVars>
          <dgm:bulletEnabled val="1"/>
        </dgm:presLayoutVars>
      </dgm:prSet>
      <dgm:spPr/>
      <dgm:t>
        <a:bodyPr/>
        <a:lstStyle/>
        <a:p>
          <a:endParaRPr lang="en-US"/>
        </a:p>
      </dgm:t>
    </dgm:pt>
    <dgm:pt modelId="{46F68013-A999-4711-BE0C-D933B160C2E5}" type="pres">
      <dgm:prSet presAssocID="{E3B711D6-1D4C-458F-92E2-28D2D8BB5E0A}" presName="sibTrans" presStyleCnt="0"/>
      <dgm:spPr/>
    </dgm:pt>
    <dgm:pt modelId="{D9A898AD-71FF-4C2F-A718-E997C2BCC41C}" type="pres">
      <dgm:prSet presAssocID="{B12C0630-FDA0-4E1C-B156-99B6C8A1B93E}" presName="textNode" presStyleLbl="node1" presStyleIdx="3" presStyleCnt="6" custScaleY="122623" custLinFactX="-1531" custLinFactNeighborX="-100000" custLinFactNeighborY="2172">
        <dgm:presLayoutVars>
          <dgm:bulletEnabled val="1"/>
        </dgm:presLayoutVars>
      </dgm:prSet>
      <dgm:spPr/>
      <dgm:t>
        <a:bodyPr/>
        <a:lstStyle/>
        <a:p>
          <a:endParaRPr lang="en-US"/>
        </a:p>
      </dgm:t>
    </dgm:pt>
    <dgm:pt modelId="{823E8ABC-85FF-4742-B5AC-90AAC80FA4A6}" type="pres">
      <dgm:prSet presAssocID="{44C12BE0-CF6E-4D8A-BA9B-4030696623EE}" presName="sibTrans" presStyleCnt="0"/>
      <dgm:spPr/>
    </dgm:pt>
    <dgm:pt modelId="{A1A5C4A0-DFDB-48E4-BD18-B6B3713DCFCD}" type="pres">
      <dgm:prSet presAssocID="{8349BA9E-A1F6-4F6A-AF3B-0948B104093D}" presName="textNode" presStyleLbl="node1" presStyleIdx="4" presStyleCnt="6" custScaleX="113947" custScaleY="122623" custLinFactX="-13101" custLinFactNeighborX="-100000" custLinFactNeighborY="2172">
        <dgm:presLayoutVars>
          <dgm:bulletEnabled val="1"/>
        </dgm:presLayoutVars>
      </dgm:prSet>
      <dgm:spPr/>
      <dgm:t>
        <a:bodyPr/>
        <a:lstStyle/>
        <a:p>
          <a:endParaRPr lang="en-US"/>
        </a:p>
      </dgm:t>
    </dgm:pt>
    <dgm:pt modelId="{090EF0A8-28E5-4963-AEAC-4DEEFD1D8026}" type="pres">
      <dgm:prSet presAssocID="{C99A0D10-E4FC-4AA7-B780-911CF7CFC674}" presName="sibTrans" presStyleCnt="0"/>
      <dgm:spPr/>
    </dgm:pt>
    <dgm:pt modelId="{4CB617E1-51D7-4E2F-92A6-A391D448E92B}" type="pres">
      <dgm:prSet presAssocID="{93F88A8B-977C-4F4A-A517-54B1CA60D2AA}" presName="textNode" presStyleLbl="node1" presStyleIdx="5" presStyleCnt="6" custScaleX="133450" custScaleY="122623" custLinFactX="-23645" custLinFactNeighborX="-100000" custLinFactNeighborY="2172">
        <dgm:presLayoutVars>
          <dgm:bulletEnabled val="1"/>
        </dgm:presLayoutVars>
      </dgm:prSet>
      <dgm:spPr/>
      <dgm:t>
        <a:bodyPr/>
        <a:lstStyle/>
        <a:p>
          <a:endParaRPr lang="en-US"/>
        </a:p>
      </dgm:t>
    </dgm:pt>
  </dgm:ptLst>
  <dgm:cxnLst>
    <dgm:cxn modelId="{7B222515-C18C-4618-AD98-152B1CCC6BD2}" srcId="{BD7F571D-895C-4EB2-A717-8A2BCC4BFBD2}" destId="{8349BA9E-A1F6-4F6A-AF3B-0948B104093D}" srcOrd="4" destOrd="0" parTransId="{6F026683-D6DD-45B2-B9A8-D79EBDBE285E}" sibTransId="{C99A0D10-E4FC-4AA7-B780-911CF7CFC674}"/>
    <dgm:cxn modelId="{F8FBF187-0978-45CB-B3CB-2BA898D92264}" srcId="{BD7F571D-895C-4EB2-A717-8A2BCC4BFBD2}" destId="{B12C0630-FDA0-4E1C-B156-99B6C8A1B93E}" srcOrd="3" destOrd="0" parTransId="{46D2A1A6-8CFC-4953-A5EE-E310C7DE90B3}" sibTransId="{44C12BE0-CF6E-4D8A-BA9B-4030696623EE}"/>
    <dgm:cxn modelId="{37AF883F-D6A5-4932-ADFE-8B0168092B1A}" type="presOf" srcId="{01FD730E-1A1C-45EF-8096-4F4A7DCAA1E2}" destId="{63B9EDEA-D270-4813-9448-897190BA91CD}" srcOrd="0" destOrd="0" presId="urn:microsoft.com/office/officeart/2005/8/layout/hProcess9"/>
    <dgm:cxn modelId="{FCECFED5-E252-467E-ABFB-46EBB53A979D}" srcId="{BD7F571D-895C-4EB2-A717-8A2BCC4BFBD2}" destId="{93F88A8B-977C-4F4A-A517-54B1CA60D2AA}" srcOrd="5" destOrd="0" parTransId="{2C4671E4-A3C7-4469-8D84-8D449947FD0D}" sibTransId="{C0AC81AF-CA66-404F-9502-A9D28FBF2A0C}"/>
    <dgm:cxn modelId="{C1295562-EA4B-4EB5-8DD0-0532544FEA7D}" srcId="{BD7F571D-895C-4EB2-A717-8A2BCC4BFBD2}" destId="{B3AA27D0-952A-4F0D-BF7A-011262C673C8}" srcOrd="0" destOrd="0" parTransId="{F38B0B4C-D8C5-4B3F-A327-0619ACD7D139}" sibTransId="{F803CAAB-23A4-42EE-8947-027D3B3F4F85}"/>
    <dgm:cxn modelId="{43C81AB9-3C46-4302-888C-A959337B47B7}" type="presOf" srcId="{BF4949B9-EFDC-49C5-AEFA-F8031C66BBAD}" destId="{5B3F585C-67AB-4BFB-AA59-9CCE90A9FA21}" srcOrd="0" destOrd="0" presId="urn:microsoft.com/office/officeart/2005/8/layout/hProcess9"/>
    <dgm:cxn modelId="{94CFC77B-6B21-48BB-BE16-5119D35EEE99}" type="presOf" srcId="{B3AA27D0-952A-4F0D-BF7A-011262C673C8}" destId="{CB6FCD62-5824-47D7-90B0-D99555BF9BD5}" srcOrd="0" destOrd="0" presId="urn:microsoft.com/office/officeart/2005/8/layout/hProcess9"/>
    <dgm:cxn modelId="{4978129E-9A23-4BAA-A993-30E45C0C25FE}" type="presOf" srcId="{BD7F571D-895C-4EB2-A717-8A2BCC4BFBD2}" destId="{A93B9009-A77D-45C0-9DE9-AC60ED40A07C}" srcOrd="0" destOrd="0" presId="urn:microsoft.com/office/officeart/2005/8/layout/hProcess9"/>
    <dgm:cxn modelId="{1B294D62-7CF9-4DA8-95B0-2CFD5620D1DD}" srcId="{BD7F571D-895C-4EB2-A717-8A2BCC4BFBD2}" destId="{01FD730E-1A1C-45EF-8096-4F4A7DCAA1E2}" srcOrd="2" destOrd="0" parTransId="{8E167190-2634-4327-AF59-8CE779F42769}" sibTransId="{E3B711D6-1D4C-458F-92E2-28D2D8BB5E0A}"/>
    <dgm:cxn modelId="{A46FA0DE-1A47-467C-BD1C-BFBDB56050F1}" type="presOf" srcId="{B12C0630-FDA0-4E1C-B156-99B6C8A1B93E}" destId="{D9A898AD-71FF-4C2F-A718-E997C2BCC41C}" srcOrd="0" destOrd="0" presId="urn:microsoft.com/office/officeart/2005/8/layout/hProcess9"/>
    <dgm:cxn modelId="{C333C8EA-4087-4595-B785-BEF392EB89C0}" srcId="{BD7F571D-895C-4EB2-A717-8A2BCC4BFBD2}" destId="{BF4949B9-EFDC-49C5-AEFA-F8031C66BBAD}" srcOrd="1" destOrd="0" parTransId="{B473C527-9979-4200-8E70-84EA1BCF05F4}" sibTransId="{AB3BFC7D-0739-43C8-B0AA-BAA597ED170B}"/>
    <dgm:cxn modelId="{475AA560-200B-4C7A-8D9B-65D0AE8E4C1E}" type="presOf" srcId="{8349BA9E-A1F6-4F6A-AF3B-0948B104093D}" destId="{A1A5C4A0-DFDB-48E4-BD18-B6B3713DCFCD}" srcOrd="0" destOrd="0" presId="urn:microsoft.com/office/officeart/2005/8/layout/hProcess9"/>
    <dgm:cxn modelId="{7482DFA4-A1AE-42F0-A6C1-F12012D4CB39}" type="presOf" srcId="{93F88A8B-977C-4F4A-A517-54B1CA60D2AA}" destId="{4CB617E1-51D7-4E2F-92A6-A391D448E92B}" srcOrd="0" destOrd="0" presId="urn:microsoft.com/office/officeart/2005/8/layout/hProcess9"/>
    <dgm:cxn modelId="{FF2C262C-50EB-4DD6-9284-E43294D728CC}" type="presParOf" srcId="{A93B9009-A77D-45C0-9DE9-AC60ED40A07C}" destId="{F8C7B31E-74AA-4E41-953D-CC1DBEC186E4}" srcOrd="0" destOrd="0" presId="urn:microsoft.com/office/officeart/2005/8/layout/hProcess9"/>
    <dgm:cxn modelId="{AF550D4B-8086-4E67-ABA8-F25453B4FB4F}" type="presParOf" srcId="{A93B9009-A77D-45C0-9DE9-AC60ED40A07C}" destId="{3DEB009B-2C0D-424A-93E1-3366F527FB00}" srcOrd="1" destOrd="0" presId="urn:microsoft.com/office/officeart/2005/8/layout/hProcess9"/>
    <dgm:cxn modelId="{5EBD1CAE-BF3B-40F8-B624-3EC2E953FFA8}" type="presParOf" srcId="{3DEB009B-2C0D-424A-93E1-3366F527FB00}" destId="{CB6FCD62-5824-47D7-90B0-D99555BF9BD5}" srcOrd="0" destOrd="0" presId="urn:microsoft.com/office/officeart/2005/8/layout/hProcess9"/>
    <dgm:cxn modelId="{22A2997A-86DE-477E-B937-6A6243218D96}" type="presParOf" srcId="{3DEB009B-2C0D-424A-93E1-3366F527FB00}" destId="{ABAA7A63-46E8-4A72-A7CB-D757F47ECA9D}" srcOrd="1" destOrd="0" presId="urn:microsoft.com/office/officeart/2005/8/layout/hProcess9"/>
    <dgm:cxn modelId="{67B7F5F2-5A3B-4842-A759-698F3B3D48B3}" type="presParOf" srcId="{3DEB009B-2C0D-424A-93E1-3366F527FB00}" destId="{5B3F585C-67AB-4BFB-AA59-9CCE90A9FA21}" srcOrd="2" destOrd="0" presId="urn:microsoft.com/office/officeart/2005/8/layout/hProcess9"/>
    <dgm:cxn modelId="{5B6C18AC-89EA-4D79-A956-08211E7FC0FC}" type="presParOf" srcId="{3DEB009B-2C0D-424A-93E1-3366F527FB00}" destId="{62BBBC08-F1F4-4E5B-B85C-FA69D9A23538}" srcOrd="3" destOrd="0" presId="urn:microsoft.com/office/officeart/2005/8/layout/hProcess9"/>
    <dgm:cxn modelId="{8C100266-5C93-460C-97FE-E6BFD70767DC}" type="presParOf" srcId="{3DEB009B-2C0D-424A-93E1-3366F527FB00}" destId="{63B9EDEA-D270-4813-9448-897190BA91CD}" srcOrd="4" destOrd="0" presId="urn:microsoft.com/office/officeart/2005/8/layout/hProcess9"/>
    <dgm:cxn modelId="{5B174657-7B46-487C-884B-8391349D832D}" type="presParOf" srcId="{3DEB009B-2C0D-424A-93E1-3366F527FB00}" destId="{46F68013-A999-4711-BE0C-D933B160C2E5}" srcOrd="5" destOrd="0" presId="urn:microsoft.com/office/officeart/2005/8/layout/hProcess9"/>
    <dgm:cxn modelId="{69AB34C9-B01B-4E61-BB66-639C954C0CAF}" type="presParOf" srcId="{3DEB009B-2C0D-424A-93E1-3366F527FB00}" destId="{D9A898AD-71FF-4C2F-A718-E997C2BCC41C}" srcOrd="6" destOrd="0" presId="urn:microsoft.com/office/officeart/2005/8/layout/hProcess9"/>
    <dgm:cxn modelId="{30F7F1FA-375E-4CE7-85F6-2BB756D3DFB2}" type="presParOf" srcId="{3DEB009B-2C0D-424A-93E1-3366F527FB00}" destId="{823E8ABC-85FF-4742-B5AC-90AAC80FA4A6}" srcOrd="7" destOrd="0" presId="urn:microsoft.com/office/officeart/2005/8/layout/hProcess9"/>
    <dgm:cxn modelId="{9F29C267-AB89-4428-903F-916D5FF9424E}" type="presParOf" srcId="{3DEB009B-2C0D-424A-93E1-3366F527FB00}" destId="{A1A5C4A0-DFDB-48E4-BD18-B6B3713DCFCD}" srcOrd="8" destOrd="0" presId="urn:microsoft.com/office/officeart/2005/8/layout/hProcess9"/>
    <dgm:cxn modelId="{DF3F3F24-30E5-41CD-95DB-7C5F3C7C28A8}" type="presParOf" srcId="{3DEB009B-2C0D-424A-93E1-3366F527FB00}" destId="{090EF0A8-28E5-4963-AEAC-4DEEFD1D8026}" srcOrd="9" destOrd="0" presId="urn:microsoft.com/office/officeart/2005/8/layout/hProcess9"/>
    <dgm:cxn modelId="{212910D8-53CC-4BB0-AB25-C155E5D9A85A}" type="presParOf" srcId="{3DEB009B-2C0D-424A-93E1-3366F527FB00}" destId="{4CB617E1-51D7-4E2F-92A6-A391D448E92B}"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7F571D-895C-4EB2-A717-8A2BCC4BFBD2}" type="doc">
      <dgm:prSet loTypeId="urn:microsoft.com/office/officeart/2005/8/layout/hProcess9" loCatId="process" qsTypeId="urn:microsoft.com/office/officeart/2005/8/quickstyle/simple1" qsCatId="simple" csTypeId="urn:microsoft.com/office/officeart/2005/8/colors/colorful1" csCatId="colorful" phldr="1"/>
      <dgm:spPr/>
    </dgm:pt>
    <dgm:pt modelId="{B3AA27D0-952A-4F0D-BF7A-011262C673C8}">
      <dgm:prSet phldrT="[Text]" custT="1"/>
      <dgm:spPr/>
      <dgm:t>
        <a:bodyPr/>
        <a:lstStyle/>
        <a:p>
          <a:r>
            <a:rPr lang="en-US" sz="1800" baseline="0" dirty="0" smtClean="0"/>
            <a:t>Build Team, Initiate Process</a:t>
          </a:r>
          <a:endParaRPr lang="en-US" sz="1800" baseline="0" dirty="0"/>
        </a:p>
      </dgm:t>
    </dgm:pt>
    <dgm:pt modelId="{F38B0B4C-D8C5-4B3F-A327-0619ACD7D139}" type="parTrans" cxnId="{C1295562-EA4B-4EB5-8DD0-0532544FEA7D}">
      <dgm:prSet/>
      <dgm:spPr/>
      <dgm:t>
        <a:bodyPr/>
        <a:lstStyle/>
        <a:p>
          <a:endParaRPr lang="en-US"/>
        </a:p>
      </dgm:t>
    </dgm:pt>
    <dgm:pt modelId="{F803CAAB-23A4-42EE-8947-027D3B3F4F85}" type="sibTrans" cxnId="{C1295562-EA4B-4EB5-8DD0-0532544FEA7D}">
      <dgm:prSet/>
      <dgm:spPr/>
      <dgm:t>
        <a:bodyPr/>
        <a:lstStyle/>
        <a:p>
          <a:endParaRPr lang="en-US"/>
        </a:p>
      </dgm:t>
    </dgm:pt>
    <dgm:pt modelId="{BF4949B9-EFDC-49C5-AEFA-F8031C66BBAD}">
      <dgm:prSet phldrT="[Text]" custT="1"/>
      <dgm:spPr/>
      <dgm:t>
        <a:bodyPr/>
        <a:lstStyle/>
        <a:p>
          <a:r>
            <a:rPr lang="en-US" sz="1800" baseline="0" dirty="0" smtClean="0"/>
            <a:t>Define Enrollment Strategy</a:t>
          </a:r>
          <a:endParaRPr lang="en-US" sz="1800" baseline="0" dirty="0"/>
        </a:p>
      </dgm:t>
    </dgm:pt>
    <dgm:pt modelId="{B473C527-9979-4200-8E70-84EA1BCF05F4}" type="parTrans" cxnId="{C333C8EA-4087-4595-B785-BEF392EB89C0}">
      <dgm:prSet/>
      <dgm:spPr/>
      <dgm:t>
        <a:bodyPr/>
        <a:lstStyle/>
        <a:p>
          <a:endParaRPr lang="en-US"/>
        </a:p>
      </dgm:t>
    </dgm:pt>
    <dgm:pt modelId="{AB3BFC7D-0739-43C8-B0AA-BAA597ED170B}" type="sibTrans" cxnId="{C333C8EA-4087-4595-B785-BEF392EB89C0}">
      <dgm:prSet/>
      <dgm:spPr/>
      <dgm:t>
        <a:bodyPr/>
        <a:lstStyle/>
        <a:p>
          <a:endParaRPr lang="en-US"/>
        </a:p>
      </dgm:t>
    </dgm:pt>
    <dgm:pt modelId="{01FD730E-1A1C-45EF-8096-4F4A7DCAA1E2}">
      <dgm:prSet phldrT="[Text]" custT="1"/>
      <dgm:spPr/>
      <dgm:t>
        <a:bodyPr/>
        <a:lstStyle/>
        <a:p>
          <a:r>
            <a:rPr lang="en-US" sz="1800" baseline="0" dirty="0" smtClean="0">
              <a:latin typeface="+mj-lt"/>
            </a:rPr>
            <a:t>Marketing VLER Health to Veterans</a:t>
          </a:r>
          <a:endParaRPr lang="en-US" sz="1800" baseline="0" dirty="0"/>
        </a:p>
      </dgm:t>
    </dgm:pt>
    <dgm:pt modelId="{8E167190-2634-4327-AF59-8CE779F42769}" type="parTrans" cxnId="{1B294D62-7CF9-4DA8-95B0-2CFD5620D1DD}">
      <dgm:prSet/>
      <dgm:spPr/>
      <dgm:t>
        <a:bodyPr/>
        <a:lstStyle/>
        <a:p>
          <a:endParaRPr lang="en-US"/>
        </a:p>
      </dgm:t>
    </dgm:pt>
    <dgm:pt modelId="{E3B711D6-1D4C-458F-92E2-28D2D8BB5E0A}" type="sibTrans" cxnId="{1B294D62-7CF9-4DA8-95B0-2CFD5620D1DD}">
      <dgm:prSet/>
      <dgm:spPr/>
      <dgm:t>
        <a:bodyPr/>
        <a:lstStyle/>
        <a:p>
          <a:endParaRPr lang="en-US"/>
        </a:p>
      </dgm:t>
    </dgm:pt>
    <dgm:pt modelId="{B12C0630-FDA0-4E1C-B156-99B6C8A1B93E}">
      <dgm:prSet phldrT="[Text]" custT="1"/>
      <dgm:spPr/>
      <dgm:t>
        <a:bodyPr/>
        <a:lstStyle/>
        <a:p>
          <a:r>
            <a:rPr lang="en-US" sz="1800" baseline="0" smtClean="0">
              <a:latin typeface="+mj-lt"/>
            </a:rPr>
            <a:t>Role of ROI in VLER Health</a:t>
          </a:r>
          <a:endParaRPr lang="en-US" sz="1800" baseline="0" dirty="0"/>
        </a:p>
      </dgm:t>
    </dgm:pt>
    <dgm:pt modelId="{46D2A1A6-8CFC-4953-A5EE-E310C7DE90B3}" type="parTrans" cxnId="{F8FBF187-0978-45CB-B3CB-2BA898D92264}">
      <dgm:prSet/>
      <dgm:spPr/>
      <dgm:t>
        <a:bodyPr/>
        <a:lstStyle/>
        <a:p>
          <a:endParaRPr lang="en-US"/>
        </a:p>
      </dgm:t>
    </dgm:pt>
    <dgm:pt modelId="{44C12BE0-CF6E-4D8A-BA9B-4030696623EE}" type="sibTrans" cxnId="{F8FBF187-0978-45CB-B3CB-2BA898D92264}">
      <dgm:prSet/>
      <dgm:spPr/>
      <dgm:t>
        <a:bodyPr/>
        <a:lstStyle/>
        <a:p>
          <a:endParaRPr lang="en-US"/>
        </a:p>
      </dgm:t>
    </dgm:pt>
    <dgm:pt modelId="{8349BA9E-A1F6-4F6A-AF3B-0948B104093D}">
      <dgm:prSet phldrT="[Text]" custT="1"/>
      <dgm:spPr/>
      <dgm:t>
        <a:bodyPr/>
        <a:lstStyle/>
        <a:p>
          <a:r>
            <a:rPr lang="en-US" sz="1800" baseline="0" dirty="0" smtClean="0"/>
            <a:t>Clinician Training</a:t>
          </a:r>
          <a:endParaRPr lang="en-US" sz="1800" baseline="0" dirty="0"/>
        </a:p>
      </dgm:t>
    </dgm:pt>
    <dgm:pt modelId="{6F026683-D6DD-45B2-B9A8-D79EBDBE285E}" type="parTrans" cxnId="{7B222515-C18C-4618-AD98-152B1CCC6BD2}">
      <dgm:prSet/>
      <dgm:spPr/>
      <dgm:t>
        <a:bodyPr/>
        <a:lstStyle/>
        <a:p>
          <a:endParaRPr lang="en-US"/>
        </a:p>
      </dgm:t>
    </dgm:pt>
    <dgm:pt modelId="{C99A0D10-E4FC-4AA7-B780-911CF7CFC674}" type="sibTrans" cxnId="{7B222515-C18C-4618-AD98-152B1CCC6BD2}">
      <dgm:prSet/>
      <dgm:spPr/>
      <dgm:t>
        <a:bodyPr/>
        <a:lstStyle/>
        <a:p>
          <a:endParaRPr lang="en-US"/>
        </a:p>
      </dgm:t>
    </dgm:pt>
    <dgm:pt modelId="{93F88A8B-977C-4F4A-A517-54B1CA60D2AA}">
      <dgm:prSet phldrT="[Text]" custT="1"/>
      <dgm:spPr>
        <a:solidFill>
          <a:schemeClr val="accent5">
            <a:lumMod val="75000"/>
          </a:schemeClr>
        </a:solidFill>
      </dgm:spPr>
      <dgm:t>
        <a:bodyPr/>
        <a:lstStyle/>
        <a:p>
          <a:r>
            <a:rPr lang="en-US" sz="2200" baseline="0" dirty="0" smtClean="0"/>
            <a:t> </a:t>
          </a:r>
          <a:endParaRPr lang="en-US" sz="2200" baseline="0" dirty="0"/>
        </a:p>
      </dgm:t>
    </dgm:pt>
    <dgm:pt modelId="{2C4671E4-A3C7-4469-8D84-8D449947FD0D}" type="parTrans" cxnId="{FCECFED5-E252-467E-ABFB-46EBB53A979D}">
      <dgm:prSet/>
      <dgm:spPr/>
      <dgm:t>
        <a:bodyPr/>
        <a:lstStyle/>
        <a:p>
          <a:endParaRPr lang="en-US"/>
        </a:p>
      </dgm:t>
    </dgm:pt>
    <dgm:pt modelId="{C0AC81AF-CA66-404F-9502-A9D28FBF2A0C}" type="sibTrans" cxnId="{FCECFED5-E252-467E-ABFB-46EBB53A979D}">
      <dgm:prSet/>
      <dgm:spPr/>
      <dgm:t>
        <a:bodyPr/>
        <a:lstStyle/>
        <a:p>
          <a:endParaRPr lang="en-US"/>
        </a:p>
      </dgm:t>
    </dgm:pt>
    <dgm:pt modelId="{A93B9009-A77D-45C0-9DE9-AC60ED40A07C}" type="pres">
      <dgm:prSet presAssocID="{BD7F571D-895C-4EB2-A717-8A2BCC4BFBD2}" presName="CompostProcess" presStyleCnt="0">
        <dgm:presLayoutVars>
          <dgm:dir/>
          <dgm:resizeHandles val="exact"/>
        </dgm:presLayoutVars>
      </dgm:prSet>
      <dgm:spPr/>
    </dgm:pt>
    <dgm:pt modelId="{F8C7B31E-74AA-4E41-953D-CC1DBEC186E4}" type="pres">
      <dgm:prSet presAssocID="{BD7F571D-895C-4EB2-A717-8A2BCC4BFBD2}" presName="arrow" presStyleLbl="bgShp" presStyleIdx="0" presStyleCnt="1" custScaleX="113726"/>
      <dgm:spPr/>
    </dgm:pt>
    <dgm:pt modelId="{3DEB009B-2C0D-424A-93E1-3366F527FB00}" type="pres">
      <dgm:prSet presAssocID="{BD7F571D-895C-4EB2-A717-8A2BCC4BFBD2}" presName="linearProcess" presStyleCnt="0"/>
      <dgm:spPr/>
    </dgm:pt>
    <dgm:pt modelId="{CB6FCD62-5824-47D7-90B0-D99555BF9BD5}" type="pres">
      <dgm:prSet presAssocID="{B3AA27D0-952A-4F0D-BF7A-011262C673C8}" presName="textNode" presStyleLbl="node1" presStyleIdx="0" presStyleCnt="6" custScaleY="122623" custLinFactNeighborX="60408" custLinFactNeighborY="2172">
        <dgm:presLayoutVars>
          <dgm:bulletEnabled val="1"/>
        </dgm:presLayoutVars>
      </dgm:prSet>
      <dgm:spPr/>
      <dgm:t>
        <a:bodyPr/>
        <a:lstStyle/>
        <a:p>
          <a:endParaRPr lang="en-US"/>
        </a:p>
      </dgm:t>
    </dgm:pt>
    <dgm:pt modelId="{ABAA7A63-46E8-4A72-A7CB-D757F47ECA9D}" type="pres">
      <dgm:prSet presAssocID="{F803CAAB-23A4-42EE-8947-027D3B3F4F85}" presName="sibTrans" presStyleCnt="0"/>
      <dgm:spPr/>
    </dgm:pt>
    <dgm:pt modelId="{5B3F585C-67AB-4BFB-AA59-9CCE90A9FA21}" type="pres">
      <dgm:prSet presAssocID="{BF4949B9-EFDC-49C5-AEFA-F8031C66BBAD}" presName="textNode" presStyleLbl="node1" presStyleIdx="1" presStyleCnt="6" custScaleX="131199" custScaleY="122623" custLinFactNeighborX="6176" custLinFactNeighborY="2172">
        <dgm:presLayoutVars>
          <dgm:bulletEnabled val="1"/>
        </dgm:presLayoutVars>
      </dgm:prSet>
      <dgm:spPr/>
      <dgm:t>
        <a:bodyPr/>
        <a:lstStyle/>
        <a:p>
          <a:endParaRPr lang="en-US"/>
        </a:p>
      </dgm:t>
    </dgm:pt>
    <dgm:pt modelId="{62BBBC08-F1F4-4E5B-B85C-FA69D9A23538}" type="pres">
      <dgm:prSet presAssocID="{AB3BFC7D-0739-43C8-B0AA-BAA597ED170B}" presName="sibTrans" presStyleCnt="0"/>
      <dgm:spPr/>
    </dgm:pt>
    <dgm:pt modelId="{63B9EDEA-D270-4813-9448-897190BA91CD}" type="pres">
      <dgm:prSet presAssocID="{01FD730E-1A1C-45EF-8096-4F4A7DCAA1E2}" presName="textNode" presStyleLbl="node1" presStyleIdx="2" presStyleCnt="6" custScaleX="130423" custScaleY="122623" custLinFactNeighborX="-52663" custLinFactNeighborY="2172">
        <dgm:presLayoutVars>
          <dgm:bulletEnabled val="1"/>
        </dgm:presLayoutVars>
      </dgm:prSet>
      <dgm:spPr/>
      <dgm:t>
        <a:bodyPr/>
        <a:lstStyle/>
        <a:p>
          <a:endParaRPr lang="en-US"/>
        </a:p>
      </dgm:t>
    </dgm:pt>
    <dgm:pt modelId="{46F68013-A999-4711-BE0C-D933B160C2E5}" type="pres">
      <dgm:prSet presAssocID="{E3B711D6-1D4C-458F-92E2-28D2D8BB5E0A}" presName="sibTrans" presStyleCnt="0"/>
      <dgm:spPr/>
    </dgm:pt>
    <dgm:pt modelId="{D9A898AD-71FF-4C2F-A718-E997C2BCC41C}" type="pres">
      <dgm:prSet presAssocID="{B12C0630-FDA0-4E1C-B156-99B6C8A1B93E}" presName="textNode" presStyleLbl="node1" presStyleIdx="3" presStyleCnt="6" custScaleY="122623" custLinFactX="-1531" custLinFactNeighborX="-100000" custLinFactNeighborY="2172">
        <dgm:presLayoutVars>
          <dgm:bulletEnabled val="1"/>
        </dgm:presLayoutVars>
      </dgm:prSet>
      <dgm:spPr/>
      <dgm:t>
        <a:bodyPr/>
        <a:lstStyle/>
        <a:p>
          <a:endParaRPr lang="en-US"/>
        </a:p>
      </dgm:t>
    </dgm:pt>
    <dgm:pt modelId="{823E8ABC-85FF-4742-B5AC-90AAC80FA4A6}" type="pres">
      <dgm:prSet presAssocID="{44C12BE0-CF6E-4D8A-BA9B-4030696623EE}" presName="sibTrans" presStyleCnt="0"/>
      <dgm:spPr/>
    </dgm:pt>
    <dgm:pt modelId="{A1A5C4A0-DFDB-48E4-BD18-B6B3713DCFCD}" type="pres">
      <dgm:prSet presAssocID="{8349BA9E-A1F6-4F6A-AF3B-0948B104093D}" presName="textNode" presStyleLbl="node1" presStyleIdx="4" presStyleCnt="6" custScaleX="113947" custScaleY="122623" custLinFactX="-13101" custLinFactNeighborX="-100000" custLinFactNeighborY="2172">
        <dgm:presLayoutVars>
          <dgm:bulletEnabled val="1"/>
        </dgm:presLayoutVars>
      </dgm:prSet>
      <dgm:spPr/>
      <dgm:t>
        <a:bodyPr/>
        <a:lstStyle/>
        <a:p>
          <a:endParaRPr lang="en-US"/>
        </a:p>
      </dgm:t>
    </dgm:pt>
    <dgm:pt modelId="{090EF0A8-28E5-4963-AEAC-4DEEFD1D8026}" type="pres">
      <dgm:prSet presAssocID="{C99A0D10-E4FC-4AA7-B780-911CF7CFC674}" presName="sibTrans" presStyleCnt="0"/>
      <dgm:spPr/>
    </dgm:pt>
    <dgm:pt modelId="{4CB617E1-51D7-4E2F-92A6-A391D448E92B}" type="pres">
      <dgm:prSet presAssocID="{93F88A8B-977C-4F4A-A517-54B1CA60D2AA}" presName="textNode" presStyleLbl="node1" presStyleIdx="5" presStyleCnt="6" custScaleX="133450" custScaleY="122623" custLinFactX="-23645" custLinFactNeighborX="-100000" custLinFactNeighborY="2172">
        <dgm:presLayoutVars>
          <dgm:bulletEnabled val="1"/>
        </dgm:presLayoutVars>
      </dgm:prSet>
      <dgm:spPr/>
      <dgm:t>
        <a:bodyPr/>
        <a:lstStyle/>
        <a:p>
          <a:endParaRPr lang="en-US"/>
        </a:p>
      </dgm:t>
    </dgm:pt>
  </dgm:ptLst>
  <dgm:cxnLst>
    <dgm:cxn modelId="{7B222515-C18C-4618-AD98-152B1CCC6BD2}" srcId="{BD7F571D-895C-4EB2-A717-8A2BCC4BFBD2}" destId="{8349BA9E-A1F6-4F6A-AF3B-0948B104093D}" srcOrd="4" destOrd="0" parTransId="{6F026683-D6DD-45B2-B9A8-D79EBDBE285E}" sibTransId="{C99A0D10-E4FC-4AA7-B780-911CF7CFC674}"/>
    <dgm:cxn modelId="{FFF3B86D-7DC0-4E34-B4A1-909C5509023C}" type="presOf" srcId="{BD7F571D-895C-4EB2-A717-8A2BCC4BFBD2}" destId="{A93B9009-A77D-45C0-9DE9-AC60ED40A07C}" srcOrd="0" destOrd="0" presId="urn:microsoft.com/office/officeart/2005/8/layout/hProcess9"/>
    <dgm:cxn modelId="{89E5E95D-D3E3-46FE-9886-A1D34D1C7B78}" type="presOf" srcId="{8349BA9E-A1F6-4F6A-AF3B-0948B104093D}" destId="{A1A5C4A0-DFDB-48E4-BD18-B6B3713DCFCD}" srcOrd="0" destOrd="0" presId="urn:microsoft.com/office/officeart/2005/8/layout/hProcess9"/>
    <dgm:cxn modelId="{F8FBF187-0978-45CB-B3CB-2BA898D92264}" srcId="{BD7F571D-895C-4EB2-A717-8A2BCC4BFBD2}" destId="{B12C0630-FDA0-4E1C-B156-99B6C8A1B93E}" srcOrd="3" destOrd="0" parTransId="{46D2A1A6-8CFC-4953-A5EE-E310C7DE90B3}" sibTransId="{44C12BE0-CF6E-4D8A-BA9B-4030696623EE}"/>
    <dgm:cxn modelId="{206BC5E5-93AD-4867-84D4-3DF2558957E1}" type="presOf" srcId="{B3AA27D0-952A-4F0D-BF7A-011262C673C8}" destId="{CB6FCD62-5824-47D7-90B0-D99555BF9BD5}" srcOrd="0" destOrd="0" presId="urn:microsoft.com/office/officeart/2005/8/layout/hProcess9"/>
    <dgm:cxn modelId="{FCECFED5-E252-467E-ABFB-46EBB53A979D}" srcId="{BD7F571D-895C-4EB2-A717-8A2BCC4BFBD2}" destId="{93F88A8B-977C-4F4A-A517-54B1CA60D2AA}" srcOrd="5" destOrd="0" parTransId="{2C4671E4-A3C7-4469-8D84-8D449947FD0D}" sibTransId="{C0AC81AF-CA66-404F-9502-A9D28FBF2A0C}"/>
    <dgm:cxn modelId="{C1295562-EA4B-4EB5-8DD0-0532544FEA7D}" srcId="{BD7F571D-895C-4EB2-A717-8A2BCC4BFBD2}" destId="{B3AA27D0-952A-4F0D-BF7A-011262C673C8}" srcOrd="0" destOrd="0" parTransId="{F38B0B4C-D8C5-4B3F-A327-0619ACD7D139}" sibTransId="{F803CAAB-23A4-42EE-8947-027D3B3F4F85}"/>
    <dgm:cxn modelId="{1B294D62-7CF9-4DA8-95B0-2CFD5620D1DD}" srcId="{BD7F571D-895C-4EB2-A717-8A2BCC4BFBD2}" destId="{01FD730E-1A1C-45EF-8096-4F4A7DCAA1E2}" srcOrd="2" destOrd="0" parTransId="{8E167190-2634-4327-AF59-8CE779F42769}" sibTransId="{E3B711D6-1D4C-458F-92E2-28D2D8BB5E0A}"/>
    <dgm:cxn modelId="{0780F2B2-16B8-4025-8FF3-54E4A7C196EB}" type="presOf" srcId="{01FD730E-1A1C-45EF-8096-4F4A7DCAA1E2}" destId="{63B9EDEA-D270-4813-9448-897190BA91CD}" srcOrd="0" destOrd="0" presId="urn:microsoft.com/office/officeart/2005/8/layout/hProcess9"/>
    <dgm:cxn modelId="{C333C8EA-4087-4595-B785-BEF392EB89C0}" srcId="{BD7F571D-895C-4EB2-A717-8A2BCC4BFBD2}" destId="{BF4949B9-EFDC-49C5-AEFA-F8031C66BBAD}" srcOrd="1" destOrd="0" parTransId="{B473C527-9979-4200-8E70-84EA1BCF05F4}" sibTransId="{AB3BFC7D-0739-43C8-B0AA-BAA597ED170B}"/>
    <dgm:cxn modelId="{DD272F39-70B6-4C96-B9B6-8AB8DBAA940A}" type="presOf" srcId="{B12C0630-FDA0-4E1C-B156-99B6C8A1B93E}" destId="{D9A898AD-71FF-4C2F-A718-E997C2BCC41C}" srcOrd="0" destOrd="0" presId="urn:microsoft.com/office/officeart/2005/8/layout/hProcess9"/>
    <dgm:cxn modelId="{4C7CFC87-88D5-433F-A5AA-C310C5173B17}" type="presOf" srcId="{BF4949B9-EFDC-49C5-AEFA-F8031C66BBAD}" destId="{5B3F585C-67AB-4BFB-AA59-9CCE90A9FA21}" srcOrd="0" destOrd="0" presId="urn:microsoft.com/office/officeart/2005/8/layout/hProcess9"/>
    <dgm:cxn modelId="{88337D35-C4FC-4A18-9C04-7F1E02A95CE8}" type="presOf" srcId="{93F88A8B-977C-4F4A-A517-54B1CA60D2AA}" destId="{4CB617E1-51D7-4E2F-92A6-A391D448E92B}" srcOrd="0" destOrd="0" presId="urn:microsoft.com/office/officeart/2005/8/layout/hProcess9"/>
    <dgm:cxn modelId="{4046F39A-81A4-4A88-BC07-F6988F2BE4E4}" type="presParOf" srcId="{A93B9009-A77D-45C0-9DE9-AC60ED40A07C}" destId="{F8C7B31E-74AA-4E41-953D-CC1DBEC186E4}" srcOrd="0" destOrd="0" presId="urn:microsoft.com/office/officeart/2005/8/layout/hProcess9"/>
    <dgm:cxn modelId="{F0D284BE-2BD6-4F30-BC87-602F9BC70EDD}" type="presParOf" srcId="{A93B9009-A77D-45C0-9DE9-AC60ED40A07C}" destId="{3DEB009B-2C0D-424A-93E1-3366F527FB00}" srcOrd="1" destOrd="0" presId="urn:microsoft.com/office/officeart/2005/8/layout/hProcess9"/>
    <dgm:cxn modelId="{AF565EC7-BDE1-4299-A08A-03121E8A3DC0}" type="presParOf" srcId="{3DEB009B-2C0D-424A-93E1-3366F527FB00}" destId="{CB6FCD62-5824-47D7-90B0-D99555BF9BD5}" srcOrd="0" destOrd="0" presId="urn:microsoft.com/office/officeart/2005/8/layout/hProcess9"/>
    <dgm:cxn modelId="{F934074E-3649-4A46-B793-5D982D768DB3}" type="presParOf" srcId="{3DEB009B-2C0D-424A-93E1-3366F527FB00}" destId="{ABAA7A63-46E8-4A72-A7CB-D757F47ECA9D}" srcOrd="1" destOrd="0" presId="urn:microsoft.com/office/officeart/2005/8/layout/hProcess9"/>
    <dgm:cxn modelId="{066170B6-6668-40CA-9B36-00D1AB7E8138}" type="presParOf" srcId="{3DEB009B-2C0D-424A-93E1-3366F527FB00}" destId="{5B3F585C-67AB-4BFB-AA59-9CCE90A9FA21}" srcOrd="2" destOrd="0" presId="urn:microsoft.com/office/officeart/2005/8/layout/hProcess9"/>
    <dgm:cxn modelId="{8336BC44-4D59-4A9A-AC6B-AD596574B4C9}" type="presParOf" srcId="{3DEB009B-2C0D-424A-93E1-3366F527FB00}" destId="{62BBBC08-F1F4-4E5B-B85C-FA69D9A23538}" srcOrd="3" destOrd="0" presId="urn:microsoft.com/office/officeart/2005/8/layout/hProcess9"/>
    <dgm:cxn modelId="{41A6B925-B18E-4E1F-9568-F55A8C7AB2A6}" type="presParOf" srcId="{3DEB009B-2C0D-424A-93E1-3366F527FB00}" destId="{63B9EDEA-D270-4813-9448-897190BA91CD}" srcOrd="4" destOrd="0" presId="urn:microsoft.com/office/officeart/2005/8/layout/hProcess9"/>
    <dgm:cxn modelId="{AFB049C2-1176-47CF-96EC-BD51F72E3259}" type="presParOf" srcId="{3DEB009B-2C0D-424A-93E1-3366F527FB00}" destId="{46F68013-A999-4711-BE0C-D933B160C2E5}" srcOrd="5" destOrd="0" presId="urn:microsoft.com/office/officeart/2005/8/layout/hProcess9"/>
    <dgm:cxn modelId="{C066DDA1-A9D1-4CE0-9761-84559538B285}" type="presParOf" srcId="{3DEB009B-2C0D-424A-93E1-3366F527FB00}" destId="{D9A898AD-71FF-4C2F-A718-E997C2BCC41C}" srcOrd="6" destOrd="0" presId="urn:microsoft.com/office/officeart/2005/8/layout/hProcess9"/>
    <dgm:cxn modelId="{272F09A5-1B51-465A-BDF6-8502F4D6C1B3}" type="presParOf" srcId="{3DEB009B-2C0D-424A-93E1-3366F527FB00}" destId="{823E8ABC-85FF-4742-B5AC-90AAC80FA4A6}" srcOrd="7" destOrd="0" presId="urn:microsoft.com/office/officeart/2005/8/layout/hProcess9"/>
    <dgm:cxn modelId="{A71AE28A-5601-43E9-992D-42D16F697078}" type="presParOf" srcId="{3DEB009B-2C0D-424A-93E1-3366F527FB00}" destId="{A1A5C4A0-DFDB-48E4-BD18-B6B3713DCFCD}" srcOrd="8" destOrd="0" presId="urn:microsoft.com/office/officeart/2005/8/layout/hProcess9"/>
    <dgm:cxn modelId="{1737D72C-07BF-473A-8720-77B75B56DE85}" type="presParOf" srcId="{3DEB009B-2C0D-424A-93E1-3366F527FB00}" destId="{090EF0A8-28E5-4963-AEAC-4DEEFD1D8026}" srcOrd="9" destOrd="0" presId="urn:microsoft.com/office/officeart/2005/8/layout/hProcess9"/>
    <dgm:cxn modelId="{AFFBA89F-5AAB-40F9-ADB0-E6455682F27F}" type="presParOf" srcId="{3DEB009B-2C0D-424A-93E1-3366F527FB00}" destId="{4CB617E1-51D7-4E2F-92A6-A391D448E92B}"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AB5C8-06F6-43B9-A738-642A469D2DD0}">
      <dsp:nvSpPr>
        <dsp:cNvPr id="0" name=""/>
        <dsp:cNvSpPr/>
      </dsp:nvSpPr>
      <dsp:spPr>
        <a:xfrm rot="5400000">
          <a:off x="5106855" y="-1819904"/>
          <a:ext cx="1496704" cy="5510784"/>
        </a:xfrm>
        <a:prstGeom prst="round2SameRect">
          <a:avLst/>
        </a:prstGeom>
        <a:solidFill>
          <a:schemeClr val="accent5">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en-US" sz="4300" b="1" kern="1200" dirty="0" smtClean="0"/>
            <a:t>ALWAYS</a:t>
          </a:r>
          <a:r>
            <a:rPr lang="en-US" sz="4300" kern="1200" dirty="0" smtClean="0"/>
            <a:t> required</a:t>
          </a:r>
          <a:endParaRPr lang="en-US" sz="4300" kern="1200" dirty="0"/>
        </a:p>
      </dsp:txBody>
      <dsp:txXfrm rot="-5400000">
        <a:off x="3099816" y="260198"/>
        <a:ext cx="5437721" cy="1350578"/>
      </dsp:txXfrm>
    </dsp:sp>
    <dsp:sp modelId="{CAFE948F-6022-40F4-B815-B202F33A9AB3}">
      <dsp:nvSpPr>
        <dsp:cNvPr id="0" name=""/>
        <dsp:cNvSpPr/>
      </dsp:nvSpPr>
      <dsp:spPr>
        <a:xfrm>
          <a:off x="0" y="46"/>
          <a:ext cx="3099816" cy="1870881"/>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smtClean="0"/>
            <a:t>VA</a:t>
          </a:r>
          <a:endParaRPr lang="en-US" sz="5300" kern="1200" dirty="0"/>
        </a:p>
      </dsp:txBody>
      <dsp:txXfrm>
        <a:off x="91329" y="91375"/>
        <a:ext cx="2917158" cy="1688223"/>
      </dsp:txXfrm>
    </dsp:sp>
    <dsp:sp modelId="{2132986F-12F5-4459-A114-9EB423C3260A}">
      <dsp:nvSpPr>
        <dsp:cNvPr id="0" name=""/>
        <dsp:cNvSpPr/>
      </dsp:nvSpPr>
      <dsp:spPr>
        <a:xfrm rot="5400000">
          <a:off x="5106855" y="144520"/>
          <a:ext cx="1496704" cy="5510784"/>
        </a:xfrm>
        <a:prstGeom prst="round2SameRect">
          <a:avLst/>
        </a:prstGeom>
        <a:solidFill>
          <a:schemeClr val="accent1">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en-US" sz="4300" b="1" kern="1200" dirty="0" smtClean="0"/>
            <a:t>SOMETIMES</a:t>
          </a:r>
          <a:r>
            <a:rPr lang="en-US" sz="4300" kern="1200" dirty="0" smtClean="0"/>
            <a:t> required</a:t>
          </a:r>
          <a:endParaRPr lang="en-US" sz="4300" kern="1200" dirty="0"/>
        </a:p>
      </dsp:txBody>
      <dsp:txXfrm rot="-5400000">
        <a:off x="3099816" y="2224623"/>
        <a:ext cx="5437721" cy="1350578"/>
      </dsp:txXfrm>
    </dsp:sp>
    <dsp:sp modelId="{AD71EC89-A20C-494B-8790-F9C35141D807}">
      <dsp:nvSpPr>
        <dsp:cNvPr id="0" name=""/>
        <dsp:cNvSpPr/>
      </dsp:nvSpPr>
      <dsp:spPr>
        <a:xfrm>
          <a:off x="0" y="1964472"/>
          <a:ext cx="3099816" cy="1870881"/>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smtClean="0"/>
            <a:t>Non-VA Partner</a:t>
          </a:r>
          <a:endParaRPr lang="en-US" sz="5300" kern="1200" dirty="0"/>
        </a:p>
      </dsp:txBody>
      <dsp:txXfrm>
        <a:off x="91329" y="2055801"/>
        <a:ext cx="2917158" cy="1688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B31E-74AA-4E41-953D-CC1DBEC186E4}">
      <dsp:nvSpPr>
        <dsp:cNvPr id="0" name=""/>
        <dsp:cNvSpPr/>
      </dsp:nvSpPr>
      <dsp:spPr>
        <a:xfrm>
          <a:off x="152380" y="0"/>
          <a:ext cx="8839239" cy="50101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FCD62-5824-47D7-90B0-D99555BF9BD5}">
      <dsp:nvSpPr>
        <dsp:cNvPr id="0" name=""/>
        <dsp:cNvSpPr/>
      </dsp:nvSpPr>
      <dsp:spPr>
        <a:xfrm>
          <a:off x="119133" y="1319883"/>
          <a:ext cx="1153269" cy="24574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Build Team, Initiate Process</a:t>
          </a:r>
          <a:endParaRPr lang="en-US" sz="1800" kern="1200" baseline="0" dirty="0"/>
        </a:p>
      </dsp:txBody>
      <dsp:txXfrm>
        <a:off x="175431" y="1376181"/>
        <a:ext cx="1040673" cy="2344842"/>
      </dsp:txXfrm>
    </dsp:sp>
    <dsp:sp modelId="{5B3F585C-67AB-4BFB-AA59-9CCE90A9FA21}">
      <dsp:nvSpPr>
        <dsp:cNvPr id="0" name=""/>
        <dsp:cNvSpPr/>
      </dsp:nvSpPr>
      <dsp:spPr>
        <a:xfrm>
          <a:off x="1360374" y="1319883"/>
          <a:ext cx="1513077" cy="2457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Define Enrollment Strategy</a:t>
          </a:r>
          <a:endParaRPr lang="en-US" sz="1800" kern="1200" baseline="0" dirty="0"/>
        </a:p>
      </dsp:txBody>
      <dsp:txXfrm>
        <a:off x="1434236" y="1393745"/>
        <a:ext cx="1365353" cy="2309714"/>
      </dsp:txXfrm>
    </dsp:sp>
    <dsp:sp modelId="{63B9EDEA-D270-4813-9448-897190BA91CD}">
      <dsp:nvSpPr>
        <dsp:cNvPr id="0" name=""/>
        <dsp:cNvSpPr/>
      </dsp:nvSpPr>
      <dsp:spPr>
        <a:xfrm>
          <a:off x="2952567" y="1319883"/>
          <a:ext cx="1504128" cy="245743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latin typeface="+mj-lt"/>
            </a:rPr>
            <a:t>Marketing VLER Health to Veterans</a:t>
          </a:r>
          <a:endParaRPr lang="en-US" sz="1800" kern="1200" baseline="0" dirty="0"/>
        </a:p>
      </dsp:txBody>
      <dsp:txXfrm>
        <a:off x="3025992" y="1393308"/>
        <a:ext cx="1357278" cy="2310588"/>
      </dsp:txXfrm>
    </dsp:sp>
    <dsp:sp modelId="{D9A898AD-71FF-4C2F-A718-E997C2BCC41C}">
      <dsp:nvSpPr>
        <dsp:cNvPr id="0" name=""/>
        <dsp:cNvSpPr/>
      </dsp:nvSpPr>
      <dsp:spPr>
        <a:xfrm>
          <a:off x="4540263" y="1319883"/>
          <a:ext cx="1153269" cy="24574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smtClean="0">
              <a:latin typeface="+mj-lt"/>
            </a:rPr>
            <a:t>Role of ROI in VLER Health</a:t>
          </a:r>
          <a:endParaRPr lang="en-US" sz="1800" kern="1200" baseline="0" dirty="0"/>
        </a:p>
      </dsp:txBody>
      <dsp:txXfrm>
        <a:off x="4596561" y="1376181"/>
        <a:ext cx="1040673" cy="2344842"/>
      </dsp:txXfrm>
    </dsp:sp>
    <dsp:sp modelId="{A1A5C4A0-DFDB-48E4-BD18-B6B3713DCFCD}">
      <dsp:nvSpPr>
        <dsp:cNvPr id="0" name=""/>
        <dsp:cNvSpPr/>
      </dsp:nvSpPr>
      <dsp:spPr>
        <a:xfrm>
          <a:off x="5752311" y="1319883"/>
          <a:ext cx="1314115" cy="245743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Clinician Training</a:t>
          </a:r>
          <a:endParaRPr lang="en-US" sz="1800" kern="1200" baseline="0" dirty="0"/>
        </a:p>
      </dsp:txBody>
      <dsp:txXfrm>
        <a:off x="5816461" y="1384033"/>
        <a:ext cx="1185815" cy="2329138"/>
      </dsp:txXfrm>
    </dsp:sp>
    <dsp:sp modelId="{4CB617E1-51D7-4E2F-92A6-A391D448E92B}">
      <dsp:nvSpPr>
        <dsp:cNvPr id="0" name=""/>
        <dsp:cNvSpPr/>
      </dsp:nvSpPr>
      <dsp:spPr>
        <a:xfrm>
          <a:off x="7137037" y="1319883"/>
          <a:ext cx="1539037" cy="2457438"/>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baseline="0" dirty="0" smtClean="0"/>
            <a:t> </a:t>
          </a:r>
          <a:endParaRPr lang="en-US" sz="2200" kern="1200" baseline="0" dirty="0"/>
        </a:p>
      </dsp:txBody>
      <dsp:txXfrm>
        <a:off x="7212167" y="1395013"/>
        <a:ext cx="1388777" cy="2307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B31E-74AA-4E41-953D-CC1DBEC186E4}">
      <dsp:nvSpPr>
        <dsp:cNvPr id="0" name=""/>
        <dsp:cNvSpPr/>
      </dsp:nvSpPr>
      <dsp:spPr>
        <a:xfrm>
          <a:off x="152380" y="0"/>
          <a:ext cx="8839239" cy="50101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FCD62-5824-47D7-90B0-D99555BF9BD5}">
      <dsp:nvSpPr>
        <dsp:cNvPr id="0" name=""/>
        <dsp:cNvSpPr/>
      </dsp:nvSpPr>
      <dsp:spPr>
        <a:xfrm>
          <a:off x="119133" y="1319883"/>
          <a:ext cx="1153269" cy="24574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Build Team, Initiate Process</a:t>
          </a:r>
          <a:endParaRPr lang="en-US" sz="1800" kern="1200" baseline="0" dirty="0"/>
        </a:p>
      </dsp:txBody>
      <dsp:txXfrm>
        <a:off x="175431" y="1376181"/>
        <a:ext cx="1040673" cy="2344842"/>
      </dsp:txXfrm>
    </dsp:sp>
    <dsp:sp modelId="{5B3F585C-67AB-4BFB-AA59-9CCE90A9FA21}">
      <dsp:nvSpPr>
        <dsp:cNvPr id="0" name=""/>
        <dsp:cNvSpPr/>
      </dsp:nvSpPr>
      <dsp:spPr>
        <a:xfrm>
          <a:off x="1360374" y="1319883"/>
          <a:ext cx="1513077" cy="2457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Define Enrollment Strategy</a:t>
          </a:r>
          <a:endParaRPr lang="en-US" sz="1800" kern="1200" baseline="0" dirty="0"/>
        </a:p>
      </dsp:txBody>
      <dsp:txXfrm>
        <a:off x="1434236" y="1393745"/>
        <a:ext cx="1365353" cy="2309714"/>
      </dsp:txXfrm>
    </dsp:sp>
    <dsp:sp modelId="{63B9EDEA-D270-4813-9448-897190BA91CD}">
      <dsp:nvSpPr>
        <dsp:cNvPr id="0" name=""/>
        <dsp:cNvSpPr/>
      </dsp:nvSpPr>
      <dsp:spPr>
        <a:xfrm>
          <a:off x="2952567" y="1319883"/>
          <a:ext cx="1504128" cy="245743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latin typeface="+mj-lt"/>
            </a:rPr>
            <a:t>Marketing VLER Health to Veterans</a:t>
          </a:r>
          <a:endParaRPr lang="en-US" sz="1800" kern="1200" baseline="0" dirty="0"/>
        </a:p>
      </dsp:txBody>
      <dsp:txXfrm>
        <a:off x="3025992" y="1393308"/>
        <a:ext cx="1357278" cy="2310588"/>
      </dsp:txXfrm>
    </dsp:sp>
    <dsp:sp modelId="{D9A898AD-71FF-4C2F-A718-E997C2BCC41C}">
      <dsp:nvSpPr>
        <dsp:cNvPr id="0" name=""/>
        <dsp:cNvSpPr/>
      </dsp:nvSpPr>
      <dsp:spPr>
        <a:xfrm>
          <a:off x="4540263" y="1319883"/>
          <a:ext cx="1153269" cy="24574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smtClean="0">
              <a:latin typeface="+mj-lt"/>
            </a:rPr>
            <a:t>Role of ROI in VLER Health</a:t>
          </a:r>
          <a:endParaRPr lang="en-US" sz="1800" kern="1200" baseline="0" dirty="0"/>
        </a:p>
      </dsp:txBody>
      <dsp:txXfrm>
        <a:off x="4596561" y="1376181"/>
        <a:ext cx="1040673" cy="2344842"/>
      </dsp:txXfrm>
    </dsp:sp>
    <dsp:sp modelId="{A1A5C4A0-DFDB-48E4-BD18-B6B3713DCFCD}">
      <dsp:nvSpPr>
        <dsp:cNvPr id="0" name=""/>
        <dsp:cNvSpPr/>
      </dsp:nvSpPr>
      <dsp:spPr>
        <a:xfrm>
          <a:off x="5752311" y="1319883"/>
          <a:ext cx="1314115" cy="245743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Clinician Training</a:t>
          </a:r>
          <a:endParaRPr lang="en-US" sz="1800" kern="1200" baseline="0" dirty="0"/>
        </a:p>
      </dsp:txBody>
      <dsp:txXfrm>
        <a:off x="5816461" y="1384033"/>
        <a:ext cx="1185815" cy="2329138"/>
      </dsp:txXfrm>
    </dsp:sp>
    <dsp:sp modelId="{4CB617E1-51D7-4E2F-92A6-A391D448E92B}">
      <dsp:nvSpPr>
        <dsp:cNvPr id="0" name=""/>
        <dsp:cNvSpPr/>
      </dsp:nvSpPr>
      <dsp:spPr>
        <a:xfrm>
          <a:off x="7137037" y="1319883"/>
          <a:ext cx="1539037" cy="2457438"/>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baseline="0" dirty="0" smtClean="0"/>
            <a:t> </a:t>
          </a:r>
          <a:endParaRPr lang="en-US" sz="2200" kern="1200" baseline="0" dirty="0"/>
        </a:p>
      </dsp:txBody>
      <dsp:txXfrm>
        <a:off x="7212167" y="1395013"/>
        <a:ext cx="1388777" cy="23071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B31E-74AA-4E41-953D-CC1DBEC186E4}">
      <dsp:nvSpPr>
        <dsp:cNvPr id="0" name=""/>
        <dsp:cNvSpPr/>
      </dsp:nvSpPr>
      <dsp:spPr>
        <a:xfrm>
          <a:off x="152380" y="0"/>
          <a:ext cx="8839239" cy="50101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FCD62-5824-47D7-90B0-D99555BF9BD5}">
      <dsp:nvSpPr>
        <dsp:cNvPr id="0" name=""/>
        <dsp:cNvSpPr/>
      </dsp:nvSpPr>
      <dsp:spPr>
        <a:xfrm>
          <a:off x="119133" y="1319883"/>
          <a:ext cx="1153269" cy="24574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Build Team, Initiate Process</a:t>
          </a:r>
          <a:endParaRPr lang="en-US" sz="1800" kern="1200" baseline="0" dirty="0"/>
        </a:p>
      </dsp:txBody>
      <dsp:txXfrm>
        <a:off x="175431" y="1376181"/>
        <a:ext cx="1040673" cy="2344842"/>
      </dsp:txXfrm>
    </dsp:sp>
    <dsp:sp modelId="{5B3F585C-67AB-4BFB-AA59-9CCE90A9FA21}">
      <dsp:nvSpPr>
        <dsp:cNvPr id="0" name=""/>
        <dsp:cNvSpPr/>
      </dsp:nvSpPr>
      <dsp:spPr>
        <a:xfrm>
          <a:off x="1360374" y="1319883"/>
          <a:ext cx="1513077" cy="2457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Define Enrollment Strategy</a:t>
          </a:r>
          <a:endParaRPr lang="en-US" sz="1800" kern="1200" baseline="0" dirty="0"/>
        </a:p>
      </dsp:txBody>
      <dsp:txXfrm>
        <a:off x="1434236" y="1393745"/>
        <a:ext cx="1365353" cy="2309714"/>
      </dsp:txXfrm>
    </dsp:sp>
    <dsp:sp modelId="{63B9EDEA-D270-4813-9448-897190BA91CD}">
      <dsp:nvSpPr>
        <dsp:cNvPr id="0" name=""/>
        <dsp:cNvSpPr/>
      </dsp:nvSpPr>
      <dsp:spPr>
        <a:xfrm>
          <a:off x="2952567" y="1319883"/>
          <a:ext cx="1504128" cy="245743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latin typeface="+mj-lt"/>
            </a:rPr>
            <a:t>Marketing VLER Health to Veterans</a:t>
          </a:r>
          <a:endParaRPr lang="en-US" sz="1800" kern="1200" baseline="0" dirty="0"/>
        </a:p>
      </dsp:txBody>
      <dsp:txXfrm>
        <a:off x="3025992" y="1393308"/>
        <a:ext cx="1357278" cy="2310588"/>
      </dsp:txXfrm>
    </dsp:sp>
    <dsp:sp modelId="{D9A898AD-71FF-4C2F-A718-E997C2BCC41C}">
      <dsp:nvSpPr>
        <dsp:cNvPr id="0" name=""/>
        <dsp:cNvSpPr/>
      </dsp:nvSpPr>
      <dsp:spPr>
        <a:xfrm>
          <a:off x="4540263" y="1319883"/>
          <a:ext cx="1153269" cy="24574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smtClean="0">
              <a:latin typeface="+mj-lt"/>
            </a:rPr>
            <a:t>Role of ROI in VLER Health</a:t>
          </a:r>
          <a:endParaRPr lang="en-US" sz="1800" kern="1200" baseline="0" dirty="0"/>
        </a:p>
      </dsp:txBody>
      <dsp:txXfrm>
        <a:off x="4596561" y="1376181"/>
        <a:ext cx="1040673" cy="2344842"/>
      </dsp:txXfrm>
    </dsp:sp>
    <dsp:sp modelId="{A1A5C4A0-DFDB-48E4-BD18-B6B3713DCFCD}">
      <dsp:nvSpPr>
        <dsp:cNvPr id="0" name=""/>
        <dsp:cNvSpPr/>
      </dsp:nvSpPr>
      <dsp:spPr>
        <a:xfrm>
          <a:off x="5752311" y="1319883"/>
          <a:ext cx="1314115" cy="245743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Clinician Training</a:t>
          </a:r>
          <a:endParaRPr lang="en-US" sz="1800" kern="1200" baseline="0" dirty="0"/>
        </a:p>
      </dsp:txBody>
      <dsp:txXfrm>
        <a:off x="5816461" y="1384033"/>
        <a:ext cx="1185815" cy="2329138"/>
      </dsp:txXfrm>
    </dsp:sp>
    <dsp:sp modelId="{4CB617E1-51D7-4E2F-92A6-A391D448E92B}">
      <dsp:nvSpPr>
        <dsp:cNvPr id="0" name=""/>
        <dsp:cNvSpPr/>
      </dsp:nvSpPr>
      <dsp:spPr>
        <a:xfrm>
          <a:off x="7137037" y="1319883"/>
          <a:ext cx="1539037" cy="2457438"/>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baseline="0" dirty="0" smtClean="0"/>
            <a:t> </a:t>
          </a:r>
          <a:endParaRPr lang="en-US" sz="2200" kern="1200" baseline="0" dirty="0"/>
        </a:p>
      </dsp:txBody>
      <dsp:txXfrm>
        <a:off x="7212167" y="1395013"/>
        <a:ext cx="1388777" cy="23071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B31E-74AA-4E41-953D-CC1DBEC186E4}">
      <dsp:nvSpPr>
        <dsp:cNvPr id="0" name=""/>
        <dsp:cNvSpPr/>
      </dsp:nvSpPr>
      <dsp:spPr>
        <a:xfrm>
          <a:off x="152380" y="0"/>
          <a:ext cx="8839239" cy="50101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FCD62-5824-47D7-90B0-D99555BF9BD5}">
      <dsp:nvSpPr>
        <dsp:cNvPr id="0" name=""/>
        <dsp:cNvSpPr/>
      </dsp:nvSpPr>
      <dsp:spPr>
        <a:xfrm>
          <a:off x="119133" y="1319883"/>
          <a:ext cx="1153269" cy="24574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Build Team, Initiate Process</a:t>
          </a:r>
          <a:endParaRPr lang="en-US" sz="1800" kern="1200" baseline="0" dirty="0"/>
        </a:p>
      </dsp:txBody>
      <dsp:txXfrm>
        <a:off x="175431" y="1376181"/>
        <a:ext cx="1040673" cy="2344842"/>
      </dsp:txXfrm>
    </dsp:sp>
    <dsp:sp modelId="{5B3F585C-67AB-4BFB-AA59-9CCE90A9FA21}">
      <dsp:nvSpPr>
        <dsp:cNvPr id="0" name=""/>
        <dsp:cNvSpPr/>
      </dsp:nvSpPr>
      <dsp:spPr>
        <a:xfrm>
          <a:off x="1360374" y="1319883"/>
          <a:ext cx="1513077" cy="2457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Define Enrollment Strategy</a:t>
          </a:r>
          <a:endParaRPr lang="en-US" sz="1800" kern="1200" baseline="0" dirty="0"/>
        </a:p>
      </dsp:txBody>
      <dsp:txXfrm>
        <a:off x="1434236" y="1393745"/>
        <a:ext cx="1365353" cy="2309714"/>
      </dsp:txXfrm>
    </dsp:sp>
    <dsp:sp modelId="{63B9EDEA-D270-4813-9448-897190BA91CD}">
      <dsp:nvSpPr>
        <dsp:cNvPr id="0" name=""/>
        <dsp:cNvSpPr/>
      </dsp:nvSpPr>
      <dsp:spPr>
        <a:xfrm>
          <a:off x="2952567" y="1319883"/>
          <a:ext cx="1504128" cy="245743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latin typeface="+mj-lt"/>
            </a:rPr>
            <a:t>Marketing VLER   Health to Veterans</a:t>
          </a:r>
          <a:endParaRPr lang="en-US" sz="1800" kern="1200" baseline="0" dirty="0"/>
        </a:p>
      </dsp:txBody>
      <dsp:txXfrm>
        <a:off x="3025992" y="1393308"/>
        <a:ext cx="1357278" cy="2310588"/>
      </dsp:txXfrm>
    </dsp:sp>
    <dsp:sp modelId="{D9A898AD-71FF-4C2F-A718-E997C2BCC41C}">
      <dsp:nvSpPr>
        <dsp:cNvPr id="0" name=""/>
        <dsp:cNvSpPr/>
      </dsp:nvSpPr>
      <dsp:spPr>
        <a:xfrm>
          <a:off x="4540263" y="1319883"/>
          <a:ext cx="1153269" cy="24574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smtClean="0">
              <a:latin typeface="+mj-lt"/>
            </a:rPr>
            <a:t>Role of ROI in VLER Health</a:t>
          </a:r>
          <a:endParaRPr lang="en-US" sz="1800" kern="1200" baseline="0" dirty="0"/>
        </a:p>
      </dsp:txBody>
      <dsp:txXfrm>
        <a:off x="4596561" y="1376181"/>
        <a:ext cx="1040673" cy="2344842"/>
      </dsp:txXfrm>
    </dsp:sp>
    <dsp:sp modelId="{A1A5C4A0-DFDB-48E4-BD18-B6B3713DCFCD}">
      <dsp:nvSpPr>
        <dsp:cNvPr id="0" name=""/>
        <dsp:cNvSpPr/>
      </dsp:nvSpPr>
      <dsp:spPr>
        <a:xfrm>
          <a:off x="5752311" y="1319883"/>
          <a:ext cx="1314115" cy="245743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Clinician Training</a:t>
          </a:r>
          <a:endParaRPr lang="en-US" sz="1800" kern="1200" baseline="0" dirty="0"/>
        </a:p>
      </dsp:txBody>
      <dsp:txXfrm>
        <a:off x="5816461" y="1384033"/>
        <a:ext cx="1185815" cy="2329138"/>
      </dsp:txXfrm>
    </dsp:sp>
    <dsp:sp modelId="{4CB617E1-51D7-4E2F-92A6-A391D448E92B}">
      <dsp:nvSpPr>
        <dsp:cNvPr id="0" name=""/>
        <dsp:cNvSpPr/>
      </dsp:nvSpPr>
      <dsp:spPr>
        <a:xfrm>
          <a:off x="7137037" y="1319883"/>
          <a:ext cx="1539037" cy="2457438"/>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baseline="0" dirty="0" smtClean="0"/>
            <a:t> </a:t>
          </a:r>
          <a:endParaRPr lang="en-US" sz="2200" kern="1200" baseline="0" dirty="0"/>
        </a:p>
      </dsp:txBody>
      <dsp:txXfrm>
        <a:off x="7212167" y="1395013"/>
        <a:ext cx="1388777" cy="23071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B31E-74AA-4E41-953D-CC1DBEC186E4}">
      <dsp:nvSpPr>
        <dsp:cNvPr id="0" name=""/>
        <dsp:cNvSpPr/>
      </dsp:nvSpPr>
      <dsp:spPr>
        <a:xfrm>
          <a:off x="152380" y="0"/>
          <a:ext cx="8839239" cy="50101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FCD62-5824-47D7-90B0-D99555BF9BD5}">
      <dsp:nvSpPr>
        <dsp:cNvPr id="0" name=""/>
        <dsp:cNvSpPr/>
      </dsp:nvSpPr>
      <dsp:spPr>
        <a:xfrm>
          <a:off x="119133" y="1319883"/>
          <a:ext cx="1153269" cy="24574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Build Team, Initiate Process</a:t>
          </a:r>
          <a:endParaRPr lang="en-US" sz="1800" kern="1200" baseline="0" dirty="0"/>
        </a:p>
      </dsp:txBody>
      <dsp:txXfrm>
        <a:off x="175431" y="1376181"/>
        <a:ext cx="1040673" cy="2344842"/>
      </dsp:txXfrm>
    </dsp:sp>
    <dsp:sp modelId="{5B3F585C-67AB-4BFB-AA59-9CCE90A9FA21}">
      <dsp:nvSpPr>
        <dsp:cNvPr id="0" name=""/>
        <dsp:cNvSpPr/>
      </dsp:nvSpPr>
      <dsp:spPr>
        <a:xfrm>
          <a:off x="1360374" y="1319883"/>
          <a:ext cx="1513077" cy="2457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Define Enrollment Strategy</a:t>
          </a:r>
          <a:endParaRPr lang="en-US" sz="1800" kern="1200" baseline="0" dirty="0"/>
        </a:p>
      </dsp:txBody>
      <dsp:txXfrm>
        <a:off x="1434236" y="1393745"/>
        <a:ext cx="1365353" cy="2309714"/>
      </dsp:txXfrm>
    </dsp:sp>
    <dsp:sp modelId="{63B9EDEA-D270-4813-9448-897190BA91CD}">
      <dsp:nvSpPr>
        <dsp:cNvPr id="0" name=""/>
        <dsp:cNvSpPr/>
      </dsp:nvSpPr>
      <dsp:spPr>
        <a:xfrm>
          <a:off x="2952567" y="1319883"/>
          <a:ext cx="1504128" cy="245743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latin typeface="+mj-lt"/>
            </a:rPr>
            <a:t>Marketing VLER Health to Veterans</a:t>
          </a:r>
          <a:endParaRPr lang="en-US" sz="1800" kern="1200" baseline="0" dirty="0"/>
        </a:p>
      </dsp:txBody>
      <dsp:txXfrm>
        <a:off x="3025992" y="1393308"/>
        <a:ext cx="1357278" cy="2310588"/>
      </dsp:txXfrm>
    </dsp:sp>
    <dsp:sp modelId="{D9A898AD-71FF-4C2F-A718-E997C2BCC41C}">
      <dsp:nvSpPr>
        <dsp:cNvPr id="0" name=""/>
        <dsp:cNvSpPr/>
      </dsp:nvSpPr>
      <dsp:spPr>
        <a:xfrm>
          <a:off x="4540263" y="1319883"/>
          <a:ext cx="1153269" cy="24574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smtClean="0">
              <a:latin typeface="+mj-lt"/>
            </a:rPr>
            <a:t>Role of ROI in VLER Health</a:t>
          </a:r>
          <a:endParaRPr lang="en-US" sz="1800" kern="1200" baseline="0" dirty="0"/>
        </a:p>
      </dsp:txBody>
      <dsp:txXfrm>
        <a:off x="4596561" y="1376181"/>
        <a:ext cx="1040673" cy="2344842"/>
      </dsp:txXfrm>
    </dsp:sp>
    <dsp:sp modelId="{A1A5C4A0-DFDB-48E4-BD18-B6B3713DCFCD}">
      <dsp:nvSpPr>
        <dsp:cNvPr id="0" name=""/>
        <dsp:cNvSpPr/>
      </dsp:nvSpPr>
      <dsp:spPr>
        <a:xfrm>
          <a:off x="5752311" y="1319883"/>
          <a:ext cx="1314115" cy="245743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Clinician Training</a:t>
          </a:r>
          <a:endParaRPr lang="en-US" sz="1800" kern="1200" baseline="0" dirty="0"/>
        </a:p>
      </dsp:txBody>
      <dsp:txXfrm>
        <a:off x="5816461" y="1384033"/>
        <a:ext cx="1185815" cy="2329138"/>
      </dsp:txXfrm>
    </dsp:sp>
    <dsp:sp modelId="{4CB617E1-51D7-4E2F-92A6-A391D448E92B}">
      <dsp:nvSpPr>
        <dsp:cNvPr id="0" name=""/>
        <dsp:cNvSpPr/>
      </dsp:nvSpPr>
      <dsp:spPr>
        <a:xfrm>
          <a:off x="7137037" y="1319883"/>
          <a:ext cx="1539037" cy="2457438"/>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baseline="0" dirty="0" smtClean="0"/>
            <a:t> </a:t>
          </a:r>
          <a:endParaRPr lang="en-US" sz="2200" kern="1200" baseline="0" dirty="0"/>
        </a:p>
      </dsp:txBody>
      <dsp:txXfrm>
        <a:off x="7212167" y="1395013"/>
        <a:ext cx="1388777" cy="23071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B31E-74AA-4E41-953D-CC1DBEC186E4}">
      <dsp:nvSpPr>
        <dsp:cNvPr id="0" name=""/>
        <dsp:cNvSpPr/>
      </dsp:nvSpPr>
      <dsp:spPr>
        <a:xfrm>
          <a:off x="152380" y="0"/>
          <a:ext cx="8839239" cy="50101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FCD62-5824-47D7-90B0-D99555BF9BD5}">
      <dsp:nvSpPr>
        <dsp:cNvPr id="0" name=""/>
        <dsp:cNvSpPr/>
      </dsp:nvSpPr>
      <dsp:spPr>
        <a:xfrm>
          <a:off x="119133" y="1319883"/>
          <a:ext cx="1153269" cy="24574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Build Team, Initiate Process</a:t>
          </a:r>
          <a:endParaRPr lang="en-US" sz="1800" kern="1200" baseline="0" dirty="0"/>
        </a:p>
      </dsp:txBody>
      <dsp:txXfrm>
        <a:off x="175431" y="1376181"/>
        <a:ext cx="1040673" cy="2344842"/>
      </dsp:txXfrm>
    </dsp:sp>
    <dsp:sp modelId="{5B3F585C-67AB-4BFB-AA59-9CCE90A9FA21}">
      <dsp:nvSpPr>
        <dsp:cNvPr id="0" name=""/>
        <dsp:cNvSpPr/>
      </dsp:nvSpPr>
      <dsp:spPr>
        <a:xfrm>
          <a:off x="1360374" y="1319883"/>
          <a:ext cx="1513077" cy="2457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Define Enrollment Strategy</a:t>
          </a:r>
          <a:endParaRPr lang="en-US" sz="1800" kern="1200" baseline="0" dirty="0"/>
        </a:p>
      </dsp:txBody>
      <dsp:txXfrm>
        <a:off x="1434236" y="1393745"/>
        <a:ext cx="1365353" cy="2309714"/>
      </dsp:txXfrm>
    </dsp:sp>
    <dsp:sp modelId="{63B9EDEA-D270-4813-9448-897190BA91CD}">
      <dsp:nvSpPr>
        <dsp:cNvPr id="0" name=""/>
        <dsp:cNvSpPr/>
      </dsp:nvSpPr>
      <dsp:spPr>
        <a:xfrm>
          <a:off x="2952567" y="1319883"/>
          <a:ext cx="1504128" cy="245743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latin typeface="+mj-lt"/>
            </a:rPr>
            <a:t>Marketing VLER Health to Veterans</a:t>
          </a:r>
          <a:endParaRPr lang="en-US" sz="1800" kern="1200" baseline="0" dirty="0"/>
        </a:p>
      </dsp:txBody>
      <dsp:txXfrm>
        <a:off x="3025992" y="1393308"/>
        <a:ext cx="1357278" cy="2310588"/>
      </dsp:txXfrm>
    </dsp:sp>
    <dsp:sp modelId="{D9A898AD-71FF-4C2F-A718-E997C2BCC41C}">
      <dsp:nvSpPr>
        <dsp:cNvPr id="0" name=""/>
        <dsp:cNvSpPr/>
      </dsp:nvSpPr>
      <dsp:spPr>
        <a:xfrm>
          <a:off x="4540263" y="1319883"/>
          <a:ext cx="1153269" cy="24574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smtClean="0">
              <a:latin typeface="+mj-lt"/>
            </a:rPr>
            <a:t>Role of ROI in VLER Health</a:t>
          </a:r>
          <a:endParaRPr lang="en-US" sz="1800" kern="1200" baseline="0" dirty="0"/>
        </a:p>
      </dsp:txBody>
      <dsp:txXfrm>
        <a:off x="4596561" y="1376181"/>
        <a:ext cx="1040673" cy="2344842"/>
      </dsp:txXfrm>
    </dsp:sp>
    <dsp:sp modelId="{A1A5C4A0-DFDB-48E4-BD18-B6B3713DCFCD}">
      <dsp:nvSpPr>
        <dsp:cNvPr id="0" name=""/>
        <dsp:cNvSpPr/>
      </dsp:nvSpPr>
      <dsp:spPr>
        <a:xfrm>
          <a:off x="5752311" y="1319883"/>
          <a:ext cx="1314115" cy="245743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Clinician Training</a:t>
          </a:r>
          <a:endParaRPr lang="en-US" sz="1800" kern="1200" baseline="0" dirty="0"/>
        </a:p>
      </dsp:txBody>
      <dsp:txXfrm>
        <a:off x="5816461" y="1384033"/>
        <a:ext cx="1185815" cy="2329138"/>
      </dsp:txXfrm>
    </dsp:sp>
    <dsp:sp modelId="{4CB617E1-51D7-4E2F-92A6-A391D448E92B}">
      <dsp:nvSpPr>
        <dsp:cNvPr id="0" name=""/>
        <dsp:cNvSpPr/>
      </dsp:nvSpPr>
      <dsp:spPr>
        <a:xfrm>
          <a:off x="7137037" y="1319883"/>
          <a:ext cx="1539037" cy="2457438"/>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baseline="0" dirty="0" smtClean="0"/>
            <a:t> </a:t>
          </a:r>
          <a:endParaRPr lang="en-US" sz="2200" kern="1200" baseline="0" dirty="0"/>
        </a:p>
      </dsp:txBody>
      <dsp:txXfrm>
        <a:off x="7212167" y="1395013"/>
        <a:ext cx="1388777" cy="23071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B31E-74AA-4E41-953D-CC1DBEC186E4}">
      <dsp:nvSpPr>
        <dsp:cNvPr id="0" name=""/>
        <dsp:cNvSpPr/>
      </dsp:nvSpPr>
      <dsp:spPr>
        <a:xfrm>
          <a:off x="152380" y="0"/>
          <a:ext cx="8839239" cy="50101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FCD62-5824-47D7-90B0-D99555BF9BD5}">
      <dsp:nvSpPr>
        <dsp:cNvPr id="0" name=""/>
        <dsp:cNvSpPr/>
      </dsp:nvSpPr>
      <dsp:spPr>
        <a:xfrm>
          <a:off x="119133" y="1319883"/>
          <a:ext cx="1153269" cy="24574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Build Team, Initiate Process</a:t>
          </a:r>
          <a:endParaRPr lang="en-US" sz="1800" kern="1200" baseline="0" dirty="0"/>
        </a:p>
      </dsp:txBody>
      <dsp:txXfrm>
        <a:off x="175431" y="1376181"/>
        <a:ext cx="1040673" cy="2344842"/>
      </dsp:txXfrm>
    </dsp:sp>
    <dsp:sp modelId="{5B3F585C-67AB-4BFB-AA59-9CCE90A9FA21}">
      <dsp:nvSpPr>
        <dsp:cNvPr id="0" name=""/>
        <dsp:cNvSpPr/>
      </dsp:nvSpPr>
      <dsp:spPr>
        <a:xfrm>
          <a:off x="1360374" y="1319883"/>
          <a:ext cx="1513077" cy="2457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Define Enrollment Strategy</a:t>
          </a:r>
          <a:endParaRPr lang="en-US" sz="1800" kern="1200" baseline="0" dirty="0"/>
        </a:p>
      </dsp:txBody>
      <dsp:txXfrm>
        <a:off x="1434236" y="1393745"/>
        <a:ext cx="1365353" cy="2309714"/>
      </dsp:txXfrm>
    </dsp:sp>
    <dsp:sp modelId="{63B9EDEA-D270-4813-9448-897190BA91CD}">
      <dsp:nvSpPr>
        <dsp:cNvPr id="0" name=""/>
        <dsp:cNvSpPr/>
      </dsp:nvSpPr>
      <dsp:spPr>
        <a:xfrm>
          <a:off x="2952567" y="1319883"/>
          <a:ext cx="1504128" cy="245743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latin typeface="+mj-lt"/>
            </a:rPr>
            <a:t>Marketing VLER Health to Veterans</a:t>
          </a:r>
          <a:endParaRPr lang="en-US" sz="1800" kern="1200" baseline="0" dirty="0"/>
        </a:p>
      </dsp:txBody>
      <dsp:txXfrm>
        <a:off x="3025992" y="1393308"/>
        <a:ext cx="1357278" cy="2310588"/>
      </dsp:txXfrm>
    </dsp:sp>
    <dsp:sp modelId="{D9A898AD-71FF-4C2F-A718-E997C2BCC41C}">
      <dsp:nvSpPr>
        <dsp:cNvPr id="0" name=""/>
        <dsp:cNvSpPr/>
      </dsp:nvSpPr>
      <dsp:spPr>
        <a:xfrm>
          <a:off x="4540263" y="1319883"/>
          <a:ext cx="1153269" cy="24574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smtClean="0">
              <a:latin typeface="+mj-lt"/>
            </a:rPr>
            <a:t>Role of ROI in VLER Health</a:t>
          </a:r>
          <a:endParaRPr lang="en-US" sz="1800" kern="1200" baseline="0" dirty="0"/>
        </a:p>
      </dsp:txBody>
      <dsp:txXfrm>
        <a:off x="4596561" y="1376181"/>
        <a:ext cx="1040673" cy="2344842"/>
      </dsp:txXfrm>
    </dsp:sp>
    <dsp:sp modelId="{A1A5C4A0-DFDB-48E4-BD18-B6B3713DCFCD}">
      <dsp:nvSpPr>
        <dsp:cNvPr id="0" name=""/>
        <dsp:cNvSpPr/>
      </dsp:nvSpPr>
      <dsp:spPr>
        <a:xfrm>
          <a:off x="5752311" y="1319883"/>
          <a:ext cx="1314115" cy="245743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smtClean="0"/>
            <a:t>Clinician Training</a:t>
          </a:r>
          <a:endParaRPr lang="en-US" sz="1800" kern="1200" baseline="0" dirty="0"/>
        </a:p>
      </dsp:txBody>
      <dsp:txXfrm>
        <a:off x="5816461" y="1384033"/>
        <a:ext cx="1185815" cy="2329138"/>
      </dsp:txXfrm>
    </dsp:sp>
    <dsp:sp modelId="{4CB617E1-51D7-4E2F-92A6-A391D448E92B}">
      <dsp:nvSpPr>
        <dsp:cNvPr id="0" name=""/>
        <dsp:cNvSpPr/>
      </dsp:nvSpPr>
      <dsp:spPr>
        <a:xfrm>
          <a:off x="7137037" y="1319883"/>
          <a:ext cx="1539037" cy="2457438"/>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baseline="0" dirty="0" smtClean="0"/>
            <a:t> </a:t>
          </a:r>
          <a:endParaRPr lang="en-US" sz="2200" kern="1200" baseline="0" dirty="0"/>
        </a:p>
      </dsp:txBody>
      <dsp:txXfrm>
        <a:off x="7212167" y="1395013"/>
        <a:ext cx="1388777" cy="23071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D9645-9FEF-40F9-82B4-6B900C180273}" type="datetimeFigureOut">
              <a:rPr lang="en-US" smtClean="0"/>
              <a:t>6/25/2014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A51C3-518F-4F0D-B932-9AF47A2C9D15}" type="slidenum">
              <a:rPr lang="en-US" smtClean="0"/>
              <a:t>‹#›</a:t>
            </a:fld>
            <a:endParaRPr lang="en-US"/>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va.gov/vapubs/viewPublication.asp?Pub_ID=637&amp;FType=2"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www1.va.gov/vapubs/viewPublication.asp?Pub_ID=56"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mailto:va.user4@direct.va.gov"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 you (JOE)!  I am happy to be here today to talk</a:t>
            </a:r>
            <a:r>
              <a:rPr lang="en-US" baseline="0" dirty="0" smtClean="0"/>
              <a:t> health information exchange – specifically electronic health information exchange between the VA and our non-VA partners</a:t>
            </a:r>
          </a:p>
          <a:p>
            <a:endParaRPr lang="en-US" baseline="0" dirty="0" smtClean="0"/>
          </a:p>
          <a:p>
            <a:r>
              <a:rPr lang="en-US" baseline="0" dirty="0" smtClean="0"/>
              <a:t>We have been exchanging with </a:t>
            </a:r>
            <a:r>
              <a:rPr lang="en-US" baseline="0" dirty="0" err="1" smtClean="0"/>
              <a:t>DoD</a:t>
            </a:r>
            <a:r>
              <a:rPr lang="en-US" baseline="0" dirty="0" smtClean="0"/>
              <a:t> for years, but haven’t, until now, had a standard, electronic, secure method to share health information</a:t>
            </a:r>
          </a:p>
          <a:p>
            <a:endParaRPr lang="en-US" baseline="0" dirty="0" smtClean="0"/>
          </a:p>
          <a:p>
            <a:r>
              <a:rPr lang="en-US" baseline="0" dirty="0" smtClean="0"/>
              <a:t>I am going to talk about tools.</a:t>
            </a:r>
          </a:p>
          <a:p>
            <a:endParaRPr lang="en-US" baseline="0" dirty="0" smtClean="0"/>
          </a:p>
          <a:p>
            <a:r>
              <a:rPr lang="en-US" baseline="0" dirty="0" smtClean="0"/>
              <a:t>Tools include policies, processes, forms, and software to support health information exchange between the VA and our non-VA partners. </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t>1</a:t>
            </a:fld>
            <a:endParaRPr lang="en-US"/>
          </a:p>
        </p:txBody>
      </p:sp>
    </p:spTree>
    <p:extLst>
      <p:ext uri="{BB962C8B-B14F-4D97-AF65-F5344CB8AC3E}">
        <p14:creationId xmlns:p14="http://schemas.microsoft.com/office/powerpoint/2010/main" val="1344601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r>
              <a:rPr lang="en-US" sz="1200" dirty="0" smtClean="0"/>
              <a:t>The VLER Health Program includes two primary tools</a:t>
            </a:r>
            <a:r>
              <a:rPr lang="en-US" sz="1200" baseline="0" dirty="0" smtClean="0"/>
              <a:t> for</a:t>
            </a:r>
            <a:r>
              <a:rPr lang="en-US" sz="1200" dirty="0" smtClean="0"/>
              <a:t> health information exchange:</a:t>
            </a:r>
          </a:p>
          <a:p>
            <a:pPr marL="114300" indent="0">
              <a:buNone/>
            </a:pPr>
            <a:endParaRPr lang="en-US" sz="1200" dirty="0" smtClean="0"/>
          </a:p>
          <a:p>
            <a:pPr>
              <a:defRPr/>
            </a:pPr>
            <a:r>
              <a:rPr lang="en-US" sz="1200" b="1" dirty="0" smtClean="0"/>
              <a:t>VLER Health Exchange </a:t>
            </a:r>
            <a:r>
              <a:rPr lang="en-US" sz="1200" dirty="0" smtClean="0"/>
              <a:t>– allows VA and the non-VA provider to request and share Veterans’ health information from each other’s organizations</a:t>
            </a:r>
          </a:p>
          <a:p>
            <a:pPr>
              <a:defRPr/>
            </a:pPr>
            <a:endParaRPr lang="en-US" sz="1200" dirty="0" smtClean="0"/>
          </a:p>
          <a:p>
            <a:pPr>
              <a:defRPr/>
            </a:pPr>
            <a:r>
              <a:rPr lang="en-US" sz="1200" b="1" dirty="0" smtClean="0"/>
              <a:t>VLER Health Direct </a:t>
            </a:r>
            <a:r>
              <a:rPr lang="en-US" sz="1200" dirty="0" smtClean="0"/>
              <a:t>– allows one VA provider to send specific information to one non-VA provider (point to point) via email</a:t>
            </a:r>
          </a:p>
          <a:p>
            <a:pPr>
              <a:defRPr/>
            </a:pPr>
            <a:endParaRPr lang="en-US" sz="1200" dirty="0" smtClean="0"/>
          </a:p>
          <a:p>
            <a:pPr>
              <a:defRPr/>
            </a:pPr>
            <a:r>
              <a:rPr lang="en-US" sz="1200" dirty="0" smtClean="0"/>
              <a:t>These tools are different and</a:t>
            </a:r>
            <a:r>
              <a:rPr lang="en-US" sz="1200" baseline="0" dirty="0" smtClean="0"/>
              <a:t> complimentary methods of exchange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a:t>
            </a:fld>
            <a:endParaRPr lang="en-US"/>
          </a:p>
        </p:txBody>
      </p:sp>
    </p:spTree>
    <p:extLst>
      <p:ext uri="{BB962C8B-B14F-4D97-AF65-F5344CB8AC3E}">
        <p14:creationId xmlns:p14="http://schemas.microsoft.com/office/powerpoint/2010/main" val="1401826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381000" y="685800"/>
            <a:ext cx="6096000" cy="3429000"/>
          </a:xfrm>
          <a:ln/>
        </p:spPr>
      </p:sp>
      <p:sp>
        <p:nvSpPr>
          <p:cNvPr id="4" name="Notes Placeholder 2"/>
          <p:cNvSpPr>
            <a:spLocks noGrp="1"/>
          </p:cNvSpPr>
          <p:nvPr>
            <p:ph type="body" idx="1"/>
          </p:nvPr>
        </p:nvSpPr>
        <p:spPr>
          <a:xfrm>
            <a:off x="637762" y="4562866"/>
            <a:ext cx="5986670" cy="4203804"/>
          </a:xfrm>
        </p:spPr>
        <p:txBody>
          <a:bodyPr/>
          <a:lstStyle/>
          <a:p>
            <a:pPr>
              <a:defRPr/>
            </a:pPr>
            <a:r>
              <a:rPr lang="en-US" dirty="0" smtClean="0"/>
              <a:t>Both</a:t>
            </a:r>
            <a:r>
              <a:rPr lang="en-US" baseline="0" dirty="0" smtClean="0"/>
              <a:t> eHealth Exchange and Direct are national initiatives.</a:t>
            </a:r>
          </a:p>
          <a:p>
            <a:pPr>
              <a:defRPr/>
            </a:pPr>
            <a:endParaRPr lang="en-US" baseline="0" dirty="0" smtClean="0"/>
          </a:p>
          <a:p>
            <a:pPr>
              <a:defRPr/>
            </a:pPr>
            <a:r>
              <a:rPr lang="en-US" baseline="0" dirty="0" smtClean="0"/>
              <a:t>Both support health information exchange, but in different ways.</a:t>
            </a:r>
          </a:p>
          <a:p>
            <a:pPr>
              <a:defRPr/>
            </a:pPr>
            <a:endParaRPr lang="en-US" baseline="0" dirty="0" smtClean="0"/>
          </a:p>
          <a:p>
            <a:pPr>
              <a:defRPr/>
            </a:pPr>
            <a:r>
              <a:rPr lang="en-US" dirty="0" smtClean="0"/>
              <a:t>Exchange</a:t>
            </a:r>
            <a:r>
              <a:rPr lang="en-US" baseline="0" dirty="0" smtClean="0"/>
              <a:t> – Query and Retrieve – Pull</a:t>
            </a:r>
          </a:p>
          <a:p>
            <a:pPr>
              <a:defRPr/>
            </a:pPr>
            <a:r>
              <a:rPr lang="en-US" baseline="0" dirty="0" smtClean="0"/>
              <a:t>Direct – Push – secure email</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a:defRPr/>
            </a:pPr>
            <a:endParaRPr lang="en-US" baseline="0" dirty="0" smtClean="0"/>
          </a:p>
        </p:txBody>
      </p:sp>
    </p:spTree>
    <p:extLst>
      <p:ext uri="{BB962C8B-B14F-4D97-AF65-F5344CB8AC3E}">
        <p14:creationId xmlns:p14="http://schemas.microsoft.com/office/powerpoint/2010/main" val="2132543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definitions to begin</a:t>
            </a:r>
          </a:p>
          <a:p>
            <a:endParaRPr lang="en-US" dirty="0" smtClean="0"/>
          </a:p>
          <a:p>
            <a:r>
              <a:rPr lang="en-US" dirty="0" smtClean="0"/>
              <a:t>We use health information exchange in 2 ways:</a:t>
            </a:r>
            <a:r>
              <a:rPr lang="en-US" baseline="0" dirty="0" smtClean="0"/>
              <a:t>  as a verb and as a noun</a:t>
            </a:r>
          </a:p>
          <a:p>
            <a:endParaRPr lang="en-US" baseline="0" dirty="0" smtClean="0"/>
          </a:p>
          <a:p>
            <a:r>
              <a:rPr lang="en-US" baseline="0" dirty="0" smtClean="0"/>
              <a:t>A non-VA partner can be anyone outside of VA who facilitates health information exchange – doctor, clerk, HIE, technical partner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12</a:t>
            </a:fld>
            <a:endParaRPr lang="en-US"/>
          </a:p>
        </p:txBody>
      </p:sp>
    </p:spTree>
    <p:extLst>
      <p:ext uri="{BB962C8B-B14F-4D97-AF65-F5344CB8AC3E}">
        <p14:creationId xmlns:p14="http://schemas.microsoft.com/office/powerpoint/2010/main" val="3531044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VLER Health tools—Exchange and Direct—support clinical care of Veterans</a:t>
            </a:r>
          </a:p>
          <a:p>
            <a:endParaRPr lang="en-US" baseline="0" dirty="0" smtClean="0"/>
          </a:p>
          <a:p>
            <a:r>
              <a:rPr lang="en-US" b="1" baseline="0" dirty="0" smtClean="0"/>
              <a:t>RIGHT DATA </a:t>
            </a:r>
            <a:r>
              <a:rPr lang="en-US" baseline="0" dirty="0" smtClean="0"/>
              <a:t>to </a:t>
            </a:r>
            <a:r>
              <a:rPr lang="en-US" b="1" baseline="0" dirty="0" smtClean="0"/>
              <a:t>RIGHT PEOPLE </a:t>
            </a:r>
            <a:r>
              <a:rPr lang="en-US" baseline="0" dirty="0" smtClean="0"/>
              <a:t>at the </a:t>
            </a:r>
            <a:r>
              <a:rPr lang="en-US" b="1" baseline="0" dirty="0" smtClean="0"/>
              <a:t>RIGHT TIME</a:t>
            </a:r>
            <a:r>
              <a:rPr lang="en-US" baseline="0" dirty="0" smtClean="0"/>
              <a:t> improves Veteran care</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15</a:t>
            </a:fld>
            <a:endParaRPr lang="en-US"/>
          </a:p>
        </p:txBody>
      </p:sp>
    </p:spTree>
    <p:extLst>
      <p:ext uri="{BB962C8B-B14F-4D97-AF65-F5344CB8AC3E}">
        <p14:creationId xmlns:p14="http://schemas.microsoft.com/office/powerpoint/2010/main" val="1800482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a:t>
            </a:r>
            <a:r>
              <a:rPr lang="en-US" baseline="0" dirty="0" smtClean="0"/>
              <a:t> focus specifically on the eHealth Exchange or query and retrieve method for exchanging information.</a:t>
            </a:r>
          </a:p>
          <a:p>
            <a:endParaRPr lang="en-US" baseline="0" dirty="0" smtClean="0"/>
          </a:p>
          <a:p>
            <a:r>
              <a:rPr lang="en-US" baseline="0" dirty="0" smtClean="0"/>
              <a:t>First will talk about the eHealth Exchange at a national level.</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16</a:t>
            </a:fld>
            <a:endParaRPr lang="en-US"/>
          </a:p>
        </p:txBody>
      </p:sp>
    </p:spTree>
    <p:extLst>
      <p:ext uri="{BB962C8B-B14F-4D97-AF65-F5344CB8AC3E}">
        <p14:creationId xmlns:p14="http://schemas.microsoft.com/office/powerpoint/2010/main" val="2911543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smtClean="0"/>
              <a:t>eHealth Exchange formerly</a:t>
            </a:r>
            <a:r>
              <a:rPr lang="en-US" baseline="0" dirty="0" smtClean="0"/>
              <a:t> called </a:t>
            </a:r>
            <a:r>
              <a:rPr lang="en-US" baseline="0" dirty="0" err="1" smtClean="0"/>
              <a:t>NwHIN</a:t>
            </a:r>
            <a:endParaRPr lang="en-US" dirty="0" smtClean="0"/>
          </a:p>
          <a:p>
            <a:pPr rtl="0"/>
            <a:endParaRPr lang="en-US" dirty="0" smtClean="0"/>
          </a:p>
          <a:p>
            <a:pPr rtl="0"/>
            <a:r>
              <a:rPr lang="en-US" dirty="0" err="1" smtClean="0"/>
              <a:t>Healtheway</a:t>
            </a:r>
            <a:r>
              <a:rPr lang="en-US" dirty="0" smtClean="0"/>
              <a:t> is a non-profit organization chartered to operationally support the eHealth Exchange</a:t>
            </a:r>
          </a:p>
          <a:p>
            <a:pPr rtl="0"/>
            <a:endParaRPr lang="en-US" dirty="0" smtClean="0"/>
          </a:p>
          <a:p>
            <a:pPr rtl="0"/>
            <a:r>
              <a:rPr lang="en-US" dirty="0" smtClean="0"/>
              <a:t>Currently</a:t>
            </a:r>
          </a:p>
          <a:p>
            <a:pPr marL="174708" indent="-174708">
              <a:buFont typeface="Arial" panose="020B0604020202020204" pitchFamily="34" charset="0"/>
              <a:buChar char="•"/>
            </a:pPr>
            <a:r>
              <a:rPr lang="en-US" dirty="0" smtClean="0"/>
              <a:t>41 participants include four federal agencies, six states, and several dozen Health Information Organizations (HIOs) and health systems, </a:t>
            </a:r>
          </a:p>
          <a:p>
            <a:pPr marL="174708" indent="-174708">
              <a:buFont typeface="Arial" panose="020B0604020202020204" pitchFamily="34" charset="0"/>
              <a:buChar char="•"/>
            </a:pPr>
            <a:r>
              <a:rPr lang="en-US" dirty="0" smtClean="0"/>
              <a:t>represent hundreds of hospitals</a:t>
            </a:r>
          </a:p>
          <a:p>
            <a:pPr marL="174708" indent="-174708">
              <a:buFont typeface="Arial" panose="020B0604020202020204" pitchFamily="34" charset="0"/>
              <a:buChar char="•"/>
            </a:pPr>
            <a:r>
              <a:rPr lang="en-US" dirty="0" smtClean="0"/>
              <a:t>thousands of providers </a:t>
            </a:r>
          </a:p>
          <a:p>
            <a:pPr marL="174708" indent="-174708">
              <a:buFont typeface="Arial" panose="020B0604020202020204" pitchFamily="34" charset="0"/>
              <a:buChar char="•"/>
            </a:pPr>
            <a:r>
              <a:rPr lang="en-US" dirty="0" smtClean="0"/>
              <a:t>millions of patients. </a:t>
            </a:r>
          </a:p>
          <a:p>
            <a:pPr defTabSz="931774">
              <a:lnSpc>
                <a:spcPct val="80000"/>
              </a:lnSpc>
              <a:defRPr/>
            </a:pPr>
            <a:endParaRPr lang="en-US" dirty="0" smtClean="0">
              <a:latin typeface="Arial Rounded MT Bold" pitchFamily="34" charset="0"/>
            </a:endParaRPr>
          </a:p>
          <a:p>
            <a:pPr defTabSz="931774">
              <a:lnSpc>
                <a:spcPct val="80000"/>
              </a:lnSpc>
              <a:defRPr/>
            </a:pPr>
            <a:r>
              <a:rPr lang="en-US" dirty="0" err="1" smtClean="0">
                <a:latin typeface="Arial Rounded MT Bold" pitchFamily="34" charset="0"/>
              </a:rPr>
              <a:t>Healtheway</a:t>
            </a:r>
            <a:r>
              <a:rPr lang="en-US" dirty="0" smtClean="0">
                <a:latin typeface="Arial Rounded MT Bold" pitchFamily="34" charset="0"/>
              </a:rPr>
              <a:t> DOES NOT maintain any data </a:t>
            </a:r>
            <a:r>
              <a:rPr lang="en-US" dirty="0" err="1" smtClean="0">
                <a:latin typeface="Arial Rounded MT Bold" pitchFamily="34" charset="0"/>
              </a:rPr>
              <a:t>Healtheway</a:t>
            </a:r>
            <a:r>
              <a:rPr lang="en-US" dirty="0" smtClean="0">
                <a:latin typeface="Arial Rounded MT Bold" pitchFamily="34" charset="0"/>
              </a:rPr>
              <a:t> IS NOT a gateway or connection point</a:t>
            </a:r>
          </a:p>
          <a:p>
            <a:pPr marL="0" marR="0" indent="0" algn="l" defTabSz="914400" rtl="0" eaLnBrk="1" fontAlgn="auto" latinLnBrk="0" hangingPunct="1">
              <a:lnSpc>
                <a:spcPct val="80000"/>
              </a:lnSpc>
              <a:spcBef>
                <a:spcPts val="0"/>
              </a:spcBef>
              <a:spcAft>
                <a:spcPts val="0"/>
              </a:spcAft>
              <a:buClrTx/>
              <a:buSzTx/>
              <a:buFontTx/>
              <a:buNone/>
              <a:tabLst/>
              <a:defRPr/>
            </a:pPr>
            <a:r>
              <a:rPr lang="en-US" baseline="0" dirty="0" smtClean="0"/>
              <a:t>*******</a:t>
            </a:r>
          </a:p>
          <a:p>
            <a:pPr>
              <a:lnSpc>
                <a:spcPct val="80000"/>
              </a:lnSpc>
            </a:pPr>
            <a:endParaRPr lang="en-US" b="1" dirty="0" smtClean="0">
              <a:solidFill>
                <a:srgbClr val="FF0000"/>
              </a:solidFill>
            </a:endParaRPr>
          </a:p>
          <a:p>
            <a:pPr>
              <a:lnSpc>
                <a:spcPct val="80000"/>
              </a:lnSpc>
            </a:pPr>
            <a:endParaRPr lang="en-US" baseline="0" dirty="0" smtClean="0">
              <a:ea typeface="ＭＳ Ｐゴシック" pitchFamily="-112" charset="-128"/>
            </a:endParaRPr>
          </a:p>
          <a:p>
            <a:pPr>
              <a:lnSpc>
                <a:spcPct val="80000"/>
              </a:lnSpc>
            </a:pP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17</a:t>
            </a:fld>
            <a:endParaRPr lang="en-US"/>
          </a:p>
        </p:txBody>
      </p:sp>
    </p:spTree>
    <p:extLst>
      <p:ext uri="{BB962C8B-B14F-4D97-AF65-F5344CB8AC3E}">
        <p14:creationId xmlns:p14="http://schemas.microsoft.com/office/powerpoint/2010/main" val="3045234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r>
              <a:rPr lang="en-US" sz="4900" dirty="0" smtClean="0"/>
              <a:t>All eHealth Exchange Participants</a:t>
            </a:r>
          </a:p>
          <a:p>
            <a:pPr lvl="0" rtl="0"/>
            <a:endParaRPr lang="en-US" sz="4900" dirty="0" smtClean="0"/>
          </a:p>
          <a:p>
            <a:pPr marL="914400" lvl="1" indent="-457200" defTabSz="931774">
              <a:buFont typeface="Arial" panose="020B0604020202020204" pitchFamily="34" charset="0"/>
              <a:buChar char="•"/>
            </a:pPr>
            <a:r>
              <a:rPr lang="en-US" sz="2900" dirty="0" smtClean="0"/>
              <a:t>Abide by the Data Use and Reciprocal Support Agreement (DURSA)  - </a:t>
            </a:r>
            <a:r>
              <a:rPr lang="en-US" baseline="0" dirty="0" smtClean="0"/>
              <a:t>Participants in the eHealth Exchange are bound by a trust agreement, to comply with these common “rules of the road”. </a:t>
            </a:r>
            <a:endParaRPr lang="en-US" b="1" baseline="0" dirty="0" smtClean="0"/>
          </a:p>
          <a:p>
            <a:pPr marL="457200"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aseline="0" dirty="0" smtClean="0"/>
              <a:t>*******</a:t>
            </a:r>
          </a:p>
          <a:p>
            <a:pPr marL="457200" lvl="1" indent="0" defTabSz="931774">
              <a:buFont typeface="Arial" panose="020B0604020202020204" pitchFamily="34" charset="0"/>
              <a:buNone/>
            </a:pPr>
            <a:endParaRPr lang="en-US" sz="2900" dirty="0" smtClean="0"/>
          </a:p>
          <a:p>
            <a:pPr marL="931774" lvl="1" indent="-465887">
              <a:buFont typeface="Arial" panose="020B0604020202020204" pitchFamily="34" charset="0"/>
              <a:buChar char="•"/>
            </a:pPr>
            <a:endParaRPr lang="en-US" sz="29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867E62A-7EB4-4910-9830-E26E140B6DD8}" type="slidenum">
              <a:rPr lang="en-US" smtClean="0"/>
              <a:pPr/>
              <a:t>18</a:t>
            </a:fld>
            <a:endParaRPr lang="en-US" dirty="0"/>
          </a:p>
        </p:txBody>
      </p:sp>
    </p:spTree>
    <p:extLst>
      <p:ext uri="{BB962C8B-B14F-4D97-AF65-F5344CB8AC3E}">
        <p14:creationId xmlns:p14="http://schemas.microsoft.com/office/powerpoint/2010/main" val="2160843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VA participation</a:t>
            </a:r>
            <a:r>
              <a:rPr lang="en-US" baseline="0" dirty="0" smtClean="0"/>
              <a:t> in eHealth Exchange</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21</a:t>
            </a:fld>
            <a:endParaRPr lang="en-US"/>
          </a:p>
        </p:txBody>
      </p:sp>
    </p:spTree>
    <p:extLst>
      <p:ext uri="{BB962C8B-B14F-4D97-AF65-F5344CB8AC3E}">
        <p14:creationId xmlns:p14="http://schemas.microsoft.com/office/powerpoint/2010/main" val="4246439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Essentially</a:t>
            </a:r>
            <a:r>
              <a:rPr lang="en-US" b="1" baseline="0" dirty="0" smtClean="0"/>
              <a:t> the same process for the non-VA clinician</a:t>
            </a:r>
            <a:endParaRPr lang="en-US" b="1" dirty="0" smtClean="0"/>
          </a:p>
          <a:p>
            <a:endParaRPr lang="en-US" dirty="0" smtClean="0"/>
          </a:p>
          <a:p>
            <a:r>
              <a:rPr lang="en-US" dirty="0" smtClean="0"/>
              <a:t>1. A Veteran presents to the VA for an appointment.  </a:t>
            </a:r>
          </a:p>
          <a:p>
            <a:endParaRPr lang="en-US" dirty="0" smtClean="0"/>
          </a:p>
          <a:p>
            <a:r>
              <a:rPr lang="en-US" dirty="0" smtClean="0"/>
              <a:t>2. A VA</a:t>
            </a:r>
            <a:r>
              <a:rPr lang="en-US" baseline="0" dirty="0" smtClean="0"/>
              <a:t> clinician accesses the Veteran’s electronic health record and when looking at remote data in </a:t>
            </a:r>
            <a:r>
              <a:rPr lang="en-US" baseline="0" dirty="0" err="1" smtClean="0"/>
              <a:t>VistAWeb</a:t>
            </a:r>
            <a:r>
              <a:rPr lang="en-US" baseline="0" dirty="0" smtClean="0"/>
              <a:t>, the clinician sees that the Veteran has non-VA data available.  </a:t>
            </a:r>
          </a:p>
          <a:p>
            <a:endParaRPr lang="en-US" baseline="0" dirty="0" smtClean="0"/>
          </a:p>
          <a:p>
            <a:r>
              <a:rPr lang="en-US" baseline="0" dirty="0" smtClean="0"/>
              <a:t>3. Real-time query and retrieve of electronic health information from any participating eHealth Exchange partners </a:t>
            </a:r>
          </a:p>
          <a:p>
            <a:endParaRPr lang="en-US" baseline="0" dirty="0" smtClean="0"/>
          </a:p>
          <a:p>
            <a:r>
              <a:rPr lang="en-US" baseline="0" dirty="0" smtClean="0"/>
              <a:t>Where the Veteran is known and their identity has been matched between the VA and the private partner.  This is what is referred to as establishing a patient correlation.  </a:t>
            </a:r>
          </a:p>
          <a:p>
            <a:endParaRPr lang="en-US" baseline="0" dirty="0" smtClean="0"/>
          </a:p>
          <a:p>
            <a:r>
              <a:rPr lang="en-US" baseline="0" dirty="0" smtClean="0"/>
              <a:t>4. Any information that is available is then presented to the clinician as view only from within </a:t>
            </a:r>
            <a:r>
              <a:rPr lang="en-US" baseline="0" dirty="0" err="1" smtClean="0"/>
              <a:t>VistAWeb</a:t>
            </a: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22</a:t>
            </a:fld>
            <a:endParaRPr lang="en-US"/>
          </a:p>
        </p:txBody>
      </p:sp>
    </p:spTree>
    <p:extLst>
      <p:ext uri="{BB962C8B-B14F-4D97-AF65-F5344CB8AC3E}">
        <p14:creationId xmlns:p14="http://schemas.microsoft.com/office/powerpoint/2010/main" val="357380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8"/>
              </a:spcBef>
            </a:pPr>
            <a:r>
              <a:rPr lang="en-US" sz="3500" dirty="0" smtClean="0"/>
              <a:t>When a clinician has access to more of a Veterans health information from outside sources</a:t>
            </a:r>
          </a:p>
          <a:p>
            <a:pPr>
              <a:spcBef>
                <a:spcPts val="408"/>
              </a:spcBef>
            </a:pPr>
            <a:endParaRPr lang="en-US" sz="3500" dirty="0" smtClean="0"/>
          </a:p>
          <a:p>
            <a:pPr>
              <a:spcBef>
                <a:spcPts val="408"/>
              </a:spcBef>
            </a:pPr>
            <a:r>
              <a:rPr lang="en-US" sz="3500" dirty="0" smtClean="0"/>
              <a:t>Improves </a:t>
            </a:r>
            <a:r>
              <a:rPr lang="en-US" sz="3500" b="1" dirty="0" smtClean="0"/>
              <a:t>care coordination</a:t>
            </a:r>
          </a:p>
          <a:p>
            <a:pPr>
              <a:spcBef>
                <a:spcPts val="408"/>
              </a:spcBef>
            </a:pPr>
            <a:r>
              <a:rPr lang="en-US" sz="3500" dirty="0" smtClean="0"/>
              <a:t>Enables clinicians to make </a:t>
            </a:r>
            <a:r>
              <a:rPr lang="en-US" sz="3500" b="1" dirty="0" smtClean="0"/>
              <a:t>more informed decisions </a:t>
            </a:r>
          </a:p>
          <a:p>
            <a:pPr>
              <a:spcBef>
                <a:spcPts val="408"/>
              </a:spcBef>
            </a:pPr>
            <a:r>
              <a:rPr lang="en-US" sz="3500" dirty="0" smtClean="0"/>
              <a:t>Provides i</a:t>
            </a:r>
            <a:r>
              <a:rPr lang="en-US" sz="3500" b="1" dirty="0" smtClean="0"/>
              <a:t>mmediate access</a:t>
            </a:r>
            <a:r>
              <a:rPr lang="en-US" sz="3500" dirty="0" smtClean="0"/>
              <a:t> to additional health care information during an emergency</a:t>
            </a:r>
          </a:p>
          <a:p>
            <a:pPr>
              <a:spcBef>
                <a:spcPts val="408"/>
              </a:spcBef>
            </a:pPr>
            <a:r>
              <a:rPr lang="en-US" sz="3500" dirty="0" smtClean="0"/>
              <a:t>Supports </a:t>
            </a:r>
            <a:r>
              <a:rPr lang="en-US" sz="3500" b="1" dirty="0" smtClean="0"/>
              <a:t>Population Health Management</a:t>
            </a:r>
          </a:p>
          <a:p>
            <a:pPr marL="349415" lvl="1" indent="-349415">
              <a:spcBef>
                <a:spcPts val="408"/>
              </a:spcBef>
              <a:buFont typeface="Arial" pitchFamily="34" charset="0"/>
              <a:buChar char="•"/>
            </a:pPr>
            <a:r>
              <a:rPr lang="en-US" sz="3500" dirty="0" smtClean="0"/>
              <a:t>Increases </a:t>
            </a:r>
            <a:r>
              <a:rPr lang="en-US" sz="3500" b="1" dirty="0" smtClean="0"/>
              <a:t>patient safety </a:t>
            </a:r>
            <a:r>
              <a:rPr lang="en-US" sz="3500" dirty="0" smtClean="0"/>
              <a:t>(e.g., medication reconciliation)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24</a:t>
            </a:fld>
            <a:endParaRPr lang="en-US"/>
          </a:p>
        </p:txBody>
      </p:sp>
    </p:spTree>
    <p:extLst>
      <p:ext uri="{BB962C8B-B14F-4D97-AF65-F5344CB8AC3E}">
        <p14:creationId xmlns:p14="http://schemas.microsoft.com/office/powerpoint/2010/main" val="3545379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BLUE POLLING BUTTON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a:t>
            </a:fld>
            <a:endParaRPr lang="en-US"/>
          </a:p>
        </p:txBody>
      </p:sp>
    </p:spTree>
    <p:extLst>
      <p:ext uri="{BB962C8B-B14F-4D97-AF65-F5344CB8AC3E}">
        <p14:creationId xmlns:p14="http://schemas.microsoft.com/office/powerpoint/2010/main" val="2808866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25</a:t>
            </a:fld>
            <a:endParaRPr lang="en-US"/>
          </a:p>
        </p:txBody>
      </p:sp>
    </p:spTree>
    <p:extLst>
      <p:ext uri="{BB962C8B-B14F-4D97-AF65-F5344CB8AC3E}">
        <p14:creationId xmlns:p14="http://schemas.microsoft.com/office/powerpoint/2010/main" val="2969255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pPr>
            <a:r>
              <a:rPr lang="en-US" b="1" dirty="0" smtClean="0"/>
              <a:t>Reduces </a:t>
            </a:r>
            <a:r>
              <a:rPr lang="en-US" dirty="0" smtClean="0"/>
              <a:t>the need for Veterans to carry paper records between health care providers</a:t>
            </a:r>
          </a:p>
          <a:p>
            <a:pPr marL="0" indent="0">
              <a:spcAft>
                <a:spcPts val="1200"/>
              </a:spcAft>
              <a:buNone/>
            </a:pPr>
            <a:r>
              <a:rPr lang="en-US" b="1" dirty="0" smtClean="0"/>
              <a:t>Decreases</a:t>
            </a:r>
            <a:r>
              <a:rPr lang="en-US" dirty="0" smtClean="0"/>
              <a:t> test/service</a:t>
            </a:r>
          </a:p>
          <a:p>
            <a:pPr marL="0" indent="0">
              <a:spcAft>
                <a:spcPts val="1200"/>
              </a:spcAft>
              <a:buNone/>
            </a:pPr>
            <a:r>
              <a:rPr lang="en-US" b="1" dirty="0" smtClean="0">
                <a:ea typeface="ＭＳ Ｐゴシック" charset="-128"/>
              </a:rPr>
              <a:t>Expedites </a:t>
            </a:r>
            <a:r>
              <a:rPr lang="en-US" dirty="0" smtClean="0">
                <a:ea typeface="ＭＳ Ｐゴシック" charset="-128"/>
              </a:rPr>
              <a:t>results notifications </a:t>
            </a:r>
          </a:p>
          <a:p>
            <a:pPr marL="0" indent="0">
              <a:spcAft>
                <a:spcPts val="1200"/>
              </a:spcAft>
              <a:buNone/>
            </a:pPr>
            <a:r>
              <a:rPr lang="en-US" b="1" dirty="0" smtClean="0">
                <a:ea typeface="ＭＳ Ｐゴシック" charset="-128"/>
              </a:rPr>
              <a:t>Enhances</a:t>
            </a:r>
            <a:r>
              <a:rPr lang="en-US" dirty="0" smtClean="0">
                <a:ea typeface="ＭＳ Ｐゴシック" charset="-128"/>
              </a:rPr>
              <a:t> security and privacy</a:t>
            </a:r>
          </a:p>
          <a:p>
            <a:pPr marL="0" indent="0">
              <a:spcAft>
                <a:spcPts val="1200"/>
              </a:spcAft>
              <a:buNone/>
            </a:pPr>
            <a:r>
              <a:rPr lang="en-US" b="1" dirty="0" smtClean="0">
                <a:ea typeface="ＭＳ Ｐゴシック" charset="-128"/>
              </a:rPr>
              <a:t>Improves </a:t>
            </a:r>
            <a:r>
              <a:rPr lang="en-US" dirty="0" smtClean="0">
                <a:ea typeface="ＭＳ Ｐゴシック" charset="-128"/>
              </a:rPr>
              <a:t>Veteran care and health outcomes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26</a:t>
            </a:fld>
            <a:endParaRPr lang="en-US"/>
          </a:p>
        </p:txBody>
      </p:sp>
    </p:spTree>
    <p:extLst>
      <p:ext uri="{BB962C8B-B14F-4D97-AF65-F5344CB8AC3E}">
        <p14:creationId xmlns:p14="http://schemas.microsoft.com/office/powerpoint/2010/main" val="3869425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It’s easy</a:t>
            </a:r>
            <a:r>
              <a:rPr lang="en-US" baseline="0" dirty="0" smtClean="0"/>
              <a:t> to see the value of VLER Health Exchange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it doesn’t come without effort from VA staff</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27</a:t>
            </a:fld>
            <a:endParaRPr lang="en-US"/>
          </a:p>
        </p:txBody>
      </p:sp>
    </p:spTree>
    <p:extLst>
      <p:ext uri="{BB962C8B-B14F-4D97-AF65-F5344CB8AC3E}">
        <p14:creationId xmlns:p14="http://schemas.microsoft.com/office/powerpoint/2010/main" val="55695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VA Authorizations:  </a:t>
            </a:r>
            <a:r>
              <a:rPr lang="en-US" dirty="0" smtClean="0"/>
              <a:t>Required for all Veterans before VA will disclose a Veteran’s information to a non-VA partner</a:t>
            </a:r>
          </a:p>
          <a:p>
            <a:endParaRPr lang="en-US" dirty="0" smtClean="0"/>
          </a:p>
          <a:p>
            <a:r>
              <a:rPr lang="en-US" b="1" dirty="0" smtClean="0"/>
              <a:t>Non-VA Partner Authorizations:  </a:t>
            </a:r>
            <a:r>
              <a:rPr lang="en-US" dirty="0" smtClean="0"/>
              <a:t>Some, but not all, non-VA organizations require a patient authorization prior to sharing health information.</a:t>
            </a:r>
          </a:p>
          <a:p>
            <a:pPr>
              <a:defRPr/>
            </a:pPr>
            <a:endParaRPr lang="en-US" b="1" dirty="0" smtClean="0">
              <a:ea typeface="ＭＳ Ｐゴシック"/>
              <a:cs typeface="ＭＳ Ｐゴシック"/>
            </a:endParaRPr>
          </a:p>
          <a:p>
            <a:pPr>
              <a:defRPr/>
            </a:pPr>
            <a:r>
              <a:rPr lang="en-US" dirty="0" smtClean="0">
                <a:ea typeface="ＭＳ Ｐゴシック"/>
                <a:cs typeface="ＭＳ Ｐゴシック"/>
              </a:rPr>
              <a:t>By policy, the VA must obtain the Veteran’s authorization to disclose health information pertaining to Title 38 USC 7332-protected conditions, </a:t>
            </a:r>
          </a:p>
          <a:p>
            <a:pPr marL="174708" indent="-174708">
              <a:buFont typeface="Arial" panose="020B0604020202020204" pitchFamily="34" charset="0"/>
              <a:buChar char="•"/>
              <a:defRPr/>
            </a:pPr>
            <a:r>
              <a:rPr lang="en-US" baseline="0" dirty="0" smtClean="0">
                <a:ea typeface="ＭＳ Ｐゴシック"/>
                <a:cs typeface="ＭＳ Ｐゴシック"/>
              </a:rPr>
              <a:t>drug and alcohol abuse</a:t>
            </a:r>
          </a:p>
          <a:p>
            <a:pPr marL="174708" indent="-174708">
              <a:buFont typeface="Arial" panose="020B0604020202020204" pitchFamily="34" charset="0"/>
              <a:buChar char="•"/>
              <a:defRPr/>
            </a:pPr>
            <a:r>
              <a:rPr lang="en-US" baseline="0" dirty="0" smtClean="0">
                <a:ea typeface="ＭＳ Ｐゴシック"/>
                <a:cs typeface="ＭＳ Ｐゴシック"/>
              </a:rPr>
              <a:t>HIV testing or infection</a:t>
            </a:r>
          </a:p>
          <a:p>
            <a:pPr marL="174708" indent="-174708">
              <a:buFont typeface="Arial" panose="020B0604020202020204" pitchFamily="34" charset="0"/>
              <a:buChar char="•"/>
              <a:defRPr/>
            </a:pPr>
            <a:r>
              <a:rPr lang="en-US" baseline="0" dirty="0" smtClean="0">
                <a:ea typeface="ＭＳ Ｐゴシック"/>
                <a:cs typeface="ＭＳ Ｐゴシック"/>
              </a:rPr>
              <a:t>sickle cell anemia</a:t>
            </a:r>
          </a:p>
          <a:p>
            <a:pPr>
              <a:defRPr/>
            </a:pPr>
            <a:endParaRPr lang="en-US" baseline="0" dirty="0" smtClean="0">
              <a:ea typeface="ＭＳ Ｐゴシック"/>
              <a:cs typeface="ＭＳ Ｐゴシック"/>
            </a:endParaRPr>
          </a:p>
          <a:p>
            <a:pPr>
              <a:defRPr/>
            </a:pPr>
            <a:r>
              <a:rPr lang="en-US" baseline="0" dirty="0" smtClean="0">
                <a:ea typeface="ＭＳ Ｐゴシック"/>
                <a:cs typeface="ＭＳ Ｐゴシック"/>
              </a:rPr>
              <a:t>No way to filter from the patient record</a:t>
            </a:r>
          </a:p>
          <a:p>
            <a:pPr>
              <a:defRPr/>
            </a:pPr>
            <a:endParaRPr lang="en-US" baseline="0" dirty="0" smtClean="0">
              <a:ea typeface="ＭＳ Ｐゴシック"/>
              <a:cs typeface="ＭＳ Ｐゴシック"/>
            </a:endParaRPr>
          </a:p>
          <a:p>
            <a:pPr>
              <a:defRPr/>
            </a:pPr>
            <a:r>
              <a:rPr lang="en-US" dirty="0" smtClean="0">
                <a:ea typeface="ＭＳ Ｐゴシック"/>
                <a:cs typeface="ＭＳ Ｐゴシック"/>
              </a:rPr>
              <a:t>Depending on VAMC site, signed authorization forms may be received through </a:t>
            </a:r>
          </a:p>
          <a:p>
            <a:pPr marL="174708" indent="-174708">
              <a:buFont typeface="Arial" panose="020B0604020202020204" pitchFamily="34" charset="0"/>
              <a:buChar char="•"/>
              <a:defRPr/>
            </a:pPr>
            <a:r>
              <a:rPr lang="en-US" dirty="0" smtClean="0">
                <a:ea typeface="ＭＳ Ｐゴシック"/>
                <a:cs typeface="ＭＳ Ｐゴシック"/>
              </a:rPr>
              <a:t>the mail</a:t>
            </a:r>
          </a:p>
          <a:p>
            <a:pPr marL="174708" indent="-174708">
              <a:buFont typeface="Arial" panose="020B0604020202020204" pitchFamily="34" charset="0"/>
              <a:buChar char="•"/>
              <a:defRPr/>
            </a:pPr>
            <a:r>
              <a:rPr lang="en-US" dirty="0" smtClean="0">
                <a:ea typeface="ＭＳ Ｐゴシック"/>
                <a:cs typeface="ＭＳ Ｐゴシック"/>
              </a:rPr>
              <a:t>in person</a:t>
            </a:r>
          </a:p>
          <a:p>
            <a:pPr marL="174708" indent="-174708">
              <a:buFont typeface="Arial" panose="020B0604020202020204" pitchFamily="34" charset="0"/>
              <a:buChar char="•"/>
              <a:defRPr/>
            </a:pPr>
            <a:r>
              <a:rPr lang="en-US" dirty="0" smtClean="0">
                <a:ea typeface="ＭＳ Ｐゴシック"/>
                <a:cs typeface="ＭＳ Ｐゴシック"/>
              </a:rPr>
              <a:t>or a combination of both</a:t>
            </a:r>
          </a:p>
          <a:p>
            <a:pPr>
              <a:defRPr/>
            </a:pPr>
            <a:endParaRPr lang="en-US" dirty="0" smtClean="0">
              <a:ea typeface="ＭＳ Ｐゴシック"/>
              <a:cs typeface="ＭＳ Ｐゴシック"/>
            </a:endParaRPr>
          </a:p>
          <a:p>
            <a:pPr>
              <a:defRPr/>
            </a:pPr>
            <a:r>
              <a:rPr lang="en-US" dirty="0" smtClean="0">
                <a:ea typeface="ＭＳ Ｐゴシック"/>
                <a:cs typeface="ＭＳ Ｐゴシック"/>
              </a:rPr>
              <a:t>Or, Veterans can submit them electronically through the </a:t>
            </a:r>
            <a:r>
              <a:rPr lang="en-US" dirty="0" err="1" smtClean="0">
                <a:ea typeface="ＭＳ Ｐゴシック"/>
                <a:cs typeface="ＭＳ Ｐゴシック"/>
              </a:rPr>
              <a:t>eBenefits</a:t>
            </a:r>
            <a:r>
              <a:rPr lang="en-US" dirty="0" smtClean="0">
                <a:ea typeface="ＭＳ Ｐゴシック"/>
                <a:cs typeface="ＭＳ Ｐゴシック"/>
              </a:rPr>
              <a:t> online portal.  </a:t>
            </a:r>
          </a:p>
          <a:p>
            <a:pPr defTabSz="931774">
              <a:defRPr/>
            </a:pPr>
            <a:endParaRPr lang="en-US" dirty="0" smtClean="0">
              <a:ea typeface="ＭＳ Ｐゴシック"/>
              <a:cs typeface="ＭＳ Ｐゴシック"/>
            </a:endParaRPr>
          </a:p>
          <a:p>
            <a:pPr defTabSz="931774">
              <a:defRPr/>
            </a:pPr>
            <a:r>
              <a:rPr lang="en-US" dirty="0" smtClean="0">
                <a:ea typeface="ＭＳ Ｐゴシック"/>
                <a:cs typeface="ＭＳ Ｐゴシック"/>
              </a:rPr>
              <a:t>Authorization</a:t>
            </a:r>
            <a:r>
              <a:rPr lang="en-US" baseline="0" dirty="0" smtClean="0">
                <a:ea typeface="ＭＳ Ｐゴシック"/>
                <a:cs typeface="ＭＳ Ｐゴシック"/>
              </a:rPr>
              <a:t> good for 5 years</a:t>
            </a:r>
          </a:p>
          <a:p>
            <a:pPr>
              <a:defRPr/>
            </a:pPr>
            <a:endParaRPr lang="en-US" dirty="0" smtClean="0">
              <a:ea typeface="ＭＳ Ｐゴシック"/>
              <a:cs typeface="ＭＳ Ｐゴシック"/>
            </a:endParaRPr>
          </a:p>
          <a:p>
            <a:pPr>
              <a:defRPr/>
            </a:pPr>
            <a:endParaRPr lang="en-US" dirty="0" smtClean="0">
              <a:ea typeface="ＭＳ Ｐゴシック"/>
              <a:cs typeface="ＭＳ Ｐゴシック"/>
            </a:endParaRPr>
          </a:p>
          <a:p>
            <a:pPr defTabSz="931774">
              <a:defRPr/>
            </a:pPr>
            <a:r>
              <a:rPr lang="en-US" dirty="0" smtClean="0">
                <a:ea typeface="ＭＳ Ｐゴシック"/>
                <a:cs typeface="ＭＳ Ｐゴシック"/>
              </a:rPr>
              <a:t>Private partners may or may not require a separate authorization form before they disclose information to the VA, </a:t>
            </a:r>
            <a:r>
              <a:rPr lang="en-US" dirty="0" smtClean="0"/>
              <a:t>depending on their organizational policies and state regulations</a:t>
            </a:r>
            <a:r>
              <a:rPr lang="en-US" dirty="0" smtClean="0">
                <a:ea typeface="ＭＳ Ｐゴシック"/>
                <a:cs typeface="ＭＳ Ｐゴシック"/>
              </a:rPr>
              <a:t>.  </a:t>
            </a:r>
          </a:p>
          <a:p>
            <a:pPr defTabSz="931774">
              <a:defRPr/>
            </a:pPr>
            <a:endParaRPr lang="en-US" baseline="0" dirty="0" smtClean="0">
              <a:ea typeface="ＭＳ Ｐゴシック"/>
              <a:cs typeface="ＭＳ Ｐゴシック"/>
            </a:endParaRPr>
          </a:p>
          <a:p>
            <a:pPr defTabSz="931774">
              <a:defRPr/>
            </a:pPr>
            <a:r>
              <a:rPr lang="en-US" baseline="0" dirty="0" smtClean="0">
                <a:ea typeface="ＭＳ Ｐゴシック"/>
                <a:cs typeface="ＭＳ Ｐゴシック"/>
              </a:rPr>
              <a:t>Veteran can change their mind and opt out</a:t>
            </a:r>
            <a:endParaRPr lang="en-US" u="sng" dirty="0" smtClean="0">
              <a:ea typeface="ＭＳ Ｐゴシック"/>
              <a:cs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28</a:t>
            </a:fld>
            <a:endParaRPr lang="en-US"/>
          </a:p>
        </p:txBody>
      </p:sp>
    </p:spTree>
    <p:extLst>
      <p:ext uri="{BB962C8B-B14F-4D97-AF65-F5344CB8AC3E}">
        <p14:creationId xmlns:p14="http://schemas.microsoft.com/office/powerpoint/2010/main" val="2245090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Previous My </a:t>
            </a:r>
            <a:r>
              <a:rPr lang="en-US" dirty="0" err="1" smtClean="0"/>
              <a:t>VeHU</a:t>
            </a:r>
            <a:r>
              <a:rPr lang="en-US" dirty="0" smtClean="0"/>
              <a:t> Session</a:t>
            </a:r>
          </a:p>
          <a:p>
            <a:endParaRPr lang="en-US" dirty="0" smtClean="0"/>
          </a:p>
          <a:p>
            <a:pPr marL="0" lvl="2" defTabSz="931774"/>
            <a:r>
              <a:rPr lang="en-US" dirty="0" err="1" smtClean="0"/>
              <a:t>VeHU</a:t>
            </a:r>
            <a:r>
              <a:rPr lang="en-US" dirty="0" smtClean="0"/>
              <a:t> Session #14033- “Privacy and Release of Information within VA Electronic Health Information Exchange” presented by Jennifer Teal and Peggy Pugh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29</a:t>
            </a:fld>
            <a:endParaRPr lang="en-US"/>
          </a:p>
        </p:txBody>
      </p:sp>
    </p:spTree>
    <p:extLst>
      <p:ext uri="{BB962C8B-B14F-4D97-AF65-F5344CB8AC3E}">
        <p14:creationId xmlns:p14="http://schemas.microsoft.com/office/powerpoint/2010/main" val="329306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Before we define</a:t>
            </a:r>
            <a:r>
              <a:rPr lang="en-US" baseline="0" dirty="0" smtClean="0"/>
              <a:t> the steps, let’s discuss roles.</a:t>
            </a:r>
            <a:endParaRPr lang="en-US" dirty="0" smtClean="0"/>
          </a:p>
          <a:p>
            <a:endParaRPr lang="en-US" dirty="0" smtClean="0"/>
          </a:p>
          <a:p>
            <a:r>
              <a:rPr lang="en-US" dirty="0" smtClean="0"/>
              <a:t>Would define in</a:t>
            </a:r>
            <a:r>
              <a:rPr lang="en-US" baseline="0" dirty="0" smtClean="0"/>
              <a:t> notes</a:t>
            </a:r>
            <a:endParaRPr lang="en-US" dirty="0" smtClean="0"/>
          </a:p>
          <a:p>
            <a:pPr marL="174708" indent="-174708">
              <a:buFont typeface="Arial" panose="020B0604020202020204" pitchFamily="34" charset="0"/>
              <a:buChar char="•"/>
            </a:pPr>
            <a:r>
              <a:rPr lang="en-US" b="1" dirty="0" smtClean="0"/>
              <a:t>VLER Lead- </a:t>
            </a:r>
            <a:r>
              <a:rPr lang="en-US" dirty="0" smtClean="0"/>
              <a:t>point of contact for the VAMC, the National VLER Health Team and, depending on site, all local community partners.  </a:t>
            </a:r>
          </a:p>
          <a:p>
            <a:pPr marL="174708" indent="-174708" defTabSz="931774">
              <a:buFont typeface="Arial" panose="020B0604020202020204" pitchFamily="34" charset="0"/>
              <a:buChar char="•"/>
              <a:defRPr/>
            </a:pPr>
            <a:r>
              <a:rPr lang="en-US" b="1" dirty="0" smtClean="0"/>
              <a:t>IT staff- </a:t>
            </a:r>
            <a:r>
              <a:rPr lang="en-US" dirty="0" smtClean="0"/>
              <a:t>Although most of the eHealth Exchange technical solution is centrally implemented, VAMC staff Provide a point of contact for coordination of efforts between IT groups</a:t>
            </a:r>
          </a:p>
          <a:p>
            <a:pPr marL="174708" indent="-174708" defTabSz="931774">
              <a:buFont typeface="Arial" panose="020B0604020202020204" pitchFamily="34" charset="0"/>
              <a:buChar char="•"/>
              <a:defRPr/>
            </a:pPr>
            <a:r>
              <a:rPr lang="en-US" b="1" dirty="0" smtClean="0"/>
              <a:t>My </a:t>
            </a:r>
            <a:r>
              <a:rPr lang="en-US" b="1" dirty="0" err="1" smtClean="0"/>
              <a:t>HealtheVet</a:t>
            </a:r>
            <a:r>
              <a:rPr lang="en-US" b="1" dirty="0" smtClean="0"/>
              <a:t> Coordinator- </a:t>
            </a:r>
            <a:r>
              <a:rPr lang="en-US" dirty="0" smtClean="0"/>
              <a:t>Conduct patient outreach for My </a:t>
            </a:r>
            <a:r>
              <a:rPr lang="en-US" dirty="0" err="1" smtClean="0"/>
              <a:t>HealtheVet</a:t>
            </a:r>
            <a:r>
              <a:rPr lang="en-US" dirty="0" smtClean="0"/>
              <a:t> and VLER Health Exchange</a:t>
            </a:r>
          </a:p>
          <a:p>
            <a:pPr marL="174708" indent="-174708" defTabSz="931774">
              <a:buFont typeface="Arial" panose="020B0604020202020204" pitchFamily="34" charset="0"/>
              <a:buChar char="•"/>
              <a:defRPr/>
            </a:pPr>
            <a:endParaRPr lang="en-US" dirty="0" smtClean="0"/>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b="1" dirty="0" smtClean="0"/>
              <a:t>VAMC/VISN leadership- </a:t>
            </a:r>
            <a:r>
              <a:rPr lang="en-US" dirty="0" smtClean="0"/>
              <a:t>act as the regional sponsor for the project and ensure that the VAMC Facility staff is on board and have the resources to support the project</a:t>
            </a:r>
          </a:p>
          <a:p>
            <a:pPr marL="174708" indent="-174708">
              <a:buFont typeface="Arial" panose="020B0604020202020204" pitchFamily="34" charset="0"/>
              <a:buChar char="•"/>
            </a:pPr>
            <a:r>
              <a:rPr lang="en-US" b="1" dirty="0" smtClean="0"/>
              <a:t>Clinicians</a:t>
            </a:r>
          </a:p>
          <a:p>
            <a:pPr marL="174708" indent="-174708" defTabSz="931774">
              <a:buFont typeface="Arial" panose="020B0604020202020204" pitchFamily="34" charset="0"/>
              <a:buChar char="•"/>
              <a:defRPr/>
            </a:pPr>
            <a:r>
              <a:rPr lang="en-US" b="1" dirty="0" smtClean="0">
                <a:solidFill>
                  <a:srgbClr val="FF0000"/>
                </a:solidFill>
              </a:rPr>
              <a:t>Clinical Leaders/Champions???- </a:t>
            </a:r>
            <a:r>
              <a:rPr lang="en-US" dirty="0" smtClean="0"/>
              <a:t>involved more closely with the local VLER Health implementation plan than the larger end-user community and will assist in determining targeted super-users and training initiatives. They will provide feedback to and from providers regarding usability, data quality and desired enhancements. </a:t>
            </a:r>
          </a:p>
          <a:p>
            <a:pPr marL="174708" indent="-174708" defTabSz="931774">
              <a:buFont typeface="Arial" panose="020B0604020202020204" pitchFamily="34" charset="0"/>
              <a:buChar char="•"/>
              <a:defRPr/>
            </a:pPr>
            <a:r>
              <a:rPr lang="en-US" b="1" dirty="0" smtClean="0"/>
              <a:t>HIM</a:t>
            </a:r>
            <a:r>
              <a:rPr lang="en-US" dirty="0" smtClean="0"/>
              <a:t>- the primary responsibility for managing disclosures and entry of authorizations into the Veterans Authorizations &amp; Preferences (VAP) system</a:t>
            </a:r>
            <a:endParaRPr lang="en-US" dirty="0" smtClean="0">
              <a:solidFill>
                <a:srgbClr val="FF0000"/>
              </a:solidFill>
            </a:endParaRPr>
          </a:p>
          <a:p>
            <a:pPr marL="174708" indent="-174708">
              <a:buFont typeface="Arial" panose="020B0604020202020204" pitchFamily="34" charset="0"/>
              <a:buChar char="•"/>
            </a:pPr>
            <a:r>
              <a:rPr lang="en-US" b="1" dirty="0" smtClean="0"/>
              <a:t>Privacy Officer- </a:t>
            </a:r>
            <a:r>
              <a:rPr lang="en-US" dirty="0" smtClean="0"/>
              <a:t>ensure that privacy policies and processes are maintained throughout the program</a:t>
            </a:r>
          </a:p>
          <a:p>
            <a:pPr marL="174708" indent="-174708" defTabSz="931774">
              <a:buFont typeface="Arial" panose="020B0604020202020204" pitchFamily="34" charset="0"/>
              <a:buChar char="•"/>
              <a:defRPr/>
            </a:pPr>
            <a:r>
              <a:rPr lang="en-US" b="1" dirty="0" smtClean="0">
                <a:solidFill>
                  <a:srgbClr val="FF0000"/>
                </a:solidFill>
              </a:rPr>
              <a:t>Public Relations/Public Affairs Officer/Staff</a:t>
            </a:r>
            <a:r>
              <a:rPr lang="en-US" dirty="0" smtClean="0">
                <a:solidFill>
                  <a:srgbClr val="FF0000"/>
                </a:solidFill>
              </a:rPr>
              <a:t> </a:t>
            </a:r>
            <a:r>
              <a:rPr lang="en-US" dirty="0" smtClean="0">
                <a:solidFill>
                  <a:schemeClr val="tx1"/>
                </a:solidFill>
              </a:rPr>
              <a:t>-</a:t>
            </a:r>
            <a:r>
              <a:rPr lang="en-US" baseline="0" dirty="0" smtClean="0">
                <a:solidFill>
                  <a:schemeClr val="tx1"/>
                </a:solidFill>
              </a:rPr>
              <a:t> </a:t>
            </a:r>
            <a:r>
              <a:rPr lang="en-US" dirty="0" smtClean="0"/>
              <a:t>coordinate with the VISN and National Communication and Public Relations groups</a:t>
            </a: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t>30</a:t>
            </a:fld>
            <a:endParaRPr lang="en-US"/>
          </a:p>
        </p:txBody>
      </p:sp>
    </p:spTree>
    <p:extLst>
      <p:ext uri="{BB962C8B-B14F-4D97-AF65-F5344CB8AC3E}">
        <p14:creationId xmlns:p14="http://schemas.microsoft.com/office/powerpoint/2010/main" val="1355960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pieces to successfully</a:t>
            </a:r>
            <a:r>
              <a:rPr lang="en-US" baseline="0" dirty="0" smtClean="0"/>
              <a:t> implementing Exchange at a site.</a:t>
            </a:r>
          </a:p>
          <a:p>
            <a:endParaRPr lang="en-US" baseline="0" dirty="0" smtClean="0"/>
          </a:p>
          <a:p>
            <a:r>
              <a:rPr lang="en-US" baseline="0" dirty="0" smtClean="0"/>
              <a:t>Community Coordinators help bring the pieces together.</a:t>
            </a:r>
            <a:endParaRPr lang="en-US" dirty="0" smtClean="0"/>
          </a:p>
          <a:p>
            <a:endParaRPr lang="en-US" baseline="0" dirty="0" smtClean="0"/>
          </a:p>
          <a:p>
            <a:r>
              <a:rPr lang="en-US" baseline="0" dirty="0" smtClean="0"/>
              <a:t>12 Regional Coordinators</a:t>
            </a:r>
          </a:p>
          <a:p>
            <a:r>
              <a:rPr lang="en-US" baseline="0" dirty="0" smtClean="0"/>
              <a:t>55 RHCC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31</a:t>
            </a:fld>
            <a:endParaRPr lang="en-US"/>
          </a:p>
        </p:txBody>
      </p:sp>
    </p:spTree>
    <p:extLst>
      <p:ext uri="{BB962C8B-B14F-4D97-AF65-F5344CB8AC3E}">
        <p14:creationId xmlns:p14="http://schemas.microsoft.com/office/powerpoint/2010/main" val="2079480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dirty="0" smtClean="0"/>
          </a:p>
          <a:p>
            <a:pPr marL="0" lvl="0" indent="0">
              <a:buNone/>
            </a:pPr>
            <a:r>
              <a:rPr lang="en-US" b="1" dirty="0" smtClean="0">
                <a:solidFill>
                  <a:prstClr val="black"/>
                </a:solidFill>
              </a:rPr>
              <a:t>Training and education </a:t>
            </a:r>
            <a:r>
              <a:rPr lang="en-US" dirty="0" smtClean="0">
                <a:solidFill>
                  <a:prstClr val="black"/>
                </a:solidFill>
              </a:rPr>
              <a:t>for VAMC staff, Veterans, and community Exchange non-VA partners</a:t>
            </a:r>
          </a:p>
          <a:p>
            <a:pPr marL="0" indent="0">
              <a:buNone/>
            </a:pPr>
            <a:r>
              <a:rPr lang="en-US" b="1" dirty="0" smtClean="0"/>
              <a:t>Veteran recruitment </a:t>
            </a:r>
            <a:r>
              <a:rPr lang="en-US" dirty="0" smtClean="0"/>
              <a:t>and authorization assistance</a:t>
            </a:r>
          </a:p>
          <a:p>
            <a:pPr marL="0" indent="0">
              <a:buNone/>
            </a:pPr>
            <a:r>
              <a:rPr lang="en-US" b="1" dirty="0" smtClean="0"/>
              <a:t>Support facility </a:t>
            </a:r>
            <a:r>
              <a:rPr lang="en-US" dirty="0" smtClean="0"/>
              <a:t>communication efforts</a:t>
            </a:r>
          </a:p>
          <a:p>
            <a:pPr marL="0" indent="0">
              <a:buNone/>
            </a:pPr>
            <a:r>
              <a:rPr lang="en-US" dirty="0" smtClean="0"/>
              <a:t>Assist with VLER Health Exchange </a:t>
            </a:r>
            <a:r>
              <a:rPr lang="en-US" b="1" dirty="0" smtClean="0"/>
              <a:t>software access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32</a:t>
            </a:fld>
            <a:endParaRPr lang="en-US"/>
          </a:p>
        </p:txBody>
      </p:sp>
    </p:spTree>
    <p:extLst>
      <p:ext uri="{BB962C8B-B14F-4D97-AF65-F5344CB8AC3E}">
        <p14:creationId xmlns:p14="http://schemas.microsoft.com/office/powerpoint/2010/main" val="878808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defRPr/>
            </a:pP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33</a:t>
            </a:fld>
            <a:endParaRPr lang="en-US"/>
          </a:p>
        </p:txBody>
      </p:sp>
    </p:spTree>
    <p:extLst>
      <p:ext uri="{BB962C8B-B14F-4D97-AF65-F5344CB8AC3E}">
        <p14:creationId xmlns:p14="http://schemas.microsoft.com/office/powerpoint/2010/main" val="1245914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Phase 1:  Build Team, Initiate Process</a:t>
            </a:r>
          </a:p>
        </p:txBody>
      </p:sp>
      <p:sp>
        <p:nvSpPr>
          <p:cNvPr id="4" name="Slide Number Placeholder 3"/>
          <p:cNvSpPr>
            <a:spLocks noGrp="1"/>
          </p:cNvSpPr>
          <p:nvPr>
            <p:ph type="sldNum" sz="quarter" idx="10"/>
          </p:nvPr>
        </p:nvSpPr>
        <p:spPr/>
        <p:txBody>
          <a:bodyPr/>
          <a:lstStyle/>
          <a:p>
            <a:fld id="{08AA51C3-518F-4F0D-B932-9AF47A2C9D15}" type="slidenum">
              <a:rPr lang="en-US" smtClean="0"/>
              <a:t>34</a:t>
            </a:fld>
            <a:endParaRPr lang="en-US"/>
          </a:p>
        </p:txBody>
      </p:sp>
    </p:spTree>
    <p:extLst>
      <p:ext uri="{BB962C8B-B14F-4D97-AF65-F5344CB8AC3E}">
        <p14:creationId xmlns:p14="http://schemas.microsoft.com/office/powerpoint/2010/main" val="124591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774">
              <a:defRPr/>
            </a:pPr>
            <a:r>
              <a:rPr lang="en-US" dirty="0" smtClean="0"/>
              <a:t>Because most Veterans who receive VA care also receive non-VA care, there are significant opportunities to share health information.</a:t>
            </a:r>
          </a:p>
          <a:p>
            <a:endParaRPr lang="en-US" dirty="0" smtClean="0"/>
          </a:p>
          <a:p>
            <a:r>
              <a:rPr lang="en-US" dirty="0" smtClean="0"/>
              <a:t>Today most health information</a:t>
            </a:r>
            <a:r>
              <a:rPr lang="en-US" baseline="0" dirty="0" smtClean="0"/>
              <a:t> exchange happens through hand carrying, mailing, and faxing.</a:t>
            </a:r>
          </a:p>
          <a:p>
            <a:endParaRPr lang="en-US" baseline="0" dirty="0" smtClean="0"/>
          </a:p>
          <a:p>
            <a:r>
              <a:rPr lang="en-US" b="1" baseline="0" dirty="0" smtClean="0"/>
              <a:t>Or….</a:t>
            </a:r>
            <a:endParaRPr lang="en-US" b="1"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a:t>
            </a:fld>
            <a:endParaRPr lang="en-US"/>
          </a:p>
        </p:txBody>
      </p:sp>
    </p:spTree>
    <p:extLst>
      <p:ext uri="{BB962C8B-B14F-4D97-AF65-F5344CB8AC3E}">
        <p14:creationId xmlns:p14="http://schemas.microsoft.com/office/powerpoint/2010/main" val="3098166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Phase 2:   Define Enrollment Strategy</a:t>
            </a:r>
          </a:p>
          <a:p>
            <a:endParaRPr lang="en-US" b="1" dirty="0" smtClean="0"/>
          </a:p>
          <a:p>
            <a:r>
              <a:rPr lang="en-US" b="0" dirty="0" smtClean="0"/>
              <a:t>Some sites have used mailers, table</a:t>
            </a:r>
            <a:r>
              <a:rPr lang="en-US" b="0" baseline="0" dirty="0" smtClean="0"/>
              <a:t> in the lobby.</a:t>
            </a:r>
          </a:p>
          <a:p>
            <a:endParaRPr lang="en-US" b="0" baseline="0" dirty="0" smtClean="0"/>
          </a:p>
          <a:p>
            <a:r>
              <a:rPr lang="en-US" b="0" baseline="0" dirty="0" smtClean="0"/>
              <a:t>Effective if clinicians are involved in education of Veterans</a:t>
            </a:r>
            <a:endParaRPr lang="en-US" b="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35</a:t>
            </a:fld>
            <a:endParaRPr lang="en-US"/>
          </a:p>
        </p:txBody>
      </p:sp>
    </p:spTree>
    <p:extLst>
      <p:ext uri="{BB962C8B-B14F-4D97-AF65-F5344CB8AC3E}">
        <p14:creationId xmlns:p14="http://schemas.microsoft.com/office/powerpoint/2010/main" val="1245914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Phase 3:   Marketing VLER Health to Veterans</a:t>
            </a:r>
          </a:p>
          <a:p>
            <a:endParaRPr lang="en-US" b="1" dirty="0" smtClean="0"/>
          </a:p>
          <a:p>
            <a:r>
              <a:rPr lang="en-US" b="0" dirty="0" smtClean="0"/>
              <a:t>Providing Veterans with tools</a:t>
            </a:r>
          </a:p>
        </p:txBody>
      </p:sp>
      <p:sp>
        <p:nvSpPr>
          <p:cNvPr id="4" name="Slide Number Placeholder 3"/>
          <p:cNvSpPr>
            <a:spLocks noGrp="1"/>
          </p:cNvSpPr>
          <p:nvPr>
            <p:ph type="sldNum" sz="quarter" idx="10"/>
          </p:nvPr>
        </p:nvSpPr>
        <p:spPr/>
        <p:txBody>
          <a:bodyPr/>
          <a:lstStyle/>
          <a:p>
            <a:fld id="{08AA51C3-518F-4F0D-B932-9AF47A2C9D15}" type="slidenum">
              <a:rPr lang="en-US" smtClean="0"/>
              <a:t>36</a:t>
            </a:fld>
            <a:endParaRPr lang="en-US"/>
          </a:p>
        </p:txBody>
      </p:sp>
    </p:spTree>
    <p:extLst>
      <p:ext uri="{BB962C8B-B14F-4D97-AF65-F5344CB8AC3E}">
        <p14:creationId xmlns:p14="http://schemas.microsoft.com/office/powerpoint/2010/main" val="1245914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defRPr/>
            </a:pPr>
            <a:r>
              <a:rPr lang="en-US" b="1" dirty="0" smtClean="0"/>
              <a:t>Phase 4: The Role of Release of Information Office in VLER Health</a:t>
            </a:r>
          </a:p>
        </p:txBody>
      </p:sp>
      <p:sp>
        <p:nvSpPr>
          <p:cNvPr id="4" name="Slide Number Placeholder 3"/>
          <p:cNvSpPr>
            <a:spLocks noGrp="1"/>
          </p:cNvSpPr>
          <p:nvPr>
            <p:ph type="sldNum" sz="quarter" idx="10"/>
          </p:nvPr>
        </p:nvSpPr>
        <p:spPr/>
        <p:txBody>
          <a:bodyPr/>
          <a:lstStyle/>
          <a:p>
            <a:fld id="{08AA51C3-518F-4F0D-B932-9AF47A2C9D15}" type="slidenum">
              <a:rPr lang="en-US" smtClean="0"/>
              <a:t>37</a:t>
            </a:fld>
            <a:endParaRPr lang="en-US"/>
          </a:p>
        </p:txBody>
      </p:sp>
    </p:spTree>
    <p:extLst>
      <p:ext uri="{BB962C8B-B14F-4D97-AF65-F5344CB8AC3E}">
        <p14:creationId xmlns:p14="http://schemas.microsoft.com/office/powerpoint/2010/main" val="1245914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defRPr/>
            </a:pPr>
            <a:r>
              <a:rPr lang="en-US" b="1" dirty="0" smtClean="0"/>
              <a:t>Phase 5: Clinician Training</a:t>
            </a:r>
          </a:p>
        </p:txBody>
      </p:sp>
      <p:sp>
        <p:nvSpPr>
          <p:cNvPr id="4" name="Slide Number Placeholder 3"/>
          <p:cNvSpPr>
            <a:spLocks noGrp="1"/>
          </p:cNvSpPr>
          <p:nvPr>
            <p:ph type="sldNum" sz="quarter" idx="10"/>
          </p:nvPr>
        </p:nvSpPr>
        <p:spPr/>
        <p:txBody>
          <a:bodyPr/>
          <a:lstStyle/>
          <a:p>
            <a:fld id="{08AA51C3-518F-4F0D-B932-9AF47A2C9D15}" type="slidenum">
              <a:rPr lang="en-US" smtClean="0"/>
              <a:t>38</a:t>
            </a:fld>
            <a:endParaRPr lang="en-US"/>
          </a:p>
        </p:txBody>
      </p:sp>
    </p:spTree>
    <p:extLst>
      <p:ext uri="{BB962C8B-B14F-4D97-AF65-F5344CB8AC3E}">
        <p14:creationId xmlns:p14="http://schemas.microsoft.com/office/powerpoint/2010/main" val="1245914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defRPr/>
            </a:pPr>
            <a:r>
              <a:rPr lang="en-US" b="1" dirty="0" smtClean="0"/>
              <a:t>Phase 6:  Troubleshooting, Management Reporting &amp; Ongoing Support</a:t>
            </a:r>
          </a:p>
          <a:p>
            <a:pPr lvl="1">
              <a:defRPr/>
            </a:pPr>
            <a:endParaRPr lang="en-US" b="1" dirty="0" smtClean="0"/>
          </a:p>
          <a:p>
            <a:pPr lvl="1">
              <a:defRPr/>
            </a:pPr>
            <a:r>
              <a:rPr lang="en-US" b="0" dirty="0" smtClean="0"/>
              <a:t>Increase usage</a:t>
            </a:r>
          </a:p>
        </p:txBody>
      </p:sp>
      <p:sp>
        <p:nvSpPr>
          <p:cNvPr id="4" name="Slide Number Placeholder 3"/>
          <p:cNvSpPr>
            <a:spLocks noGrp="1"/>
          </p:cNvSpPr>
          <p:nvPr>
            <p:ph type="sldNum" sz="quarter" idx="10"/>
          </p:nvPr>
        </p:nvSpPr>
        <p:spPr/>
        <p:txBody>
          <a:bodyPr/>
          <a:lstStyle/>
          <a:p>
            <a:fld id="{08AA51C3-518F-4F0D-B932-9AF47A2C9D15}" type="slidenum">
              <a:rPr lang="en-US" smtClean="0"/>
              <a:t>39</a:t>
            </a:fld>
            <a:endParaRPr lang="en-US"/>
          </a:p>
        </p:txBody>
      </p:sp>
    </p:spTree>
    <p:extLst>
      <p:ext uri="{BB962C8B-B14F-4D97-AF65-F5344CB8AC3E}">
        <p14:creationId xmlns:p14="http://schemas.microsoft.com/office/powerpoint/2010/main" val="1245914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2</a:t>
            </a:r>
            <a:r>
              <a:rPr lang="en-US" baseline="0" dirty="0" smtClean="0"/>
              <a:t> tools – 1 for VA staff and 1 for Veterans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40</a:t>
            </a:fld>
            <a:endParaRPr lang="en-US"/>
          </a:p>
        </p:txBody>
      </p:sp>
    </p:spTree>
    <p:extLst>
      <p:ext uri="{BB962C8B-B14F-4D97-AF65-F5344CB8AC3E}">
        <p14:creationId xmlns:p14="http://schemas.microsoft.com/office/powerpoint/2010/main" val="2962472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1</a:t>
            </a:r>
            <a:r>
              <a:rPr lang="en-US" b="1" baseline="30000" dirty="0" smtClean="0"/>
              <a:t>st</a:t>
            </a:r>
            <a:r>
              <a:rPr lang="en-US" b="1" dirty="0" smtClean="0"/>
              <a:t> software tool:  Veteran’s Authorization &amp; Preferences (VAP)</a:t>
            </a:r>
          </a:p>
          <a:p>
            <a:endParaRPr lang="en-US" dirty="0" smtClean="0"/>
          </a:p>
          <a:p>
            <a:r>
              <a:rPr lang="en-US" dirty="0" smtClean="0"/>
              <a:t>Signing form and entering in VAP changes to opt in status</a:t>
            </a:r>
          </a:p>
          <a:p>
            <a:endParaRPr lang="en-US" b="1" dirty="0" smtClean="0"/>
          </a:p>
          <a:p>
            <a:r>
              <a:rPr lang="en-US" baseline="0" dirty="0" smtClean="0"/>
              <a:t>This authorization covers these protected conditions that the patient may have upon signing of the authorization as well the diagnoses that may be acquired in the future for as long as the authorization is valid. </a:t>
            </a:r>
            <a:endParaRPr lang="en-US" b="1" dirty="0" smtClean="0"/>
          </a:p>
          <a:p>
            <a:endParaRPr lang="en-US" b="1" dirty="0" smtClean="0"/>
          </a:p>
          <a:p>
            <a:r>
              <a:rPr lang="en-US" b="1" dirty="0" smtClean="0"/>
              <a:t>Only</a:t>
            </a:r>
            <a:r>
              <a:rPr lang="en-US" b="1" baseline="0" dirty="0" smtClean="0"/>
              <a:t> a few at VAMC have access to VAP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b="1"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41</a:t>
            </a:fld>
            <a:endParaRPr lang="en-US"/>
          </a:p>
        </p:txBody>
      </p:sp>
    </p:spTree>
    <p:extLst>
      <p:ext uri="{BB962C8B-B14F-4D97-AF65-F5344CB8AC3E}">
        <p14:creationId xmlns:p14="http://schemas.microsoft.com/office/powerpoint/2010/main" val="2596053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774">
              <a:defRPr/>
            </a:pPr>
            <a:r>
              <a:rPr lang="en-US" dirty="0" smtClean="0">
                <a:ea typeface="ＭＳ Ｐゴシック" pitchFamily="-111" charset="-128"/>
                <a:cs typeface="Arial" pitchFamily="34" charset="0"/>
              </a:rPr>
              <a:t>This is one option available for Veterans to manage their eHealth Exchange consent directives. </a:t>
            </a:r>
            <a:endParaRPr lang="en-US" b="1" dirty="0" smtClean="0">
              <a:ea typeface="ＭＳ Ｐゴシック" pitchFamily="-111" charset="-128"/>
              <a:cs typeface="Arial" pitchFamily="34" charset="0"/>
            </a:endParaRPr>
          </a:p>
          <a:p>
            <a:pPr defTabSz="931774">
              <a:defRPr/>
            </a:pPr>
            <a:endParaRPr lang="en-US" b="1" dirty="0" smtClean="0">
              <a:ea typeface="ＭＳ Ｐゴシック" pitchFamily="-111" charset="-128"/>
              <a:cs typeface="Arial" pitchFamily="34" charset="0"/>
            </a:endParaRPr>
          </a:p>
          <a:p>
            <a:pPr defTabSz="931774">
              <a:defRPr/>
            </a:pPr>
            <a:r>
              <a:rPr lang="en-US" dirty="0" smtClean="0">
                <a:ea typeface="ＭＳ Ｐゴシック" pitchFamily="-111" charset="-128"/>
                <a:cs typeface="Arial" pitchFamily="34" charset="0"/>
              </a:rPr>
              <a:t>Veterans that currently have a “Premium” account in </a:t>
            </a:r>
            <a:r>
              <a:rPr lang="en-US" dirty="0" err="1" smtClean="0">
                <a:ea typeface="ＭＳ Ｐゴシック" pitchFamily="-111" charset="-128"/>
                <a:cs typeface="Arial" pitchFamily="34" charset="0"/>
              </a:rPr>
              <a:t>eBenefits</a:t>
            </a:r>
            <a:r>
              <a:rPr lang="en-US" dirty="0" smtClean="0">
                <a:ea typeface="ＭＳ Ｐゴシック" pitchFamily="-111" charset="-128"/>
                <a:cs typeface="Arial" pitchFamily="34" charset="0"/>
              </a:rPr>
              <a:t>,</a:t>
            </a:r>
          </a:p>
          <a:p>
            <a:pPr defTabSz="931774">
              <a:defRPr/>
            </a:pPr>
            <a:endParaRPr lang="en-US" b="1" dirty="0" smtClean="0">
              <a:ea typeface="ＭＳ Ｐゴシック" pitchFamily="-111" charset="-128"/>
              <a:cs typeface="Arial" pitchFamily="34" charset="0"/>
            </a:endParaRPr>
          </a:p>
          <a:p>
            <a:pPr defTabSz="931774">
              <a:defRPr/>
            </a:pPr>
            <a:r>
              <a:rPr lang="en-US" dirty="0" smtClean="0">
                <a:ea typeface="ＭＳ Ｐゴシック" pitchFamily="-111" charset="-128"/>
                <a:cs typeface="Arial" pitchFamily="34" charset="0"/>
              </a:rPr>
              <a:t>can electronically sign and submit the eHealth Exchange authorizations, revocations, and restriction forms. </a:t>
            </a:r>
          </a:p>
          <a:p>
            <a:pPr defTabSz="931774">
              <a:defRPr/>
            </a:pPr>
            <a:endParaRPr lang="en-US" dirty="0" smtClean="0">
              <a:ea typeface="ＭＳ Ｐゴシック" pitchFamily="-111" charset="-128"/>
              <a:cs typeface="Arial" pitchFamily="34" charset="0"/>
            </a:endParaRPr>
          </a:p>
          <a:p>
            <a:pPr defTabSz="931774">
              <a:defRPr/>
            </a:pPr>
            <a:r>
              <a:rPr lang="en-US" dirty="0" smtClean="0">
                <a:ea typeface="ＭＳ Ｐゴシック" pitchFamily="-111" charset="-128"/>
                <a:cs typeface="Arial" pitchFamily="34" charset="0"/>
              </a:rPr>
              <a:t>Adds convenience to the Veteran and reduces</a:t>
            </a:r>
            <a:r>
              <a:rPr lang="en-US" baseline="0" dirty="0" smtClean="0">
                <a:ea typeface="ＭＳ Ｐゴシック" pitchFamily="-111" charset="-128"/>
                <a:cs typeface="Arial" pitchFamily="34" charset="0"/>
              </a:rPr>
              <a:t> the work of the Release of Information (ROI) staff at the medical center</a:t>
            </a:r>
          </a:p>
          <a:p>
            <a:pPr marL="0" marR="0" indent="0" algn="l" defTabSz="931774" rtl="0" eaLnBrk="1" fontAlgn="auto" latinLnBrk="0" hangingPunct="1">
              <a:lnSpc>
                <a:spcPct val="100000"/>
              </a:lnSpc>
              <a:spcBef>
                <a:spcPts val="0"/>
              </a:spcBef>
              <a:spcAft>
                <a:spcPts val="0"/>
              </a:spcAft>
              <a:buClrTx/>
              <a:buSzTx/>
              <a:buFontTx/>
              <a:buNone/>
              <a:tabLst/>
              <a:defRPr/>
            </a:pPr>
            <a:r>
              <a:rPr lang="en-US" baseline="0" dirty="0" smtClean="0"/>
              <a:t>*******</a:t>
            </a:r>
          </a:p>
          <a:p>
            <a:pPr defTabSz="931774">
              <a:defRPr/>
            </a:pPr>
            <a:endParaRPr lang="en-US" dirty="0" smtClean="0">
              <a:ea typeface="ＭＳ Ｐゴシック" pitchFamily="-111" charset="-128"/>
              <a:cs typeface="Arial"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t>42</a:t>
            </a:fld>
            <a:endParaRPr lang="en-US"/>
          </a:p>
        </p:txBody>
      </p:sp>
    </p:spTree>
    <p:extLst>
      <p:ext uri="{BB962C8B-B14F-4D97-AF65-F5344CB8AC3E}">
        <p14:creationId xmlns:p14="http://schemas.microsoft.com/office/powerpoint/2010/main" val="4133957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Softwar</a:t>
            </a:r>
            <a:r>
              <a:rPr lang="en-US" baseline="0" dirty="0" smtClean="0"/>
              <a:t>e tools</a:t>
            </a:r>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43</a:t>
            </a:fld>
            <a:endParaRPr lang="en-US"/>
          </a:p>
        </p:txBody>
      </p:sp>
    </p:spTree>
    <p:extLst>
      <p:ext uri="{BB962C8B-B14F-4D97-AF65-F5344CB8AC3E}">
        <p14:creationId xmlns:p14="http://schemas.microsoft.com/office/powerpoint/2010/main" val="4036467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In CPRS, click the </a:t>
            </a:r>
            <a:r>
              <a:rPr lang="en-US" b="1" dirty="0" err="1" smtClean="0"/>
              <a:t>VistaWeb</a:t>
            </a:r>
            <a:r>
              <a:rPr lang="en-US" dirty="0" smtClean="0"/>
              <a:t> button to view remote data</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44</a:t>
            </a:fld>
            <a:endParaRPr lang="en-US"/>
          </a:p>
        </p:txBody>
      </p:sp>
    </p:spTree>
    <p:extLst>
      <p:ext uri="{BB962C8B-B14F-4D97-AF65-F5344CB8AC3E}">
        <p14:creationId xmlns:p14="http://schemas.microsoft.com/office/powerpoint/2010/main" val="3857235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Office of Inspector</a:t>
            </a:r>
            <a:r>
              <a:rPr lang="en-US" baseline="0" dirty="0" smtClean="0"/>
              <a:t> General (</a:t>
            </a:r>
            <a:r>
              <a:rPr lang="en-US" dirty="0" smtClean="0"/>
              <a:t>OIG) Report: </a:t>
            </a:r>
            <a:r>
              <a:rPr lang="en-US" i="1" dirty="0" smtClean="0"/>
              <a:t>Review of Alleged Transmission of Sensitive VA Data Over Internet Connections – </a:t>
            </a:r>
            <a:r>
              <a:rPr lang="en-US" dirty="0" smtClean="0"/>
              <a:t>3/6/13</a:t>
            </a:r>
          </a:p>
          <a:p>
            <a:endParaRPr lang="en-US" dirty="0" smtClean="0"/>
          </a:p>
          <a:p>
            <a:r>
              <a:rPr lang="en-US" dirty="0" smtClean="0"/>
              <a:t>Personally Identifiable</a:t>
            </a:r>
            <a:r>
              <a:rPr lang="en-US" baseline="0" dirty="0" smtClean="0"/>
              <a:t> Information (PII)</a:t>
            </a:r>
            <a:endParaRPr lang="en-US" dirty="0" smtClean="0"/>
          </a:p>
          <a:p>
            <a:endParaRPr lang="en-US" dirty="0" smtClean="0"/>
          </a:p>
          <a:p>
            <a:r>
              <a:rPr lang="en-US" dirty="0" smtClean="0"/>
              <a:t>Why is this being done?</a:t>
            </a:r>
          </a:p>
          <a:p>
            <a:endParaRPr lang="en-US" dirty="0" smtClean="0"/>
          </a:p>
          <a:p>
            <a:r>
              <a:rPr lang="en-US" dirty="0" smtClean="0"/>
              <a:t>No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a:t>
            </a:fld>
            <a:endParaRPr lang="en-US"/>
          </a:p>
        </p:txBody>
      </p:sp>
    </p:spTree>
    <p:extLst>
      <p:ext uri="{BB962C8B-B14F-4D97-AF65-F5344CB8AC3E}">
        <p14:creationId xmlns:p14="http://schemas.microsoft.com/office/powerpoint/2010/main" val="2635801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45</a:t>
            </a:fld>
            <a:endParaRPr lang="en-US"/>
          </a:p>
        </p:txBody>
      </p:sp>
    </p:spTree>
    <p:extLst>
      <p:ext uri="{BB962C8B-B14F-4D97-AF65-F5344CB8AC3E}">
        <p14:creationId xmlns:p14="http://schemas.microsoft.com/office/powerpoint/2010/main" val="2981634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46</a:t>
            </a:fld>
            <a:endParaRPr lang="en-US"/>
          </a:p>
        </p:txBody>
      </p:sp>
    </p:spTree>
    <p:extLst>
      <p:ext uri="{BB962C8B-B14F-4D97-AF65-F5344CB8AC3E}">
        <p14:creationId xmlns:p14="http://schemas.microsoft.com/office/powerpoint/2010/main" val="1786303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47</a:t>
            </a:fld>
            <a:endParaRPr lang="en-US"/>
          </a:p>
        </p:txBody>
      </p:sp>
    </p:spTree>
    <p:extLst>
      <p:ext uri="{BB962C8B-B14F-4D97-AF65-F5344CB8AC3E}">
        <p14:creationId xmlns:p14="http://schemas.microsoft.com/office/powerpoint/2010/main" val="4221293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Structured Data</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48</a:t>
            </a:fld>
            <a:endParaRPr lang="en-US"/>
          </a:p>
        </p:txBody>
      </p:sp>
    </p:spTree>
    <p:extLst>
      <p:ext uri="{BB962C8B-B14F-4D97-AF65-F5344CB8AC3E}">
        <p14:creationId xmlns:p14="http://schemas.microsoft.com/office/powerpoint/2010/main" val="1061696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a:t>
            </a:r>
            <a:r>
              <a:rPr lang="en-US" baseline="0" dirty="0" smtClean="0"/>
              <a:t> all VA, </a:t>
            </a:r>
            <a:r>
              <a:rPr lang="en-US" baseline="0" dirty="0" err="1" smtClean="0"/>
              <a:t>DoD</a:t>
            </a:r>
            <a:r>
              <a:rPr lang="en-US" baseline="0" dirty="0" smtClean="0"/>
              <a:t> and non-VA allergies together</a:t>
            </a:r>
            <a:endParaRPr lang="en-US" dirty="0" smtClean="0"/>
          </a:p>
          <a:p>
            <a:endParaRPr lang="en-US" dirty="0" smtClean="0"/>
          </a:p>
          <a:p>
            <a:r>
              <a:rPr lang="en-US" dirty="0" smtClean="0"/>
              <a:t>First step in using non-VA data in supporting additional Decision Support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49</a:t>
            </a:fld>
            <a:endParaRPr lang="en-US"/>
          </a:p>
        </p:txBody>
      </p:sp>
    </p:spTree>
    <p:extLst>
      <p:ext uri="{BB962C8B-B14F-4D97-AF65-F5344CB8AC3E}">
        <p14:creationId xmlns:p14="http://schemas.microsoft.com/office/powerpoint/2010/main" val="3002351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don’t have to work at a VA facility that is actively recruiting Veterans in order to use VLER Health Exchange…</a:t>
            </a:r>
          </a:p>
          <a:p>
            <a:endParaRPr lang="en-US" dirty="0" smtClean="0"/>
          </a:p>
          <a:p>
            <a:r>
              <a:rPr lang="en-US" dirty="0" smtClean="0"/>
              <a:t>Any VA clinician can access non-VA health care information using </a:t>
            </a:r>
            <a:r>
              <a:rPr lang="en-US" dirty="0" err="1" smtClean="0"/>
              <a:t>VistAWeb</a:t>
            </a:r>
            <a:r>
              <a:rPr lang="en-US" dirty="0" smtClean="0"/>
              <a:t> as long as the information is available.</a:t>
            </a:r>
          </a:p>
          <a:p>
            <a:endParaRPr lang="en-US" dirty="0" smtClean="0"/>
          </a:p>
          <a:p>
            <a:r>
              <a:rPr lang="en-US" dirty="0" smtClean="0"/>
              <a:t>Example</a:t>
            </a:r>
            <a:r>
              <a:rPr lang="en-US" baseline="0" dirty="0" smtClean="0"/>
              <a:t> – a Veteran from Indianapolis who spends winters in Florida – the Florida doctor could access non-VA Indianapolis records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50</a:t>
            </a:fld>
            <a:endParaRPr lang="en-US"/>
          </a:p>
        </p:txBody>
      </p:sp>
    </p:spTree>
    <p:extLst>
      <p:ext uri="{BB962C8B-B14F-4D97-AF65-F5344CB8AC3E}">
        <p14:creationId xmlns:p14="http://schemas.microsoft.com/office/powerpoint/2010/main" val="3404695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partner</a:t>
            </a:r>
            <a:r>
              <a:rPr lang="en-US" baseline="0" dirty="0" smtClean="0"/>
              <a:t> is required to exchange C32 documents</a:t>
            </a:r>
          </a:p>
          <a:p>
            <a:endParaRPr lang="en-US" baseline="0" dirty="0" smtClean="0"/>
          </a:p>
          <a:p>
            <a:r>
              <a:rPr lang="en-US" baseline="0" dirty="0" smtClean="0"/>
              <a:t>C62s are optional</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53</a:t>
            </a:fld>
            <a:endParaRPr lang="en-US"/>
          </a:p>
        </p:txBody>
      </p:sp>
    </p:spTree>
    <p:extLst>
      <p:ext uri="{BB962C8B-B14F-4D97-AF65-F5344CB8AC3E}">
        <p14:creationId xmlns:p14="http://schemas.microsoft.com/office/powerpoint/2010/main" val="260524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to handout?</a:t>
            </a:r>
          </a:p>
          <a:p>
            <a:endParaRPr lang="en-US" dirty="0" smtClean="0"/>
          </a:p>
          <a:p>
            <a:r>
              <a:rPr lang="en-US" dirty="0" smtClean="0"/>
              <a:t>Fully on-boarded non-VA partners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55</a:t>
            </a:fld>
            <a:endParaRPr lang="en-US"/>
          </a:p>
        </p:txBody>
      </p:sp>
    </p:spTree>
    <p:extLst>
      <p:ext uri="{BB962C8B-B14F-4D97-AF65-F5344CB8AC3E}">
        <p14:creationId xmlns:p14="http://schemas.microsoft.com/office/powerpoint/2010/main" val="1150845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Already outdated – last week VA announced 6 partners</a:t>
            </a:r>
          </a:p>
          <a:p>
            <a:endParaRPr lang="en-US" sz="1200" dirty="0" smtClean="0"/>
          </a:p>
          <a:p>
            <a:r>
              <a:rPr lang="en-US" sz="1200" dirty="0" err="1" smtClean="0"/>
              <a:t>HealtheConnections</a:t>
            </a:r>
            <a:r>
              <a:rPr lang="en-US" sz="1200" baseline="0" dirty="0" smtClean="0"/>
              <a:t> – Central NY</a:t>
            </a:r>
          </a:p>
          <a:p>
            <a:r>
              <a:rPr lang="en-US" sz="1200" baseline="0" dirty="0" smtClean="0"/>
              <a:t>Gunderson Health System – </a:t>
            </a:r>
            <a:r>
              <a:rPr lang="en-US" sz="1200" baseline="0" dirty="0" err="1" smtClean="0"/>
              <a:t>LaCrosse</a:t>
            </a:r>
            <a:r>
              <a:rPr lang="en-US" sz="1200" baseline="0" dirty="0" smtClean="0"/>
              <a:t>, WI</a:t>
            </a:r>
          </a:p>
          <a:p>
            <a:r>
              <a:rPr lang="en-US" sz="1200" baseline="0" dirty="0" smtClean="0"/>
              <a:t>Texas Health Resources – Dallas, TX</a:t>
            </a:r>
          </a:p>
          <a:p>
            <a:r>
              <a:rPr lang="en-US" sz="1200" baseline="0" dirty="0" smtClean="0"/>
              <a:t>Lancaster General Health – Lancaster, PA</a:t>
            </a:r>
          </a:p>
          <a:p>
            <a:r>
              <a:rPr lang="en-US" sz="1200" baseline="0" dirty="0" smtClean="0"/>
              <a:t>Oregon Community HIN</a:t>
            </a:r>
          </a:p>
          <a:p>
            <a:r>
              <a:rPr lang="en-US" sz="1200" baseline="0" dirty="0" smtClean="0"/>
              <a:t>Sentara Healthcare – Hampton Roads, VA</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sz="1200" dirty="0" smtClean="0"/>
          </a:p>
          <a:p>
            <a:endParaRPr lang="en-US" sz="1200" dirty="0" smtClean="0"/>
          </a:p>
          <a:p>
            <a:r>
              <a:rPr lang="en-US" sz="1200" dirty="0" smtClean="0"/>
              <a:t>Community Health Information Collaborative, Minnesota (not active)</a:t>
            </a:r>
          </a:p>
          <a:p>
            <a:r>
              <a:rPr lang="en-US" sz="1200" dirty="0" err="1" smtClean="0"/>
              <a:t>Conemaugh</a:t>
            </a:r>
            <a:r>
              <a:rPr lang="en-US" sz="1200" dirty="0" smtClean="0"/>
              <a:t>, Pennsylvania</a:t>
            </a:r>
          </a:p>
          <a:p>
            <a:r>
              <a:rPr lang="en-US" sz="1200" dirty="0" smtClean="0"/>
              <a:t>Hawaii Pacific Health, Hawaii</a:t>
            </a:r>
          </a:p>
          <a:p>
            <a:r>
              <a:rPr lang="en-US" sz="1200" dirty="0" err="1" smtClean="0"/>
              <a:t>HealtheConnections</a:t>
            </a:r>
            <a:r>
              <a:rPr lang="en-US" sz="1200" dirty="0" smtClean="0"/>
              <a:t>, New York</a:t>
            </a:r>
          </a:p>
          <a:p>
            <a:r>
              <a:rPr lang="en-US" sz="1200" dirty="0" smtClean="0"/>
              <a:t>Inland Northwest Health Services (INHS), Idaho</a:t>
            </a:r>
          </a:p>
          <a:p>
            <a:r>
              <a:rPr lang="en-US" sz="1200" dirty="0" smtClean="0"/>
              <a:t>Indiana Health Information Exchange, Indiana</a:t>
            </a:r>
          </a:p>
          <a:p>
            <a:r>
              <a:rPr lang="en-US" sz="1200" dirty="0" smtClean="0"/>
              <a:t>Kaiser Permanente, Southern California</a:t>
            </a:r>
          </a:p>
          <a:p>
            <a:r>
              <a:rPr lang="en-US" sz="1200" dirty="0" smtClean="0"/>
              <a:t>Med Virginia, Virginia</a:t>
            </a:r>
          </a:p>
          <a:p>
            <a:r>
              <a:rPr lang="en-US" sz="1200" dirty="0" err="1" smtClean="0"/>
              <a:t>MultiCare</a:t>
            </a:r>
            <a:r>
              <a:rPr lang="en-US" sz="1200" dirty="0" smtClean="0"/>
              <a:t>, Washington</a:t>
            </a:r>
          </a:p>
          <a:p>
            <a:r>
              <a:rPr lang="en-US" sz="1200" dirty="0" smtClean="0"/>
              <a:t>Pensacola Health Information Exchange, Florida</a:t>
            </a:r>
          </a:p>
          <a:p>
            <a:r>
              <a:rPr lang="en-US" sz="1200" dirty="0" smtClean="0"/>
              <a:t>San Diego Beacon, California</a:t>
            </a:r>
          </a:p>
          <a:p>
            <a:r>
              <a:rPr lang="en-US" sz="1200" dirty="0" smtClean="0"/>
              <a:t>South Carolina Health Information Exchange, South Carolina</a:t>
            </a:r>
          </a:p>
          <a:p>
            <a:r>
              <a:rPr lang="en-US" sz="1200" dirty="0" smtClean="0"/>
              <a:t>University of California Davis, California</a:t>
            </a:r>
          </a:p>
          <a:p>
            <a:r>
              <a:rPr lang="en-US" sz="1200" dirty="0" smtClean="0"/>
              <a:t>Utah Health Information Network, Utah</a:t>
            </a:r>
          </a:p>
          <a:p>
            <a:r>
              <a:rPr lang="en-US" sz="1200" dirty="0" smtClean="0"/>
              <a:t>Walgreens Retail Pharmacy (VISN 8 Pilot), Florida</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56</a:t>
            </a:fld>
            <a:endParaRPr lang="en-US"/>
          </a:p>
        </p:txBody>
      </p:sp>
    </p:spTree>
    <p:extLst>
      <p:ext uri="{BB962C8B-B14F-4D97-AF65-F5344CB8AC3E}">
        <p14:creationId xmlns:p14="http://schemas.microsoft.com/office/powerpoint/2010/main" val="1774522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Allina Health, Minnesota</a:t>
            </a:r>
          </a:p>
          <a:p>
            <a:r>
              <a:rPr lang="en-US" dirty="0" smtClean="0"/>
              <a:t>Department of Defense, Virginia</a:t>
            </a:r>
          </a:p>
          <a:p>
            <a:r>
              <a:rPr lang="en-US" dirty="0" smtClean="0"/>
              <a:t>Dignity Health, California</a:t>
            </a:r>
          </a:p>
          <a:p>
            <a:r>
              <a:rPr lang="en-US" dirty="0" smtClean="0"/>
              <a:t>East Tennessee Health Information Network (HIN), Tennessee</a:t>
            </a:r>
          </a:p>
          <a:p>
            <a:r>
              <a:rPr lang="en-US" dirty="0" err="1" smtClean="0"/>
              <a:t>Gundersen</a:t>
            </a:r>
            <a:r>
              <a:rPr lang="en-US" dirty="0" smtClean="0"/>
              <a:t> Health Systems, Wisconsin</a:t>
            </a:r>
          </a:p>
          <a:p>
            <a:r>
              <a:rPr lang="en-US" dirty="0" smtClean="0"/>
              <a:t>Health Information Exchange (HIE) Texas- Houston, Texas</a:t>
            </a:r>
          </a:p>
          <a:p>
            <a:r>
              <a:rPr lang="en-US" dirty="0" smtClean="0"/>
              <a:t>HIE Texas, Texas</a:t>
            </a:r>
          </a:p>
          <a:p>
            <a:r>
              <a:rPr lang="en-US" dirty="0" smtClean="0"/>
              <a:t>Lancaster General Health, Pennsylvania</a:t>
            </a:r>
          </a:p>
          <a:p>
            <a:r>
              <a:rPr lang="en-US" dirty="0" smtClean="0"/>
              <a:t>Maine </a:t>
            </a:r>
            <a:r>
              <a:rPr lang="en-US" dirty="0" err="1" smtClean="0"/>
              <a:t>HealthInfoNet</a:t>
            </a:r>
            <a:r>
              <a:rPr lang="en-US" dirty="0" smtClean="0"/>
              <a:t>, Maine</a:t>
            </a:r>
          </a:p>
          <a:p>
            <a:r>
              <a:rPr lang="en-US" dirty="0" smtClean="0"/>
              <a:t>Medical University of South Carolina, South Carolina</a:t>
            </a:r>
          </a:p>
          <a:p>
            <a:r>
              <a:rPr lang="en-US" dirty="0" err="1" smtClean="0"/>
              <a:t>MetroHealth</a:t>
            </a:r>
            <a:r>
              <a:rPr lang="en-US" dirty="0" smtClean="0"/>
              <a:t> System, Ohio</a:t>
            </a:r>
          </a:p>
          <a:p>
            <a:r>
              <a:rPr lang="en-US" dirty="0" smtClean="0"/>
              <a:t>Michigan HIN, Michigan</a:t>
            </a:r>
          </a:p>
          <a:p>
            <a:r>
              <a:rPr lang="en-US" dirty="0" smtClean="0"/>
              <a:t>Mount Sinai Medical Center, Florida</a:t>
            </a:r>
          </a:p>
          <a:p>
            <a:r>
              <a:rPr lang="en-US" dirty="0" err="1" smtClean="0"/>
              <a:t>Novant</a:t>
            </a:r>
            <a:r>
              <a:rPr lang="en-US" dirty="0" smtClean="0"/>
              <a:t> Health, North Carolina</a:t>
            </a:r>
          </a:p>
          <a:p>
            <a:r>
              <a:rPr lang="en-US" dirty="0" smtClean="0"/>
              <a:t>Oregon Community Health Information Network (OCHIN), Nationwide</a:t>
            </a:r>
          </a:p>
          <a:p>
            <a:r>
              <a:rPr lang="en-US" dirty="0" smtClean="0"/>
              <a:t>Oregon Health Sciences University, Oregon</a:t>
            </a:r>
          </a:p>
          <a:p>
            <a:r>
              <a:rPr lang="en-US" dirty="0" smtClean="0"/>
              <a:t>Presbyterian Healthcare, New Mexico</a:t>
            </a:r>
          </a:p>
          <a:p>
            <a:r>
              <a:rPr lang="en-US" dirty="0" smtClean="0"/>
              <a:t>Redwood </a:t>
            </a:r>
            <a:r>
              <a:rPr lang="en-US" dirty="0" err="1" smtClean="0"/>
              <a:t>Mednet</a:t>
            </a:r>
            <a:r>
              <a:rPr lang="en-US" dirty="0" smtClean="0"/>
              <a:t>, California</a:t>
            </a:r>
          </a:p>
          <a:p>
            <a:r>
              <a:rPr lang="en-US" dirty="0" smtClean="0"/>
              <a:t>Sentara Healthcare, Virginia</a:t>
            </a:r>
          </a:p>
          <a:p>
            <a:r>
              <a:rPr lang="en-US" dirty="0" smtClean="0"/>
              <a:t>Texas Health Resources, Texas</a:t>
            </a:r>
          </a:p>
          <a:p>
            <a:r>
              <a:rPr lang="en-US" dirty="0" smtClean="0"/>
              <a:t>Unity Point Health, Iowa</a:t>
            </a:r>
          </a:p>
          <a:p>
            <a:r>
              <a:rPr lang="en-US" dirty="0" smtClean="0"/>
              <a:t>University of Wisconsin Health, Wisconsin</a:t>
            </a:r>
          </a:p>
          <a:p>
            <a:r>
              <a:rPr lang="en-US" dirty="0" smtClean="0"/>
              <a:t>Yale New Haven Health System, Connecticut</a:t>
            </a:r>
          </a:p>
          <a:p>
            <a:r>
              <a:rPr lang="en-US" dirty="0" smtClean="0"/>
              <a:t>Aegis Developers Integration Lab (DIL) 2210 Gateway, Virginia</a:t>
            </a:r>
          </a:p>
          <a:p>
            <a:r>
              <a:rPr lang="en-US" dirty="0" smtClean="0"/>
              <a:t>Aegis DIL 2211 Gateway, Virginia</a:t>
            </a:r>
          </a:p>
          <a:p>
            <a:r>
              <a:rPr lang="en-US" dirty="0" smtClean="0"/>
              <a:t>JPT Formal Development Environment- DTC Zone A</a:t>
            </a:r>
          </a:p>
          <a:p>
            <a:r>
              <a:rPr lang="en-US" dirty="0" smtClean="0"/>
              <a:t>JPT Formal DT&amp;E Environment- DTC Zone A</a:t>
            </a:r>
          </a:p>
          <a:p>
            <a:r>
              <a:rPr lang="en-US" dirty="0" smtClean="0"/>
              <a:t>JPT Formal Development Environment at ManTech</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57</a:t>
            </a:fld>
            <a:endParaRPr lang="en-US"/>
          </a:p>
        </p:txBody>
      </p:sp>
    </p:spTree>
    <p:extLst>
      <p:ext uri="{BB962C8B-B14F-4D97-AF65-F5344CB8AC3E}">
        <p14:creationId xmlns:p14="http://schemas.microsoft.com/office/powerpoint/2010/main" val="338696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What’s</a:t>
            </a:r>
            <a:r>
              <a:rPr lang="en-US" baseline="0" dirty="0" smtClean="0"/>
              <a:t> </a:t>
            </a:r>
            <a:r>
              <a:rPr lang="en-US" dirty="0" smtClean="0"/>
              <a:t>missing?</a:t>
            </a:r>
          </a:p>
          <a:p>
            <a:endParaRPr lang="en-US" dirty="0" smtClean="0"/>
          </a:p>
          <a:p>
            <a:r>
              <a:rPr lang="en-US" dirty="0" smtClean="0"/>
              <a:t>The tools haven’t been</a:t>
            </a:r>
            <a:r>
              <a:rPr lang="en-US" baseline="0" dirty="0" smtClean="0"/>
              <a:t> available</a:t>
            </a:r>
          </a:p>
          <a:p>
            <a:endParaRPr lang="en-US" baseline="0" dirty="0" smtClean="0"/>
          </a:p>
          <a:p>
            <a:r>
              <a:rPr lang="en-US" baseline="0" dirty="0" smtClean="0"/>
              <a:t>That’s the focus on my presentation today—Tools for health information exchange</a:t>
            </a:r>
          </a:p>
        </p:txBody>
      </p:sp>
      <p:sp>
        <p:nvSpPr>
          <p:cNvPr id="4" name="Slide Number Placeholder 3"/>
          <p:cNvSpPr>
            <a:spLocks noGrp="1"/>
          </p:cNvSpPr>
          <p:nvPr>
            <p:ph type="sldNum" sz="quarter" idx="10"/>
          </p:nvPr>
        </p:nvSpPr>
        <p:spPr/>
        <p:txBody>
          <a:bodyPr/>
          <a:lstStyle/>
          <a:p>
            <a:fld id="{08AA51C3-518F-4F0D-B932-9AF47A2C9D15}" type="slidenum">
              <a:rPr lang="en-US" smtClean="0"/>
              <a:t>5</a:t>
            </a:fld>
            <a:endParaRPr lang="en-US"/>
          </a:p>
        </p:txBody>
      </p:sp>
    </p:spTree>
    <p:extLst>
      <p:ext uri="{BB962C8B-B14F-4D97-AF65-F5344CB8AC3E}">
        <p14:creationId xmlns:p14="http://schemas.microsoft.com/office/powerpoint/2010/main" val="16461914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 also have 28 pending partners who are ready to exchange with VLER Health upon planned software and specification enhancements!</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58</a:t>
            </a:fld>
            <a:endParaRPr lang="en-US"/>
          </a:p>
        </p:txBody>
      </p:sp>
    </p:spTree>
    <p:extLst>
      <p:ext uri="{BB962C8B-B14F-4D97-AF65-F5344CB8AC3E}">
        <p14:creationId xmlns:p14="http://schemas.microsoft.com/office/powerpoint/2010/main" val="14986367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r>
              <a:rPr lang="en-US" sz="1200" dirty="0" smtClean="0"/>
              <a:t>Now we’re going to switch gears and take a look at the other …</a:t>
            </a:r>
          </a:p>
          <a:p>
            <a:pPr marL="114300" indent="0">
              <a:buNone/>
            </a:pPr>
            <a:endParaRPr lang="en-US" sz="1200" dirty="0" smtClean="0"/>
          </a:p>
          <a:p>
            <a:pPr>
              <a:defRPr/>
            </a:pPr>
            <a:r>
              <a:rPr lang="en-US" sz="1200" b="1" dirty="0" smtClean="0"/>
              <a:t>VLER Health Direct </a:t>
            </a:r>
            <a:r>
              <a:rPr lang="en-US" sz="1200" dirty="0" smtClean="0"/>
              <a:t>– allows one VA provider to send specific information to one non-VA provider (point to point) via email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59</a:t>
            </a:fld>
            <a:endParaRPr lang="en-US"/>
          </a:p>
        </p:txBody>
      </p:sp>
    </p:spTree>
    <p:extLst>
      <p:ext uri="{BB962C8B-B14F-4D97-AF65-F5344CB8AC3E}">
        <p14:creationId xmlns:p14="http://schemas.microsoft.com/office/powerpoint/2010/main" val="34945102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61</a:t>
            </a:fld>
            <a:endParaRPr lang="en-US"/>
          </a:p>
        </p:txBody>
      </p:sp>
    </p:spTree>
    <p:extLst>
      <p:ext uri="{BB962C8B-B14F-4D97-AF65-F5344CB8AC3E}">
        <p14:creationId xmlns:p14="http://schemas.microsoft.com/office/powerpoint/2010/main" val="33539597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Initial high-level VLER Health Direct Secure Messaging Uses: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0070C0"/>
                </a:solidFill>
              </a:rPr>
              <a:t>Provider-to-provider messaging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VA and non-VA collaborative exchange of Veterans’ health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1"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0070C0"/>
                </a:solidFill>
              </a:rPr>
              <a:t>Veteran-initiated messaging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Veterans sending their health summary through My </a:t>
            </a:r>
            <a:r>
              <a:rPr lang="en-US" sz="2800" dirty="0" err="1" smtClean="0"/>
              <a:t>Health</a:t>
            </a:r>
            <a:r>
              <a:rPr lang="en-US" sz="2800" b="1" i="1" dirty="0" err="1" smtClean="0"/>
              <a:t>e</a:t>
            </a:r>
            <a:r>
              <a:rPr lang="en-US" sz="2800" dirty="0" err="1" smtClean="0"/>
              <a:t>Vet</a:t>
            </a:r>
            <a:r>
              <a:rPr lang="en-US" sz="2800" dirty="0" smtClean="0"/>
              <a:t> Blue Button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63</a:t>
            </a:fld>
            <a:endParaRPr lang="en-US"/>
          </a:p>
        </p:txBody>
      </p:sp>
    </p:spTree>
    <p:extLst>
      <p:ext uri="{BB962C8B-B14F-4D97-AF65-F5344CB8AC3E}">
        <p14:creationId xmlns:p14="http://schemas.microsoft.com/office/powerpoint/2010/main" val="1017583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r>
              <a:rPr lang="en-US" sz="1200" dirty="0" smtClean="0"/>
              <a:t>Direct leads to </a:t>
            </a:r>
            <a:r>
              <a:rPr lang="en-US" sz="1200" b="1" dirty="0" smtClean="0">
                <a:solidFill>
                  <a:srgbClr val="0066FF"/>
                </a:solidFill>
              </a:rPr>
              <a:t>greater workflow efficiencies </a:t>
            </a:r>
            <a:r>
              <a:rPr lang="en-US" sz="1200" dirty="0" smtClean="0"/>
              <a:t>by providing a  </a:t>
            </a:r>
            <a:r>
              <a:rPr lang="en-US" sz="1200" b="1" dirty="0" smtClean="0">
                <a:solidFill>
                  <a:srgbClr val="0066FF"/>
                </a:solidFill>
              </a:rPr>
              <a:t>low cost alternative </a:t>
            </a:r>
            <a:r>
              <a:rPr lang="en-US" sz="1200" dirty="0" smtClean="0"/>
              <a:t>to faxing and scanning</a:t>
            </a:r>
          </a:p>
          <a:p>
            <a:pPr marL="457200" indent="-457200">
              <a:buFont typeface="+mj-lt"/>
              <a:buAutoNum type="arabicPeriod"/>
            </a:pPr>
            <a:endParaRPr lang="en-US" sz="300" dirty="0" smtClean="0"/>
          </a:p>
          <a:p>
            <a:pPr marL="457200" indent="-457200">
              <a:buFont typeface="+mj-lt"/>
              <a:buAutoNum type="arabicPeriod"/>
            </a:pPr>
            <a:r>
              <a:rPr lang="en-US" sz="1200" dirty="0" smtClean="0"/>
              <a:t>Direct is a </a:t>
            </a:r>
            <a:r>
              <a:rPr lang="en-US" sz="1200" b="1" dirty="0" smtClean="0">
                <a:solidFill>
                  <a:srgbClr val="0066FF"/>
                </a:solidFill>
              </a:rPr>
              <a:t>simple and secure </a:t>
            </a:r>
            <a:r>
              <a:rPr lang="en-US" sz="1200" dirty="0" smtClean="0"/>
              <a:t>way to send messages and medical information to other providers, enhancing VHA clinicians ability to collaborate for Veteran patient care</a:t>
            </a:r>
          </a:p>
          <a:p>
            <a:pPr marL="457200" indent="-457200">
              <a:buFont typeface="+mj-lt"/>
              <a:buAutoNum type="arabicPeriod"/>
            </a:pPr>
            <a:endParaRPr lang="en-US" sz="300" dirty="0" smtClean="0"/>
          </a:p>
          <a:p>
            <a:pPr marL="457200" indent="-457200">
              <a:buFont typeface="+mj-lt"/>
              <a:buAutoNum type="arabicPeriod"/>
            </a:pPr>
            <a:r>
              <a:rPr lang="en-US" sz="1200" dirty="0" smtClean="0"/>
              <a:t>Direct is required for </a:t>
            </a:r>
            <a:r>
              <a:rPr lang="en-US" sz="1200" b="1" dirty="0" smtClean="0">
                <a:solidFill>
                  <a:srgbClr val="0066FF"/>
                </a:solidFill>
              </a:rPr>
              <a:t>Meaningful Use 2014 Certification </a:t>
            </a:r>
            <a:r>
              <a:rPr lang="en-US" sz="1200" dirty="0" smtClean="0"/>
              <a:t>which</a:t>
            </a:r>
            <a:r>
              <a:rPr lang="en-US" sz="1200" b="1" dirty="0" smtClean="0">
                <a:solidFill>
                  <a:srgbClr val="0066FF"/>
                </a:solidFill>
              </a:rPr>
              <a:t> </a:t>
            </a:r>
            <a:r>
              <a:rPr lang="en-US" sz="1200" dirty="0" smtClean="0"/>
              <a:t>is facilitating </a:t>
            </a:r>
            <a:r>
              <a:rPr lang="en-US" sz="1200" b="1" dirty="0" smtClean="0">
                <a:solidFill>
                  <a:srgbClr val="0066FF"/>
                </a:solidFill>
              </a:rPr>
              <a:t>national adoption</a:t>
            </a:r>
          </a:p>
          <a:p>
            <a:pPr marL="457200" indent="-457200">
              <a:buFont typeface="+mj-lt"/>
              <a:buAutoNum type="arabicPeriod"/>
            </a:pPr>
            <a:endParaRPr lang="en-US" sz="300" dirty="0" smtClean="0"/>
          </a:p>
          <a:p>
            <a:pPr marL="457200" indent="-457200">
              <a:buFont typeface="+mj-lt"/>
              <a:buAutoNum type="arabicPeriod"/>
            </a:pPr>
            <a:r>
              <a:rPr lang="en-US" sz="1200" dirty="0" smtClean="0"/>
              <a:t>Direct is built on </a:t>
            </a:r>
            <a:r>
              <a:rPr lang="en-US" sz="1200" b="1" dirty="0" smtClean="0">
                <a:solidFill>
                  <a:srgbClr val="0066FF"/>
                </a:solidFill>
              </a:rPr>
              <a:t>well-established Internet standards</a:t>
            </a:r>
            <a:r>
              <a:rPr lang="en-US" sz="1200" dirty="0" smtClean="0"/>
              <a:t>, commonly used for secure email communications </a:t>
            </a:r>
            <a:endParaRPr lang="en-US" sz="300" b="1" dirty="0" smtClean="0">
              <a:solidFill>
                <a:srgbClr val="0066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65</a:t>
            </a:fld>
            <a:endParaRPr lang="en-US"/>
          </a:p>
        </p:txBody>
      </p:sp>
    </p:spTree>
    <p:extLst>
      <p:ext uri="{BB962C8B-B14F-4D97-AF65-F5344CB8AC3E}">
        <p14:creationId xmlns:p14="http://schemas.microsoft.com/office/powerpoint/2010/main" val="3914582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sample workflow</a:t>
            </a:r>
            <a:r>
              <a:rPr lang="en-US" baseline="0" dirty="0" smtClean="0"/>
              <a:t> for a referral</a:t>
            </a:r>
          </a:p>
          <a:p>
            <a:endParaRPr lang="en-US" baseline="0" dirty="0" smtClean="0"/>
          </a:p>
          <a:p>
            <a:r>
              <a:rPr lang="en-US" baseline="0" dirty="0" smtClean="0"/>
              <a:t>Over 20 million referrals in FY12</a:t>
            </a:r>
          </a:p>
          <a:p>
            <a:endParaRPr lang="en-US" baseline="0" dirty="0" smtClean="0"/>
          </a:p>
          <a:p>
            <a:r>
              <a:rPr lang="en-US" baseline="0" dirty="0" smtClean="0"/>
              <a:t>How does Direct fit with PC3 (Patient Centered Care Coordination)?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66</a:t>
            </a:fld>
            <a:endParaRPr lang="en-US"/>
          </a:p>
        </p:txBody>
      </p:sp>
    </p:spTree>
    <p:extLst>
      <p:ext uri="{BB962C8B-B14F-4D97-AF65-F5344CB8AC3E}">
        <p14:creationId xmlns:p14="http://schemas.microsoft.com/office/powerpoint/2010/main" val="928804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 must establish a Direct partnership with the non-VA HISP prior to sharing messages – NO</a:t>
            </a:r>
            <a:r>
              <a:rPr lang="en-US" baseline="0" dirty="0" smtClean="0"/>
              <a:t> messaging without a trust relationship</a:t>
            </a:r>
          </a:p>
          <a:p>
            <a:endParaRPr lang="en-US" baseline="0" dirty="0" smtClean="0"/>
          </a:p>
          <a:p>
            <a:r>
              <a:rPr lang="en-US" baseline="0" dirty="0" smtClean="0"/>
              <a:t>Once established, messaging with entire HISP</a:t>
            </a:r>
          </a:p>
          <a:p>
            <a:endParaRPr lang="en-US" dirty="0" smtClean="0"/>
          </a:p>
          <a:p>
            <a:r>
              <a:rPr lang="en-US" dirty="0" smtClean="0"/>
              <a:t>The national VA Direct team works with non-VA partners to establish the partnerships.</a:t>
            </a:r>
          </a:p>
          <a:p>
            <a:endParaRPr lang="en-US" dirty="0" smtClean="0"/>
          </a:p>
          <a:p>
            <a:r>
              <a:rPr lang="en-US" dirty="0" smtClean="0"/>
              <a:t>Non-VA partners will need to get their own Direct address.  This is often done through:</a:t>
            </a:r>
          </a:p>
          <a:p>
            <a:pPr lvl="1"/>
            <a:r>
              <a:rPr lang="en-US" dirty="0" smtClean="0"/>
              <a:t>A Health Information Exchange (HIE)</a:t>
            </a:r>
          </a:p>
          <a:p>
            <a:pPr lvl="1"/>
            <a:r>
              <a:rPr lang="en-US" dirty="0" smtClean="0"/>
              <a:t>A Electronic Health Record (EHR) vendor</a:t>
            </a:r>
          </a:p>
          <a:p>
            <a:pPr lvl="1"/>
            <a:r>
              <a:rPr lang="en-US" dirty="0" smtClean="0"/>
              <a:t>A Direct messaging vendor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69</a:t>
            </a:fld>
            <a:endParaRPr lang="en-US"/>
          </a:p>
        </p:txBody>
      </p:sp>
    </p:spTree>
    <p:extLst>
      <p:ext uri="{BB962C8B-B14F-4D97-AF65-F5344CB8AC3E}">
        <p14:creationId xmlns:p14="http://schemas.microsoft.com/office/powerpoint/2010/main" val="1730971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Goal:  </a:t>
            </a:r>
          </a:p>
          <a:p>
            <a:r>
              <a:rPr lang="en-US" dirty="0" smtClean="0"/>
              <a:t>8 partnerships in FY14</a:t>
            </a:r>
          </a:p>
          <a:p>
            <a:r>
              <a:rPr lang="en-US" dirty="0" smtClean="0"/>
              <a:t>Another 50 in the FY15</a:t>
            </a:r>
          </a:p>
          <a:p>
            <a:endParaRPr lang="en-US" dirty="0" smtClean="0"/>
          </a:p>
          <a:p>
            <a:r>
              <a:rPr lang="en-US" dirty="0" smtClean="0"/>
              <a:t>Direct can be available to anyone throughout the United States</a:t>
            </a:r>
          </a:p>
          <a:p>
            <a:endParaRPr lang="en-US" dirty="0" smtClean="0"/>
          </a:p>
          <a:p>
            <a:r>
              <a:rPr lang="en-US" dirty="0" smtClean="0"/>
              <a:t>VA plans to establish Direct partnerships will all who want them.</a:t>
            </a:r>
          </a:p>
          <a:p>
            <a:endParaRPr lang="en-US" dirty="0" smtClean="0"/>
          </a:p>
          <a:p>
            <a:r>
              <a:rPr lang="en-US" dirty="0" smtClean="0"/>
              <a:t>You won’t need to ask (just like</a:t>
            </a:r>
            <a:r>
              <a:rPr lang="en-US" baseline="0" dirty="0" smtClean="0"/>
              <a:t> email or fax)</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71</a:t>
            </a:fld>
            <a:endParaRPr lang="en-US"/>
          </a:p>
        </p:txBody>
      </p:sp>
    </p:spTree>
    <p:extLst>
      <p:ext uri="{BB962C8B-B14F-4D97-AF65-F5344CB8AC3E}">
        <p14:creationId xmlns:p14="http://schemas.microsoft.com/office/powerpoint/2010/main" val="2148358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VA Direct Web Portal- As Easy as Email</a:t>
            </a:r>
          </a:p>
          <a:p>
            <a:endParaRPr lang="en-US" b="1" dirty="0" smtClean="0"/>
          </a:p>
          <a:p>
            <a:r>
              <a:rPr lang="en-US" b="1" dirty="0" smtClean="0"/>
              <a:t>Accessed through PIV, separate login – Not Ideal</a:t>
            </a:r>
          </a:p>
          <a:p>
            <a:endParaRPr lang="en-US" b="1" dirty="0" smtClean="0"/>
          </a:p>
          <a:p>
            <a:r>
              <a:rPr lang="en-US" b="1" dirty="0" smtClean="0"/>
              <a:t>Bring into workflow - </a:t>
            </a:r>
            <a:r>
              <a:rPr lang="en-US" b="1" dirty="0" err="1" smtClean="0"/>
              <a:t>DaaS</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73</a:t>
            </a:fld>
            <a:endParaRPr lang="en-US"/>
          </a:p>
        </p:txBody>
      </p:sp>
    </p:spTree>
    <p:extLst>
      <p:ext uri="{BB962C8B-B14F-4D97-AF65-F5344CB8AC3E}">
        <p14:creationId xmlns:p14="http://schemas.microsoft.com/office/powerpoint/2010/main" val="2516043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Veterans do not get VA Direct address</a:t>
            </a:r>
          </a:p>
          <a:p>
            <a:r>
              <a:rPr lang="en-US" baseline="0" dirty="0" smtClean="0"/>
              <a:t>Can’t add/change content</a:t>
            </a:r>
          </a:p>
          <a:p>
            <a:r>
              <a:rPr lang="en-US" dirty="0" smtClean="0"/>
              <a:t>This will take time to grow</a:t>
            </a:r>
          </a:p>
          <a:p>
            <a:endParaRPr lang="en-US" dirty="0" smtClean="0"/>
          </a:p>
          <a:p>
            <a:r>
              <a:rPr lang="en-US" dirty="0" smtClean="0"/>
              <a:t>Need trust relationships, know</a:t>
            </a:r>
            <a:r>
              <a:rPr lang="en-US" baseline="0" dirty="0" smtClean="0"/>
              <a:t> end users Direct address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82</a:t>
            </a:fld>
            <a:endParaRPr lang="en-US"/>
          </a:p>
        </p:txBody>
      </p:sp>
    </p:spTree>
    <p:extLst>
      <p:ext uri="{BB962C8B-B14F-4D97-AF65-F5344CB8AC3E}">
        <p14:creationId xmlns:p14="http://schemas.microsoft.com/office/powerpoint/2010/main" val="146253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r>
              <a:rPr lang="en-US" b="1" dirty="0" smtClean="0"/>
              <a:t>Ad lib about the results</a:t>
            </a:r>
          </a:p>
          <a:p>
            <a:endParaRPr lang="en-US" dirty="0" smtClean="0"/>
          </a:p>
          <a:p>
            <a:r>
              <a:rPr lang="en-US" dirty="0" smtClean="0"/>
              <a:t>The correct answer is 70-80% - </a:t>
            </a:r>
            <a:r>
              <a:rPr lang="en-US" b="1" dirty="0" smtClean="0"/>
              <a:t>speak to that for a minute</a:t>
            </a:r>
          </a:p>
        </p:txBody>
      </p:sp>
      <p:sp>
        <p:nvSpPr>
          <p:cNvPr id="4" name="Slide Number Placeholder 3"/>
          <p:cNvSpPr>
            <a:spLocks noGrp="1"/>
          </p:cNvSpPr>
          <p:nvPr>
            <p:ph type="sldNum" sz="quarter" idx="10"/>
          </p:nvPr>
        </p:nvSpPr>
        <p:spPr/>
        <p:txBody>
          <a:bodyPr/>
          <a:lstStyle/>
          <a:p>
            <a:fld id="{08AA51C3-518F-4F0D-B932-9AF47A2C9D15}" type="slidenum">
              <a:rPr lang="en-US" smtClean="0"/>
              <a:t>6</a:t>
            </a:fld>
            <a:endParaRPr lang="en-US"/>
          </a:p>
        </p:txBody>
      </p:sp>
    </p:spTree>
    <p:extLst>
      <p:ext uri="{BB962C8B-B14F-4D97-AF65-F5344CB8AC3E}">
        <p14:creationId xmlns:p14="http://schemas.microsoft.com/office/powerpoint/2010/main" val="28088661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VA Direct Secure Messaging was developed using the Office of the National Coordinator’s (ONC) standards</a:t>
            </a:r>
          </a:p>
          <a:p>
            <a:pPr marL="800100" lvl="3" indent="-342900"/>
            <a:r>
              <a:rPr lang="en-US" sz="1800" dirty="0" smtClean="0">
                <a:ea typeface="ＭＳ Ｐゴシック" charset="0"/>
              </a:rPr>
              <a:t>Simple Mail Transfer Protocol (SMTP) for transport and </a:t>
            </a:r>
            <a:r>
              <a:rPr lang="en-US" sz="1800" dirty="0" smtClean="0"/>
              <a:t>Secure/Multipurpose Internet Mail Extensions </a:t>
            </a:r>
            <a:r>
              <a:rPr lang="en-US" sz="1800" dirty="0" smtClean="0">
                <a:ea typeface="ＭＳ Ｐゴシック" charset="0"/>
              </a:rPr>
              <a:t>and X.509 certificates for encryption and integrity protection</a:t>
            </a:r>
          </a:p>
          <a:p>
            <a:endParaRPr lang="en-US" sz="900" dirty="0" smtClean="0"/>
          </a:p>
          <a:p>
            <a:r>
              <a:rPr lang="en-US" sz="2800" dirty="0" smtClean="0"/>
              <a:t>VA partner certificate must be cross-certified with the Federal Bridge Certificate Authority (FBCA). Users must be “Identity Proofed” at NIST Level of Assurance 3  </a:t>
            </a:r>
          </a:p>
          <a:p>
            <a:endParaRPr lang="en-US" sz="900" dirty="0" smtClean="0"/>
          </a:p>
          <a:p>
            <a:r>
              <a:rPr lang="en-US" sz="2800" dirty="0" smtClean="0"/>
              <a:t>VLER Health Direct Secure Messaging complies </a:t>
            </a:r>
          </a:p>
          <a:p>
            <a:pPr lvl="1"/>
            <a:r>
              <a:rPr lang="en-US" sz="2000" u="sng" dirty="0" smtClean="0">
                <a:hlinkClick r:id="rId3"/>
              </a:rPr>
              <a:t>VA Directive 6500</a:t>
            </a:r>
            <a:r>
              <a:rPr lang="en-US" sz="2000" dirty="0" smtClean="0"/>
              <a:t> and </a:t>
            </a:r>
            <a:r>
              <a:rPr lang="en-US" sz="2000" u="sng" dirty="0" smtClean="0">
                <a:hlinkClick r:id="rId4"/>
              </a:rPr>
              <a:t>VA Handbook 6500</a:t>
            </a:r>
            <a:r>
              <a:rPr lang="en-US" sz="2000" dirty="0" smtClean="0"/>
              <a:t> relating to VA security,</a:t>
            </a:r>
          </a:p>
          <a:p>
            <a:pPr lvl="1"/>
            <a:r>
              <a:rPr lang="en-US" sz="2000" dirty="0" smtClean="0"/>
              <a:t>Health Insurance Portability and Accountability Act (HIPAA) Final Security Rule</a:t>
            </a: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85</a:t>
            </a:fld>
            <a:endParaRPr lang="en-US"/>
          </a:p>
        </p:txBody>
      </p:sp>
    </p:spTree>
    <p:extLst>
      <p:ext uri="{BB962C8B-B14F-4D97-AF65-F5344CB8AC3E}">
        <p14:creationId xmlns:p14="http://schemas.microsoft.com/office/powerpoint/2010/main" val="1083613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 set of </a:t>
            </a:r>
            <a:r>
              <a:rPr lang="en-US" sz="1200" b="1" dirty="0" smtClean="0"/>
              <a:t>technical, legal, and business standards</a:t>
            </a:r>
            <a:r>
              <a:rPr lang="en-US" sz="1200" dirty="0" smtClean="0"/>
              <a:t>, expressed as policies and best practices recommendations, which members of the trust community </a:t>
            </a:r>
            <a:r>
              <a:rPr lang="en-US" sz="1200" b="1" dirty="0" smtClean="0"/>
              <a:t>agree to follow, uphold, and enforce</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86</a:t>
            </a:fld>
            <a:endParaRPr lang="en-US"/>
          </a:p>
        </p:txBody>
      </p:sp>
    </p:spTree>
    <p:extLst>
      <p:ext uri="{BB962C8B-B14F-4D97-AF65-F5344CB8AC3E}">
        <p14:creationId xmlns:p14="http://schemas.microsoft.com/office/powerpoint/2010/main" val="1005982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pilot phase, Direct addresses will be provided to support specific uses with non-VA Direct partners</a:t>
            </a:r>
          </a:p>
          <a:p>
            <a:endParaRPr lang="en-US" dirty="0" smtClean="0"/>
          </a:p>
          <a:p>
            <a:r>
              <a:rPr lang="en-US" dirty="0" smtClean="0"/>
              <a:t>Eventually, Direct addresses will be available for all VA employees</a:t>
            </a:r>
          </a:p>
          <a:p>
            <a:endParaRPr lang="en-US" dirty="0" smtClean="0"/>
          </a:p>
          <a:p>
            <a:r>
              <a:rPr lang="en-US" dirty="0" smtClean="0"/>
              <a:t>Direct addresses are just like regular VA email addresses except it has “direct” after the @</a:t>
            </a:r>
          </a:p>
          <a:p>
            <a:pPr lvl="1"/>
            <a:r>
              <a:rPr lang="en-US" dirty="0" smtClean="0"/>
              <a:t>Example:  </a:t>
            </a:r>
            <a:r>
              <a:rPr lang="en-US" dirty="0" smtClean="0">
                <a:hlinkClick r:id="rId3"/>
              </a:rPr>
              <a:t>va.user4@direct.va.gov</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88</a:t>
            </a:fld>
            <a:endParaRPr lang="en-US"/>
          </a:p>
        </p:txBody>
      </p:sp>
    </p:spTree>
    <p:extLst>
      <p:ext uri="{BB962C8B-B14F-4D97-AF65-F5344CB8AC3E}">
        <p14:creationId xmlns:p14="http://schemas.microsoft.com/office/powerpoint/2010/main" val="3727176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Identify specific uses of Direct</a:t>
            </a:r>
          </a:p>
          <a:p>
            <a:r>
              <a:rPr lang="en-US" dirty="0" smtClean="0"/>
              <a:t>Find out Direct capabilities of non-VA partners</a:t>
            </a:r>
          </a:p>
          <a:p>
            <a:r>
              <a:rPr lang="en-US" dirty="0" smtClean="0"/>
              <a:t>Contact the Direct team to share interest</a:t>
            </a:r>
          </a:p>
          <a:p>
            <a:endParaRPr lang="en-US" dirty="0" smtClean="0"/>
          </a:p>
          <a:p>
            <a:endParaRPr lang="en-US" dirty="0" smtClean="0"/>
          </a:p>
          <a:p>
            <a:pPr marL="0" indent="0">
              <a:buNone/>
            </a:pPr>
            <a:r>
              <a:rPr lang="en-US" b="1" dirty="0" smtClean="0"/>
              <a:t>Note:  </a:t>
            </a:r>
            <a:r>
              <a:rPr lang="en-US" dirty="0" smtClean="0"/>
              <a:t>Establishing Direct partnerships nationwide will be a several year process.  Identifying the local need and ready partners will help in prioritization.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90</a:t>
            </a:fld>
            <a:endParaRPr lang="en-US"/>
          </a:p>
        </p:txBody>
      </p:sp>
    </p:spTree>
    <p:extLst>
      <p:ext uri="{BB962C8B-B14F-4D97-AF65-F5344CB8AC3E}">
        <p14:creationId xmlns:p14="http://schemas.microsoft.com/office/powerpoint/2010/main" val="17928543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Summary Slide</a:t>
            </a:r>
          </a:p>
          <a:p>
            <a:pPr eaLnBrk="1" hangingPunct="1">
              <a:spcBef>
                <a:spcPct val="0"/>
              </a:spcBef>
            </a:pPr>
            <a:endParaRPr lang="en-US" b="1" dirty="0" smtClean="0"/>
          </a:p>
          <a:p>
            <a:pPr eaLnBrk="1" hangingPunct="1">
              <a:spcBef>
                <a:spcPct val="0"/>
              </a:spcBef>
            </a:pPr>
            <a:r>
              <a:rPr lang="en-US" b="1" dirty="0" smtClean="0"/>
              <a:t>President</a:t>
            </a:r>
            <a:r>
              <a:rPr lang="en-US" b="1" baseline="0" dirty="0" smtClean="0"/>
              <a:t> Obama when introducing VLER in 2009</a:t>
            </a:r>
          </a:p>
          <a:p>
            <a:pPr eaLnBrk="1" hangingPunct="1">
              <a:spcBef>
                <a:spcPct val="0"/>
              </a:spcBef>
            </a:pPr>
            <a:endParaRPr lang="en-US" b="1" baseline="0" dirty="0" smtClean="0"/>
          </a:p>
          <a:p>
            <a:pPr eaLnBrk="1" hangingPunct="1">
              <a:spcBef>
                <a:spcPct val="0"/>
              </a:spcBef>
            </a:pPr>
            <a:r>
              <a:rPr lang="en-US" b="1" baseline="0" dirty="0" smtClean="0"/>
              <a:t>VLER Health using tools of Exchange and Direct play an important part in making the President’s vision a reality</a:t>
            </a: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a:t>
            </a:r>
          </a:p>
          <a:p>
            <a:pPr eaLnBrk="1" hangingPunct="1">
              <a:spcBef>
                <a:spcPct val="0"/>
              </a:spcBef>
            </a:pPr>
            <a:endParaRPr lang="en-US" b="1" baseline="0" dirty="0" smtClean="0"/>
          </a:p>
          <a:p>
            <a:pPr eaLnBrk="1" hangingPunct="1">
              <a:spcBef>
                <a:spcPct val="0"/>
              </a:spcBef>
            </a:pPr>
            <a:endParaRPr lang="en-US" dirty="0"/>
          </a:p>
        </p:txBody>
      </p:sp>
      <p:sp>
        <p:nvSpPr>
          <p:cNvPr id="1946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Arial" pitchFamily="34" charset="0"/>
              </a:defRPr>
            </a:lvl1pPr>
            <a:lvl2pPr marL="729057" indent="-280406">
              <a:defRPr>
                <a:solidFill>
                  <a:schemeClr val="tx1"/>
                </a:solidFill>
                <a:latin typeface="Arial" pitchFamily="34" charset="0"/>
              </a:defRPr>
            </a:lvl2pPr>
            <a:lvl3pPr marL="1121626" indent="-224325">
              <a:defRPr>
                <a:solidFill>
                  <a:schemeClr val="tx1"/>
                </a:solidFill>
                <a:latin typeface="Arial" pitchFamily="34" charset="0"/>
              </a:defRPr>
            </a:lvl3pPr>
            <a:lvl4pPr marL="1570276" indent="-224325">
              <a:defRPr>
                <a:solidFill>
                  <a:schemeClr val="tx1"/>
                </a:solidFill>
                <a:latin typeface="Arial" pitchFamily="34" charset="0"/>
              </a:defRPr>
            </a:lvl4pPr>
            <a:lvl5pPr marL="2018927" indent="-224325">
              <a:defRPr>
                <a:solidFill>
                  <a:schemeClr val="tx1"/>
                </a:solidFill>
                <a:latin typeface="Arial" pitchFamily="34" charset="0"/>
              </a:defRPr>
            </a:lvl5pPr>
            <a:lvl6pPr marL="2467577" indent="-224325" fontAlgn="base">
              <a:spcBef>
                <a:spcPct val="0"/>
              </a:spcBef>
              <a:spcAft>
                <a:spcPct val="0"/>
              </a:spcAft>
              <a:defRPr>
                <a:solidFill>
                  <a:schemeClr val="tx1"/>
                </a:solidFill>
                <a:latin typeface="Arial" pitchFamily="34" charset="0"/>
              </a:defRPr>
            </a:lvl6pPr>
            <a:lvl7pPr marL="2916227" indent="-224325" fontAlgn="base">
              <a:spcBef>
                <a:spcPct val="0"/>
              </a:spcBef>
              <a:spcAft>
                <a:spcPct val="0"/>
              </a:spcAft>
              <a:defRPr>
                <a:solidFill>
                  <a:schemeClr val="tx1"/>
                </a:solidFill>
                <a:latin typeface="Arial" pitchFamily="34" charset="0"/>
              </a:defRPr>
            </a:lvl7pPr>
            <a:lvl8pPr marL="3364878" indent="-224325" fontAlgn="base">
              <a:spcBef>
                <a:spcPct val="0"/>
              </a:spcBef>
              <a:spcAft>
                <a:spcPct val="0"/>
              </a:spcAft>
              <a:defRPr>
                <a:solidFill>
                  <a:schemeClr val="tx1"/>
                </a:solidFill>
                <a:latin typeface="Arial" pitchFamily="34" charset="0"/>
              </a:defRPr>
            </a:lvl8pPr>
            <a:lvl9pPr marL="3813528" indent="-224325"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89DBCB3-6583-4CC4-8138-D4FB2AF32A39}" type="slidenum">
              <a:rPr lang="en-US" smtClean="0">
                <a:latin typeface="Calibri" pitchFamily="34" charset="0"/>
              </a:rPr>
              <a:pPr fontAlgn="base">
                <a:spcBef>
                  <a:spcPct val="0"/>
                </a:spcBef>
                <a:spcAft>
                  <a:spcPct val="0"/>
                </a:spcAft>
                <a:defRPr/>
              </a:pPr>
              <a:t>91</a:t>
            </a:fld>
            <a:endParaRPr lang="en-US" dirty="0" smtClean="0">
              <a:latin typeface="Calibri" pitchFamily="34" charset="0"/>
            </a:endParaRPr>
          </a:p>
        </p:txBody>
      </p:sp>
    </p:spTree>
    <p:extLst>
      <p:ext uri="{BB962C8B-B14F-4D97-AF65-F5344CB8AC3E}">
        <p14:creationId xmlns:p14="http://schemas.microsoft.com/office/powerpoint/2010/main" val="21840025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92</a:t>
            </a:fld>
            <a:endParaRPr lang="en-US"/>
          </a:p>
        </p:txBody>
      </p:sp>
    </p:spTree>
    <p:extLst>
      <p:ext uri="{BB962C8B-B14F-4D97-AF65-F5344CB8AC3E}">
        <p14:creationId xmlns:p14="http://schemas.microsoft.com/office/powerpoint/2010/main" val="1761279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r>
              <a:rPr lang="en-US" b="1" dirty="0" smtClean="0"/>
              <a:t>Ad lib about the results</a:t>
            </a:r>
          </a:p>
          <a:p>
            <a:endParaRPr lang="en-US" dirty="0" smtClean="0"/>
          </a:p>
          <a:p>
            <a:r>
              <a:rPr lang="en-US" dirty="0" smtClean="0"/>
              <a:t>The correct answer is 70-80% - </a:t>
            </a:r>
            <a:r>
              <a:rPr lang="en-US" b="1" dirty="0" smtClean="0"/>
              <a:t>speak to that for a minute</a:t>
            </a:r>
          </a:p>
        </p:txBody>
      </p:sp>
      <p:sp>
        <p:nvSpPr>
          <p:cNvPr id="4" name="Slide Number Placeholder 3"/>
          <p:cNvSpPr>
            <a:spLocks noGrp="1"/>
          </p:cNvSpPr>
          <p:nvPr>
            <p:ph type="sldNum" sz="quarter" idx="10"/>
          </p:nvPr>
        </p:nvSpPr>
        <p:spPr/>
        <p:txBody>
          <a:bodyPr/>
          <a:lstStyle/>
          <a:p>
            <a:fld id="{08AA51C3-518F-4F0D-B932-9AF47A2C9D15}" type="slidenum">
              <a:rPr lang="en-US" smtClean="0"/>
              <a:t>7</a:t>
            </a:fld>
            <a:endParaRPr lang="en-US"/>
          </a:p>
        </p:txBody>
      </p:sp>
    </p:spTree>
    <p:extLst>
      <p:ext uri="{BB962C8B-B14F-4D97-AF65-F5344CB8AC3E}">
        <p14:creationId xmlns:p14="http://schemas.microsoft.com/office/powerpoint/2010/main" val="280886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aseline="0" dirty="0" smtClean="0">
                <a:ea typeface="MS PGothic" pitchFamily="34" charset="-128"/>
              </a:rPr>
              <a:t>I have structured the presentation in an FAQ format.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a:t>
            </a:fld>
            <a:endParaRPr lang="en-US"/>
          </a:p>
        </p:txBody>
      </p:sp>
    </p:spTree>
    <p:extLst>
      <p:ext uri="{BB962C8B-B14F-4D97-AF65-F5344CB8AC3E}">
        <p14:creationId xmlns:p14="http://schemas.microsoft.com/office/powerpoint/2010/main" val="322797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VLER will allow health care providers access to Veterans’ and </a:t>
            </a:r>
            <a:r>
              <a:rPr lang="en-US" dirty="0" err="1" smtClean="0"/>
              <a:t>Servicemembers</a:t>
            </a:r>
            <a:r>
              <a:rPr lang="en-US" dirty="0" smtClean="0"/>
              <a:t>’ treatment records in a secure and authorized way, regardless of whether care is delivered in the private sector, at a military treatment facility, or at a VA medical center.  </a:t>
            </a:r>
          </a:p>
          <a:p>
            <a:pPr eaLnBrk="1" hangingPunct="1">
              <a:spcBef>
                <a:spcPct val="0"/>
              </a:spcBef>
            </a:pPr>
            <a:endParaRPr lang="en-US" dirty="0" smtClean="0"/>
          </a:p>
          <a:p>
            <a:pPr eaLnBrk="1" hangingPunct="1">
              <a:spcBef>
                <a:spcPct val="0"/>
              </a:spcBef>
            </a:pPr>
            <a:r>
              <a:rPr lang="en-US" dirty="0" smtClean="0"/>
              <a:t>VLER Health</a:t>
            </a:r>
            <a:r>
              <a:rPr lang="en-US" baseline="0" dirty="0" smtClean="0"/>
              <a:t> supports the health information portion of VLER.  </a:t>
            </a:r>
          </a:p>
          <a:p>
            <a:pPr eaLnBrk="1" hangingPunct="1">
              <a:spcBef>
                <a:spcPct val="0"/>
              </a:spcBef>
            </a:pPr>
            <a:endParaRPr lang="en-US" baseline="0" dirty="0" smtClean="0"/>
          </a:p>
          <a:p>
            <a:pPr eaLnBrk="1" hangingPunct="1">
              <a:spcBef>
                <a:spcPct val="0"/>
              </a:spcBef>
            </a:pPr>
            <a:r>
              <a:rPr lang="en-US" baseline="0" dirty="0" smtClean="0"/>
              <a:t>Not a system or database--uses many systems support the goal of access to a Veteran’s health information.</a:t>
            </a: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a:t>
            </a:r>
          </a:p>
          <a:p>
            <a:pPr eaLnBrk="1" hangingPunct="1">
              <a:spcBef>
                <a:spcPct val="0"/>
              </a:spcBef>
            </a:pPr>
            <a:endParaRPr lang="en-US" dirty="0"/>
          </a:p>
        </p:txBody>
      </p:sp>
      <p:sp>
        <p:nvSpPr>
          <p:cNvPr id="1946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Arial" pitchFamily="34" charset="0"/>
              </a:defRPr>
            </a:lvl1pPr>
            <a:lvl2pPr marL="729057" indent="-280406">
              <a:defRPr>
                <a:solidFill>
                  <a:schemeClr val="tx1"/>
                </a:solidFill>
                <a:latin typeface="Arial" pitchFamily="34" charset="0"/>
              </a:defRPr>
            </a:lvl2pPr>
            <a:lvl3pPr marL="1121626" indent="-224325">
              <a:defRPr>
                <a:solidFill>
                  <a:schemeClr val="tx1"/>
                </a:solidFill>
                <a:latin typeface="Arial" pitchFamily="34" charset="0"/>
              </a:defRPr>
            </a:lvl3pPr>
            <a:lvl4pPr marL="1570276" indent="-224325">
              <a:defRPr>
                <a:solidFill>
                  <a:schemeClr val="tx1"/>
                </a:solidFill>
                <a:latin typeface="Arial" pitchFamily="34" charset="0"/>
              </a:defRPr>
            </a:lvl4pPr>
            <a:lvl5pPr marL="2018927" indent="-224325">
              <a:defRPr>
                <a:solidFill>
                  <a:schemeClr val="tx1"/>
                </a:solidFill>
                <a:latin typeface="Arial" pitchFamily="34" charset="0"/>
              </a:defRPr>
            </a:lvl5pPr>
            <a:lvl6pPr marL="2467577" indent="-224325" fontAlgn="base">
              <a:spcBef>
                <a:spcPct val="0"/>
              </a:spcBef>
              <a:spcAft>
                <a:spcPct val="0"/>
              </a:spcAft>
              <a:defRPr>
                <a:solidFill>
                  <a:schemeClr val="tx1"/>
                </a:solidFill>
                <a:latin typeface="Arial" pitchFamily="34" charset="0"/>
              </a:defRPr>
            </a:lvl6pPr>
            <a:lvl7pPr marL="2916227" indent="-224325" fontAlgn="base">
              <a:spcBef>
                <a:spcPct val="0"/>
              </a:spcBef>
              <a:spcAft>
                <a:spcPct val="0"/>
              </a:spcAft>
              <a:defRPr>
                <a:solidFill>
                  <a:schemeClr val="tx1"/>
                </a:solidFill>
                <a:latin typeface="Arial" pitchFamily="34" charset="0"/>
              </a:defRPr>
            </a:lvl7pPr>
            <a:lvl8pPr marL="3364878" indent="-224325" fontAlgn="base">
              <a:spcBef>
                <a:spcPct val="0"/>
              </a:spcBef>
              <a:spcAft>
                <a:spcPct val="0"/>
              </a:spcAft>
              <a:defRPr>
                <a:solidFill>
                  <a:schemeClr val="tx1"/>
                </a:solidFill>
                <a:latin typeface="Arial" pitchFamily="34" charset="0"/>
              </a:defRPr>
            </a:lvl8pPr>
            <a:lvl9pPr marL="3813528" indent="-224325"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89DBCB3-6583-4CC4-8138-D4FB2AF32A39}" type="slidenum">
              <a:rPr lang="en-US" smtClean="0">
                <a:latin typeface="Calibri" pitchFamily="34" charset="0"/>
              </a:rPr>
              <a:pPr fontAlgn="base">
                <a:spcBef>
                  <a:spcPct val="0"/>
                </a:spcBef>
                <a:spcAft>
                  <a:spcPct val="0"/>
                </a:spcAft>
                <a:defRPr/>
              </a:pPr>
              <a:t>9</a:t>
            </a:fld>
            <a:endParaRPr lang="en-US" dirty="0" smtClean="0">
              <a:latin typeface="Calibri" pitchFamily="34" charset="0"/>
            </a:endParaRPr>
          </a:p>
        </p:txBody>
      </p:sp>
    </p:spTree>
    <p:extLst>
      <p:ext uri="{BB962C8B-B14F-4D97-AF65-F5344CB8AC3E}">
        <p14:creationId xmlns:p14="http://schemas.microsoft.com/office/powerpoint/2010/main" val="2184002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146120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404446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2490693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Use thia 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2"/>
          <p:cNvSpPr>
            <a:spLocks noGrp="1"/>
          </p:cNvSpPr>
          <p:nvPr>
            <p:ph type="ftr" sz="quarter" idx="10"/>
          </p:nvPr>
        </p:nvSpPr>
        <p:spPr>
          <a:xfrm>
            <a:off x="228600" y="4867275"/>
            <a:ext cx="2895600" cy="273844"/>
          </a:xfrm>
          <a:prstGeom prst="rect">
            <a:avLst/>
          </a:prstGeom>
        </p:spPr>
        <p:txBody>
          <a:bodyPr/>
          <a:lstStyle>
            <a:lvl1pPr fontAlgn="auto">
              <a:spcBef>
                <a:spcPts val="0"/>
              </a:spcBef>
              <a:spcAft>
                <a:spcPts val="0"/>
              </a:spcAft>
              <a:defRPr>
                <a:latin typeface="Arial" pitchFamily="34" charset="0"/>
                <a:ea typeface="ヒラギノ角ゴ Pro W3"/>
                <a:cs typeface="ヒラギノ角ゴ Pro W3"/>
              </a:defRPr>
            </a:lvl1pPr>
          </a:lstStyle>
          <a:p>
            <a:pPr>
              <a:defRPr/>
            </a:pPr>
            <a:endParaRPr lang="en-US"/>
          </a:p>
        </p:txBody>
      </p:sp>
    </p:spTree>
    <p:extLst>
      <p:ext uri="{BB962C8B-B14F-4D97-AF65-F5344CB8AC3E}">
        <p14:creationId xmlns:p14="http://schemas.microsoft.com/office/powerpoint/2010/main" val="5755683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1E1760D5-4C07-408F-A1D5-FBE4E348B26D}" type="slidenum">
              <a:rPr lang="en-US"/>
              <a:pPr>
                <a:defRPr/>
              </a:pPr>
              <a:t>‹#›</a:t>
            </a:fld>
            <a:endParaRPr lang="en-US"/>
          </a:p>
        </p:txBody>
      </p:sp>
    </p:spTree>
    <p:extLst>
      <p:ext uri="{BB962C8B-B14F-4D97-AF65-F5344CB8AC3E}">
        <p14:creationId xmlns:p14="http://schemas.microsoft.com/office/powerpoint/2010/main" val="55153282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83222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60838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832E65-DD5B-4179-8B3B-4F66AF272951}"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210374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832E65-DD5B-4179-8B3B-4F66AF272951}" type="datetimeFigureOut">
              <a:rPr lang="en-US" smtClean="0"/>
              <a:t>6/25/2014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95282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832E65-DD5B-4179-8B3B-4F66AF272951}" type="datetimeFigureOut">
              <a:rPr lang="en-US" smtClean="0"/>
              <a:t>6/25/2014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44696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2E65-DD5B-4179-8B3B-4F66AF272951}" type="datetimeFigureOut">
              <a:rPr lang="en-US" smtClean="0"/>
              <a:t>6/25/2014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70002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5534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95312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3832E65-DD5B-4179-8B3B-4F66AF272951}" type="datetimeFigureOut">
              <a:rPr lang="en-US" smtClean="0"/>
              <a:t>6/25/2014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5D13D47-5C97-42FD-9056-81B5188DCAEE}" type="slidenum">
              <a:rPr lang="en-US" smtClean="0"/>
              <a:t>‹#›</a:t>
            </a:fld>
            <a:endParaRPr lang="en-US"/>
          </a:p>
        </p:txBody>
      </p:sp>
    </p:spTree>
    <p:extLst>
      <p:ext uri="{BB962C8B-B14F-4D97-AF65-F5344CB8AC3E}">
        <p14:creationId xmlns:p14="http://schemas.microsoft.com/office/powerpoint/2010/main" val="33312127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jpe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0.png"/><Relationship Id="rId4" Type="http://schemas.microsoft.com/office/2007/relationships/hdphoto" Target="../media/hdphoto8.wdp"/></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wmf"/><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ools: wrench, pliers, screwdriv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703890"/>
            <a:ext cx="3657600" cy="2439619"/>
          </a:xfrm>
          <a:prstGeom prst="rect">
            <a:avLst/>
          </a:prstGeom>
        </p:spPr>
      </p:pic>
      <p:sp>
        <p:nvSpPr>
          <p:cNvPr id="9" name="Subtitle 2"/>
          <p:cNvSpPr txBox="1">
            <a:spLocks/>
          </p:cNvSpPr>
          <p:nvPr/>
        </p:nvSpPr>
        <p:spPr>
          <a:xfrm>
            <a:off x="0" y="2628900"/>
            <a:ext cx="9132888"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mtClean="0">
                <a:solidFill>
                  <a:schemeClr val="tx1"/>
                </a:solidFill>
              </a:rPr>
              <a:t>Glen Crandall,</a:t>
            </a:r>
          </a:p>
          <a:p>
            <a:r>
              <a:rPr lang="en-US" smtClean="0">
                <a:solidFill>
                  <a:schemeClr val="tx1"/>
                </a:solidFill>
              </a:rPr>
              <a:t>VA VLER Health Direct Program Manager</a:t>
            </a:r>
            <a:endParaRPr lang="en-US" dirty="0">
              <a:solidFill>
                <a:schemeClr val="tx1"/>
              </a:solidFill>
            </a:endParaRPr>
          </a:p>
        </p:txBody>
      </p:sp>
      <p:pic>
        <p:nvPicPr>
          <p:cNvPr id="10" name="Picture 9" descr="&quot; &quot;"/>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87366" y="2378878"/>
            <a:ext cx="7761288"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838200" y="699410"/>
            <a:ext cx="7467600" cy="1503759"/>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t>Tools for Electronically Exchanging Veteran Health Information </a:t>
            </a:r>
            <a:br>
              <a:rPr lang="en-US" b="1" smtClean="0"/>
            </a:br>
            <a:r>
              <a:rPr lang="en-US" b="1" smtClean="0"/>
              <a:t>With Non-VA Partners</a:t>
            </a:r>
            <a:endParaRPr lang="en-US" b="1" dirty="0"/>
          </a:p>
        </p:txBody>
      </p:sp>
    </p:spTree>
    <p:extLst>
      <p:ext uri="{BB962C8B-B14F-4D97-AF65-F5344CB8AC3E}">
        <p14:creationId xmlns:p14="http://schemas.microsoft.com/office/powerpoint/2010/main" val="4208843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tor using a laptop"/>
          <p:cNvPicPr>
            <a:picLocks noChangeAspect="1"/>
          </p:cNvPicPr>
          <p:nvPr/>
        </p:nvPicPr>
        <p:blipFill rotWithShape="1">
          <a:blip r:embed="rId3" cstate="print">
            <a:extLst>
              <a:ext uri="{28A0092B-C50C-407E-A947-70E740481C1C}">
                <a14:useLocalDpi xmlns:a14="http://schemas.microsoft.com/office/drawing/2010/main" val="0"/>
              </a:ext>
            </a:extLst>
          </a:blip>
          <a:srcRect t="3943" r="6300"/>
          <a:stretch/>
        </p:blipFill>
        <p:spPr>
          <a:xfrm>
            <a:off x="5715000" y="2571749"/>
            <a:ext cx="3429000" cy="2552675"/>
          </a:xfrm>
          <a:prstGeom prst="rect">
            <a:avLst/>
          </a:prstGeom>
        </p:spPr>
      </p:pic>
      <p:pic>
        <p:nvPicPr>
          <p:cNvPr id="4" name="Picture 3" descr="a doctor using a computer workstation"/>
          <p:cNvPicPr>
            <a:picLocks noChangeAspect="1"/>
          </p:cNvPicPr>
          <p:nvPr/>
        </p:nvPicPr>
        <p:blipFill rotWithShape="1">
          <a:blip r:embed="rId4" cstate="print">
            <a:extLst>
              <a:ext uri="{28A0092B-C50C-407E-A947-70E740481C1C}">
                <a14:useLocalDpi xmlns:a14="http://schemas.microsoft.com/office/drawing/2010/main" val="0"/>
              </a:ext>
            </a:extLst>
          </a:blip>
          <a:srcRect l="7988" r="18125"/>
          <a:stretch/>
        </p:blipFill>
        <p:spPr>
          <a:xfrm flipH="1">
            <a:off x="-95250" y="2628366"/>
            <a:ext cx="2896306" cy="2614575"/>
          </a:xfrm>
          <a:prstGeom prst="rect">
            <a:avLst/>
          </a:prstGeom>
          <a:ln>
            <a:noFill/>
          </a:ln>
          <a:effectLst>
            <a:softEdge rad="112500"/>
          </a:effectLst>
        </p:spPr>
      </p:pic>
      <p:sp>
        <p:nvSpPr>
          <p:cNvPr id="19" name="TextBox 18" descr="VLER Health Direct&#10;"/>
          <p:cNvSpPr txBox="1"/>
          <p:nvPr/>
        </p:nvSpPr>
        <p:spPr>
          <a:xfrm>
            <a:off x="2809875" y="3152775"/>
            <a:ext cx="3886200" cy="646331"/>
          </a:xfrm>
          <a:prstGeom prst="rect">
            <a:avLst/>
          </a:prstGeom>
          <a:solidFill>
            <a:schemeClr val="bg1"/>
          </a:solidFill>
        </p:spPr>
        <p:txBody>
          <a:bodyPr wrap="square" rtlCol="0">
            <a:spAutoFit/>
          </a:bodyPr>
          <a:lstStyle/>
          <a:p>
            <a:pPr algn="ctr"/>
            <a:r>
              <a:rPr lang="en-US" sz="3600" b="1" dirty="0" smtClean="0"/>
              <a:t>VLER Health Direct</a:t>
            </a:r>
            <a:endParaRPr lang="en-US" sz="3600" b="1" dirty="0"/>
          </a:p>
        </p:txBody>
      </p:sp>
      <p:pic>
        <p:nvPicPr>
          <p:cNvPr id="18" name="Picture 2" descr="bidirectional arrow"/>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838" b="94693" l="1556" r="98667">
                        <a14:foregroundMark x1="71778" y1="66480" x2="71778" y2="66480"/>
                      </a14:backgroundRemoval>
                    </a14:imgEffect>
                  </a14:imgLayer>
                </a14:imgProps>
              </a:ext>
              <a:ext uri="{28A0092B-C50C-407E-A947-70E740481C1C}">
                <a14:useLocalDpi xmlns:a14="http://schemas.microsoft.com/office/drawing/2010/main" val="0"/>
              </a:ext>
            </a:extLst>
          </a:blip>
          <a:srcRect/>
          <a:stretch>
            <a:fillRect/>
          </a:stretch>
        </p:blipFill>
        <p:spPr bwMode="auto">
          <a:xfrm>
            <a:off x="2819400" y="2676525"/>
            <a:ext cx="3886200" cy="17201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office building"/>
          <p:cNvPicPr>
            <a:picLocks noChangeAspect="1"/>
          </p:cNvPicPr>
          <p:nvPr/>
        </p:nvPicPr>
        <p:blipFill rotWithShape="1">
          <a:blip r:embed="rId7" cstate="print">
            <a:extLst>
              <a:ext uri="{28A0092B-C50C-407E-A947-70E740481C1C}">
                <a14:useLocalDpi xmlns:a14="http://schemas.microsoft.com/office/drawing/2010/main" val="0"/>
              </a:ext>
            </a:extLst>
          </a:blip>
          <a:srcRect l="5555" t="12963" r="7037" b="12963"/>
          <a:stretch/>
        </p:blipFill>
        <p:spPr>
          <a:xfrm>
            <a:off x="6731000" y="778449"/>
            <a:ext cx="2050216" cy="1737471"/>
          </a:xfrm>
          <a:prstGeom prst="rect">
            <a:avLst/>
          </a:prstGeom>
        </p:spPr>
      </p:pic>
      <p:sp>
        <p:nvSpPr>
          <p:cNvPr id="11" name="TextBox 10" descr="Non-VA Provider&#10;"/>
          <p:cNvSpPr txBox="1"/>
          <p:nvPr/>
        </p:nvSpPr>
        <p:spPr>
          <a:xfrm>
            <a:off x="6305550" y="350519"/>
            <a:ext cx="2743200" cy="523220"/>
          </a:xfrm>
          <a:prstGeom prst="rect">
            <a:avLst/>
          </a:prstGeom>
          <a:noFill/>
        </p:spPr>
        <p:txBody>
          <a:bodyPr wrap="square" rtlCol="0">
            <a:spAutoFit/>
          </a:bodyPr>
          <a:lstStyle/>
          <a:p>
            <a:pPr algn="ctr"/>
            <a:r>
              <a:rPr lang="en-US" sz="2800" b="1" dirty="0" smtClean="0"/>
              <a:t>Non-VA Provider</a:t>
            </a:r>
            <a:endParaRPr lang="en-US" sz="2800" b="1" dirty="0"/>
          </a:p>
        </p:txBody>
      </p:sp>
      <p:sp>
        <p:nvSpPr>
          <p:cNvPr id="14" name="TextBox 13" descr="VLER Health Exchange&#10;"/>
          <p:cNvSpPr txBox="1"/>
          <p:nvPr/>
        </p:nvSpPr>
        <p:spPr>
          <a:xfrm>
            <a:off x="2352675" y="1203112"/>
            <a:ext cx="4495800" cy="646331"/>
          </a:xfrm>
          <a:prstGeom prst="rect">
            <a:avLst/>
          </a:prstGeom>
          <a:solidFill>
            <a:schemeClr val="bg1"/>
          </a:solidFill>
        </p:spPr>
        <p:txBody>
          <a:bodyPr wrap="square" rtlCol="0">
            <a:spAutoFit/>
          </a:bodyPr>
          <a:lstStyle/>
          <a:p>
            <a:pPr algn="ctr"/>
            <a:r>
              <a:rPr lang="en-US" sz="3600" b="1" dirty="0" smtClean="0"/>
              <a:t>VLER Health Exchange</a:t>
            </a:r>
            <a:endParaRPr lang="en-US" sz="3600" b="1" dirty="0"/>
          </a:p>
        </p:txBody>
      </p:sp>
      <p:pic>
        <p:nvPicPr>
          <p:cNvPr id="1026" name="Picture 2" descr="bidirectional arrow"/>
          <p:cNvPicPr>
            <a:picLocks noChangeAspect="1" noChangeArrowheads="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4413" l="889" r="98889">
                        <a14:foregroundMark x1="72222" y1="66480" x2="72222" y2="66480"/>
                      </a14:backgroundRemoval>
                    </a14:imgEffect>
                  </a14:imgLayer>
                </a14:imgProps>
              </a:ext>
              <a:ext uri="{28A0092B-C50C-407E-A947-70E740481C1C}">
                <a14:useLocalDpi xmlns:a14="http://schemas.microsoft.com/office/drawing/2010/main" val="0"/>
              </a:ext>
            </a:extLst>
          </a:blip>
          <a:srcRect/>
          <a:stretch>
            <a:fillRect/>
          </a:stretch>
        </p:blipFill>
        <p:spPr bwMode="auto">
          <a:xfrm>
            <a:off x="2764224" y="730863"/>
            <a:ext cx="3922325" cy="17361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n office build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341" y="189966"/>
            <a:ext cx="1828800" cy="2438400"/>
          </a:xfrm>
          <a:prstGeom prst="rect">
            <a:avLst/>
          </a:prstGeom>
        </p:spPr>
      </p:pic>
      <p:cxnSp>
        <p:nvCxnSpPr>
          <p:cNvPr id="10" name="Straight Connector 9" descr="&quot;&quot;"/>
          <p:cNvCxnSpPr/>
          <p:nvPr/>
        </p:nvCxnSpPr>
        <p:spPr>
          <a:xfrm>
            <a:off x="0" y="2564866"/>
            <a:ext cx="9144000" cy="68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VA logo "/>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2000" r="98000">
                        <a14:foregroundMark x1="24000" y1="22500" x2="24000" y2="22500"/>
                        <a14:foregroundMark x1="18500" y1="37000" x2="18500" y2="37000"/>
                        <a14:foregroundMark x1="17500" y1="37500" x2="37500" y2="66000"/>
                        <a14:backgroundMark x1="16500" y1="82000" x2="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1581150" y="76200"/>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485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Box 1024" descr="Point-to-point messaging&#10;“Push” of clinical information using secure e-mail&#10;Standard or non-structured notes and reports&#10;"/>
          <p:cNvSpPr txBox="1">
            <a:spLocks noChangeArrowheads="1"/>
          </p:cNvSpPr>
          <p:nvPr/>
        </p:nvSpPr>
        <p:spPr bwMode="auto">
          <a:xfrm>
            <a:off x="3733800" y="2791257"/>
            <a:ext cx="5257799" cy="2200474"/>
          </a:xfrm>
          <a:prstGeom prst="rect">
            <a:avLst/>
          </a:prstGeom>
          <a:solidFill>
            <a:schemeClr val="tx2">
              <a:lumMod val="40000"/>
              <a:lumOff val="60000"/>
            </a:schemeClr>
          </a:solidFill>
          <a:ln w="2857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en-US"/>
            </a:defPPr>
            <a:lvl1pPr marL="228600" indent="-228600" eaLnBrk="1" hangingPunct="1">
              <a:lnSpc>
                <a:spcPct val="115000"/>
              </a:lnSpc>
              <a:buFont typeface="Arial" pitchFamily="34" charset="0"/>
              <a:buChar char="•"/>
              <a:defRPr sz="1000">
                <a:solidFill>
                  <a:srgbClr val="000000"/>
                </a:solidFill>
                <a:latin typeface="Arial Rounded MT Bold" pitchFamily="34" charset="0"/>
                <a:ea typeface="ＭＳ Ｐゴシック" pitchFamily="34" charset="-128"/>
                <a:cs typeface="Arial" pitchFamily="34" charset="0"/>
              </a:defRPr>
            </a:lvl1pPr>
            <a:lvl2pPr marL="228600" lvl="1" indent="-228600" eaLnBrk="0" hangingPunct="0">
              <a:buFont typeface="Arial" pitchFamily="34" charset="0"/>
              <a:buChar char="•"/>
              <a:defRPr sz="1000">
                <a:solidFill>
                  <a:srgbClr val="000000"/>
                </a:solidFill>
                <a:latin typeface="Arial Rounded MT Bold" pitchFamily="34" charset="0"/>
                <a:ea typeface="ＭＳ Ｐゴシック" pitchFamily="34" charset="-128"/>
                <a:cs typeface="Arial" pitchFamily="34" charset="0"/>
              </a:defRPr>
            </a:lvl2pPr>
            <a:lvl3pPr marL="1143000" indent="-228600" eaLnBrk="0" hangingPunct="0">
              <a:defRPr>
                <a:latin typeface="Calibri" pitchFamily="34" charset="0"/>
                <a:cs typeface="Arial" pitchFamily="34" charset="0"/>
              </a:defRPr>
            </a:lvl3pPr>
            <a:lvl4pPr marL="1600200" indent="-228600" eaLnBrk="0" hangingPunct="0">
              <a:defRPr>
                <a:latin typeface="Calibri" pitchFamily="34" charset="0"/>
                <a:cs typeface="Arial" pitchFamily="34" charset="0"/>
              </a:defRPr>
            </a:lvl4pPr>
            <a:lvl5pPr marL="2057400" indent="-228600" eaLnBrk="0" hangingPunct="0">
              <a:defRPr>
                <a:latin typeface="Calibri" pitchFamily="34" charset="0"/>
                <a:cs typeface="Arial" pitchFamily="34" charset="0"/>
              </a:defRPr>
            </a:lvl5pPr>
            <a:lvl6pPr marL="2514600" indent="-228600" eaLnBrk="0" fontAlgn="base" hangingPunct="0">
              <a:spcBef>
                <a:spcPct val="0"/>
              </a:spcBef>
              <a:spcAft>
                <a:spcPct val="0"/>
              </a:spcAft>
              <a:defRPr>
                <a:latin typeface="Calibri" pitchFamily="34" charset="0"/>
                <a:cs typeface="Arial" pitchFamily="34" charset="0"/>
              </a:defRPr>
            </a:lvl6pPr>
            <a:lvl7pPr marL="2971800" indent="-228600" eaLnBrk="0" fontAlgn="base" hangingPunct="0">
              <a:spcBef>
                <a:spcPct val="0"/>
              </a:spcBef>
              <a:spcAft>
                <a:spcPct val="0"/>
              </a:spcAft>
              <a:defRPr>
                <a:latin typeface="Calibri" pitchFamily="34" charset="0"/>
                <a:cs typeface="Arial" pitchFamily="34" charset="0"/>
              </a:defRPr>
            </a:lvl7pPr>
            <a:lvl8pPr marL="3429000" indent="-228600" eaLnBrk="0" fontAlgn="base" hangingPunct="0">
              <a:spcBef>
                <a:spcPct val="0"/>
              </a:spcBef>
              <a:spcAft>
                <a:spcPct val="0"/>
              </a:spcAft>
              <a:defRPr>
                <a:latin typeface="Calibri" pitchFamily="34" charset="0"/>
                <a:cs typeface="Arial" pitchFamily="34" charset="0"/>
              </a:defRPr>
            </a:lvl8pPr>
            <a:lvl9pPr marL="3886200" indent="-228600" eaLnBrk="0" fontAlgn="base" hangingPunct="0">
              <a:spcBef>
                <a:spcPct val="0"/>
              </a:spcBef>
              <a:spcAft>
                <a:spcPct val="0"/>
              </a:spcAft>
              <a:defRPr>
                <a:latin typeface="Calibri" pitchFamily="34" charset="0"/>
                <a:cs typeface="Arial" pitchFamily="34" charset="0"/>
              </a:defRPr>
            </a:lvl9pPr>
          </a:lstStyle>
          <a:p>
            <a:pPr>
              <a:lnSpc>
                <a:spcPts val="2800"/>
              </a:lnSpc>
              <a:spcAft>
                <a:spcPts val="1200"/>
              </a:spcAft>
            </a:pPr>
            <a:r>
              <a:rPr lang="en-US" sz="2800" dirty="0" smtClean="0">
                <a:latin typeface="+mn-lt"/>
              </a:rPr>
              <a:t>Point-to-point messaging</a:t>
            </a:r>
          </a:p>
          <a:p>
            <a:pPr>
              <a:lnSpc>
                <a:spcPts val="2800"/>
              </a:lnSpc>
              <a:spcAft>
                <a:spcPts val="1200"/>
              </a:spcAft>
            </a:pPr>
            <a:r>
              <a:rPr lang="en-US" sz="2800" dirty="0" smtClean="0">
                <a:latin typeface="+mn-lt"/>
              </a:rPr>
              <a:t>“</a:t>
            </a:r>
            <a:r>
              <a:rPr lang="en-US" sz="2800" dirty="0">
                <a:latin typeface="+mn-lt"/>
              </a:rPr>
              <a:t>Push” of clinical information using secure e-mail</a:t>
            </a:r>
          </a:p>
          <a:p>
            <a:pPr>
              <a:lnSpc>
                <a:spcPts val="2800"/>
              </a:lnSpc>
              <a:spcAft>
                <a:spcPts val="1200"/>
              </a:spcAft>
            </a:pPr>
            <a:r>
              <a:rPr lang="en-US" sz="2800" dirty="0">
                <a:latin typeface="+mn-lt"/>
              </a:rPr>
              <a:t>Standard or non-structured notes and reports</a:t>
            </a:r>
          </a:p>
        </p:txBody>
      </p:sp>
      <p:sp>
        <p:nvSpPr>
          <p:cNvPr id="15372" name="TextBox 18" descr="Trusted network&#10;Query and retrieve methodology&#10;Standards-based exchange &#10;Exchange with other eHealth Exchange Members&#10;"/>
          <p:cNvSpPr txBox="1">
            <a:spLocks noChangeArrowheads="1"/>
          </p:cNvSpPr>
          <p:nvPr/>
        </p:nvSpPr>
        <p:spPr bwMode="auto">
          <a:xfrm>
            <a:off x="3743325" y="76200"/>
            <a:ext cx="5257800" cy="2354362"/>
          </a:xfrm>
          <a:prstGeom prst="rect">
            <a:avLst/>
          </a:prstGeom>
          <a:solidFill>
            <a:schemeClr val="accent6">
              <a:lumMod val="20000"/>
              <a:lumOff val="80000"/>
            </a:schemeClr>
          </a:solidFill>
          <a:ln w="2857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marL="228600" indent="-2286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342900" indent="-342900">
              <a:lnSpc>
                <a:spcPts val="2800"/>
              </a:lnSpc>
              <a:spcAft>
                <a:spcPts val="1200"/>
              </a:spcAft>
              <a:buFont typeface="Arial" panose="020B0604020202020204" pitchFamily="34" charset="0"/>
              <a:buChar char="•"/>
            </a:pPr>
            <a:r>
              <a:rPr lang="en-US" sz="2800" dirty="0">
                <a:solidFill>
                  <a:srgbClr val="000000"/>
                </a:solidFill>
              </a:rPr>
              <a:t>Trusted network</a:t>
            </a:r>
          </a:p>
          <a:p>
            <a:pPr marL="342900" indent="-342900">
              <a:lnSpc>
                <a:spcPts val="2800"/>
              </a:lnSpc>
              <a:spcAft>
                <a:spcPts val="1200"/>
              </a:spcAft>
              <a:buFont typeface="Arial" panose="020B0604020202020204" pitchFamily="34" charset="0"/>
              <a:buChar char="•"/>
            </a:pPr>
            <a:r>
              <a:rPr lang="en-US" sz="2800" dirty="0">
                <a:solidFill>
                  <a:srgbClr val="000000"/>
                </a:solidFill>
              </a:rPr>
              <a:t>Query and retrieve methodology</a:t>
            </a:r>
          </a:p>
          <a:p>
            <a:pPr marL="342900" indent="-342900">
              <a:lnSpc>
                <a:spcPts val="2800"/>
              </a:lnSpc>
              <a:spcAft>
                <a:spcPts val="1200"/>
              </a:spcAft>
              <a:buFont typeface="Arial" panose="020B0604020202020204" pitchFamily="34" charset="0"/>
              <a:buChar char="•"/>
            </a:pPr>
            <a:r>
              <a:rPr lang="en-US" sz="2800" dirty="0">
                <a:solidFill>
                  <a:srgbClr val="000000"/>
                </a:solidFill>
              </a:rPr>
              <a:t>Standards-based exchange </a:t>
            </a:r>
            <a:endParaRPr lang="en-US" sz="2800" dirty="0" smtClean="0">
              <a:solidFill>
                <a:srgbClr val="000000"/>
              </a:solidFill>
            </a:endParaRPr>
          </a:p>
          <a:p>
            <a:pPr marL="342900" indent="-342900">
              <a:lnSpc>
                <a:spcPts val="2800"/>
              </a:lnSpc>
              <a:spcAft>
                <a:spcPts val="1200"/>
              </a:spcAft>
              <a:buFont typeface="Arial" panose="020B0604020202020204" pitchFamily="34" charset="0"/>
              <a:buChar char="•"/>
            </a:pPr>
            <a:r>
              <a:rPr lang="en-US" sz="2800" dirty="0" smtClean="0"/>
              <a:t>Exchange with other eHealth </a:t>
            </a:r>
            <a:r>
              <a:rPr lang="en-US" sz="2800" dirty="0"/>
              <a:t>Exchange Members</a:t>
            </a:r>
          </a:p>
        </p:txBody>
      </p:sp>
      <p:sp>
        <p:nvSpPr>
          <p:cNvPr id="18437" name="TextBox 9" descr="Less Complex&#10;"/>
          <p:cNvSpPr txBox="1">
            <a:spLocks noChangeArrowheads="1"/>
          </p:cNvSpPr>
          <p:nvPr/>
        </p:nvSpPr>
        <p:spPr bwMode="auto">
          <a:xfrm>
            <a:off x="1" y="4610755"/>
            <a:ext cx="2666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a:solidFill>
                  <a:schemeClr val="tx1"/>
                </a:solidFill>
                <a:latin typeface="Arial" pitchFamily="34" charset="0"/>
                <a:ea typeface="ヒラギノ角ゴ Pro W3" pitchFamily="-84" charset="-128"/>
              </a:defRPr>
            </a:lvl1pPr>
            <a:lvl2pPr marL="742950" indent="-285750" defTabSz="457200" eaLnBrk="0" hangingPunct="0">
              <a:defRPr sz="1200">
                <a:solidFill>
                  <a:schemeClr val="tx1"/>
                </a:solidFill>
                <a:latin typeface="Arial" pitchFamily="34" charset="0"/>
                <a:ea typeface="ヒラギノ角ゴ Pro W3" pitchFamily="-84" charset="-128"/>
              </a:defRPr>
            </a:lvl2pPr>
            <a:lvl3pPr marL="1143000" indent="-228600" defTabSz="457200" eaLnBrk="0" hangingPunct="0">
              <a:defRPr sz="1200">
                <a:solidFill>
                  <a:schemeClr val="tx1"/>
                </a:solidFill>
                <a:latin typeface="Arial" pitchFamily="34" charset="0"/>
                <a:ea typeface="ヒラギノ角ゴ Pro W3" pitchFamily="-84" charset="-128"/>
              </a:defRPr>
            </a:lvl3pPr>
            <a:lvl4pPr marL="1600200" indent="-228600" defTabSz="457200" eaLnBrk="0" hangingPunct="0">
              <a:defRPr sz="1200">
                <a:solidFill>
                  <a:schemeClr val="tx1"/>
                </a:solidFill>
                <a:latin typeface="Arial" pitchFamily="34" charset="0"/>
                <a:ea typeface="ヒラギノ角ゴ Pro W3" pitchFamily="-84" charset="-128"/>
              </a:defRPr>
            </a:lvl4pPr>
            <a:lvl5pPr marL="2057400" indent="-228600" defTabSz="457200" eaLnBrk="0" hangingPunct="0">
              <a:defRPr sz="12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12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12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12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1200">
                <a:solidFill>
                  <a:schemeClr val="tx1"/>
                </a:solidFill>
                <a:latin typeface="Arial" pitchFamily="34" charset="0"/>
                <a:ea typeface="ヒラギノ角ゴ Pro W3" pitchFamily="-84" charset="-128"/>
              </a:defRPr>
            </a:lvl9pPr>
          </a:lstStyle>
          <a:p>
            <a:pPr eaLnBrk="1" hangingPunct="1"/>
            <a:r>
              <a:rPr lang="en-US" sz="2800" i="1" dirty="0">
                <a:solidFill>
                  <a:srgbClr val="000000"/>
                </a:solidFill>
                <a:latin typeface="+mj-lt"/>
                <a:ea typeface="MS PGothic" pitchFamily="34" charset="-128"/>
                <a:cs typeface="Arial" pitchFamily="34" charset="0"/>
              </a:rPr>
              <a:t>Less Complex</a:t>
            </a:r>
          </a:p>
        </p:txBody>
      </p:sp>
      <p:grpSp>
        <p:nvGrpSpPr>
          <p:cNvPr id="2" name="Group 1"/>
          <p:cNvGrpSpPr/>
          <p:nvPr/>
        </p:nvGrpSpPr>
        <p:grpSpPr>
          <a:xfrm>
            <a:off x="304800" y="608945"/>
            <a:ext cx="8839200" cy="4011335"/>
            <a:chOff x="304800" y="608945"/>
            <a:chExt cx="8839200" cy="4011335"/>
          </a:xfrm>
        </p:grpSpPr>
        <p:cxnSp>
          <p:nvCxnSpPr>
            <p:cNvPr id="5" name="Straight Arrow Connector 4"/>
            <p:cNvCxnSpPr>
              <a:cxnSpLocks noChangeShapeType="1"/>
            </p:cNvCxnSpPr>
            <p:nvPr/>
          </p:nvCxnSpPr>
          <p:spPr bwMode="auto">
            <a:xfrm>
              <a:off x="304800" y="608945"/>
              <a:ext cx="0" cy="4011335"/>
            </a:xfrm>
            <a:prstGeom prst="straightConnector1">
              <a:avLst/>
            </a:prstGeom>
            <a:noFill/>
            <a:ln w="25400">
              <a:solidFill>
                <a:schemeClr val="tx1"/>
              </a:solidFill>
              <a:round/>
              <a:headEnd type="oval" w="med" len="med"/>
              <a:tailEnd type="oval"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p:nvPr/>
          </p:nvCxnSpPr>
          <p:spPr>
            <a:xfrm>
              <a:off x="304800" y="2628900"/>
              <a:ext cx="883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descr="Direct Project logo"/>
          <p:cNvGrpSpPr/>
          <p:nvPr/>
        </p:nvGrpSpPr>
        <p:grpSpPr>
          <a:xfrm>
            <a:off x="571501" y="3333750"/>
            <a:ext cx="2895600" cy="981875"/>
            <a:chOff x="750891" y="3969731"/>
            <a:chExt cx="2576512" cy="866775"/>
          </a:xfrm>
        </p:grpSpPr>
        <p:sp>
          <p:nvSpPr>
            <p:cNvPr id="8" name="Rounded Rectangle 7"/>
            <p:cNvSpPr>
              <a:spLocks noChangeArrowheads="1"/>
            </p:cNvSpPr>
            <p:nvPr/>
          </p:nvSpPr>
          <p:spPr bwMode="auto">
            <a:xfrm>
              <a:off x="750891" y="3969731"/>
              <a:ext cx="2576512" cy="866775"/>
            </a:xfrm>
            <a:prstGeom prst="roundRect">
              <a:avLst>
                <a:gd name="adj" fmla="val 16667"/>
              </a:avLst>
            </a:prstGeom>
            <a:noFill/>
            <a:ln w="19050">
              <a:solidFill>
                <a:srgbClr val="4A7EBB"/>
              </a:solidFill>
              <a:round/>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fontAlgn="auto">
                <a:spcBef>
                  <a:spcPts val="0"/>
                </a:spcBef>
                <a:spcAft>
                  <a:spcPts val="0"/>
                </a:spcAft>
                <a:defRPr/>
              </a:pPr>
              <a:endParaRPr lang="en-US" sz="1600" dirty="0">
                <a:solidFill>
                  <a:prstClr val="white"/>
                </a:solidFill>
                <a:latin typeface="+mn-lt"/>
                <a:ea typeface="ＭＳ Ｐゴシック" charset="0"/>
                <a:cs typeface="Arial"/>
              </a:endParaRPr>
            </a:p>
          </p:txBody>
        </p:sp>
        <p:pic>
          <p:nvPicPr>
            <p:cNvPr id="2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774" y="4166857"/>
              <a:ext cx="2387404" cy="49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descr="eHealth Exchange logo"/>
          <p:cNvGrpSpPr/>
          <p:nvPr/>
        </p:nvGrpSpPr>
        <p:grpSpPr>
          <a:xfrm>
            <a:off x="523875" y="904875"/>
            <a:ext cx="2943226" cy="1028771"/>
            <a:chOff x="568326" y="2303463"/>
            <a:chExt cx="2943226" cy="1028699"/>
          </a:xfrm>
        </p:grpSpPr>
        <p:sp>
          <p:nvSpPr>
            <p:cNvPr id="11" name="Rounded Rectangle 10"/>
            <p:cNvSpPr>
              <a:spLocks noChangeArrowheads="1"/>
            </p:cNvSpPr>
            <p:nvPr/>
          </p:nvSpPr>
          <p:spPr bwMode="auto">
            <a:xfrm>
              <a:off x="568326" y="2306637"/>
              <a:ext cx="2886075" cy="1025525"/>
            </a:xfrm>
            <a:prstGeom prst="roundRect">
              <a:avLst>
                <a:gd name="adj" fmla="val 16667"/>
              </a:avLst>
            </a:prstGeom>
            <a:noFill/>
            <a:ln w="19050">
              <a:solidFill>
                <a:srgbClr val="4A7EBB"/>
              </a:solidFill>
              <a:round/>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fontAlgn="auto">
                <a:spcBef>
                  <a:spcPts val="0"/>
                </a:spcBef>
                <a:spcAft>
                  <a:spcPts val="0"/>
                </a:spcAft>
                <a:defRPr/>
              </a:pPr>
              <a:endParaRPr lang="en-US" sz="1600" dirty="0">
                <a:solidFill>
                  <a:prstClr val="white"/>
                </a:solidFill>
                <a:latin typeface="+mn-lt"/>
                <a:ea typeface="ＭＳ Ｐゴシック" charset="0"/>
                <a:cs typeface="Arial"/>
              </a:endParaRPr>
            </a:p>
          </p:txBody>
        </p:sp>
        <p:pic>
          <p:nvPicPr>
            <p:cNvPr id="18449"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t="16631" b="15383"/>
            <a:stretch/>
          </p:blipFill>
          <p:spPr bwMode="auto">
            <a:xfrm>
              <a:off x="628654" y="2773917"/>
              <a:ext cx="2070666" cy="46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TextBox 23"/>
            <p:cNvSpPr txBox="1">
              <a:spLocks noChangeArrowheads="1"/>
            </p:cNvSpPr>
            <p:nvPr/>
          </p:nvSpPr>
          <p:spPr bwMode="auto">
            <a:xfrm>
              <a:off x="615952" y="2303463"/>
              <a:ext cx="2895600" cy="52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pitchFamily="34" charset="0"/>
                  <a:ea typeface="ヒラギノ角ゴ Pro W3" pitchFamily="-84" charset="-128"/>
                </a:defRPr>
              </a:lvl1pPr>
              <a:lvl2pPr marL="742950" indent="-285750" eaLnBrk="0" hangingPunct="0">
                <a:defRPr sz="1200">
                  <a:solidFill>
                    <a:schemeClr val="tx1"/>
                  </a:solidFill>
                  <a:latin typeface="Arial" pitchFamily="34" charset="0"/>
                  <a:ea typeface="ヒラギノ角ゴ Pro W3" pitchFamily="-84" charset="-128"/>
                </a:defRPr>
              </a:lvl2pPr>
              <a:lvl3pPr marL="1143000" indent="-228600" eaLnBrk="0" hangingPunct="0">
                <a:defRPr sz="1200">
                  <a:solidFill>
                    <a:schemeClr val="tx1"/>
                  </a:solidFill>
                  <a:latin typeface="Arial" pitchFamily="34" charset="0"/>
                  <a:ea typeface="ヒラギノ角ゴ Pro W3" pitchFamily="-84" charset="-128"/>
                </a:defRPr>
              </a:lvl3pPr>
              <a:lvl4pPr marL="1600200" indent="-228600" eaLnBrk="0" hangingPunct="0">
                <a:defRPr sz="1200">
                  <a:solidFill>
                    <a:schemeClr val="tx1"/>
                  </a:solidFill>
                  <a:latin typeface="Arial" pitchFamily="34" charset="0"/>
                  <a:ea typeface="ヒラギノ角ゴ Pro W3" pitchFamily="-84" charset="-128"/>
                </a:defRPr>
              </a:lvl4pPr>
              <a:lvl5pPr marL="2057400" indent="-228600" eaLnBrk="0" hangingPunct="0">
                <a:defRPr sz="12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9pPr>
            </a:lstStyle>
            <a:p>
              <a:pPr eaLnBrk="1" hangingPunct="1"/>
              <a:r>
                <a:rPr lang="en-US" sz="2800" b="1" dirty="0" smtClean="0">
                  <a:solidFill>
                    <a:srgbClr val="000000"/>
                  </a:solidFill>
                  <a:latin typeface="Calibri" pitchFamily="34" charset="0"/>
                  <a:cs typeface="Arial" pitchFamily="34" charset="0"/>
                </a:rPr>
                <a:t>eHealth Exchange</a:t>
              </a:r>
              <a:endParaRPr lang="en-US" sz="2800" b="1" dirty="0">
                <a:solidFill>
                  <a:srgbClr val="000000"/>
                </a:solidFill>
                <a:latin typeface="Calibri" pitchFamily="34" charset="0"/>
                <a:cs typeface="Arial" pitchFamily="34" charset="0"/>
              </a:endParaRPr>
            </a:p>
          </p:txBody>
        </p:sp>
      </p:grpSp>
      <p:sp>
        <p:nvSpPr>
          <p:cNvPr id="18436" name="TextBox 8" descr="More Robust &#10;"/>
          <p:cNvSpPr txBox="1">
            <a:spLocks noChangeArrowheads="1"/>
          </p:cNvSpPr>
          <p:nvPr/>
        </p:nvSpPr>
        <p:spPr bwMode="auto">
          <a:xfrm>
            <a:off x="-14288" y="76200"/>
            <a:ext cx="21431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a:solidFill>
                  <a:schemeClr val="tx1"/>
                </a:solidFill>
                <a:latin typeface="Arial" pitchFamily="34" charset="0"/>
                <a:ea typeface="ヒラギノ角ゴ Pro W3" pitchFamily="-84" charset="-128"/>
              </a:defRPr>
            </a:lvl1pPr>
            <a:lvl2pPr marL="742950" indent="-285750" defTabSz="457200" eaLnBrk="0" hangingPunct="0">
              <a:defRPr sz="1200">
                <a:solidFill>
                  <a:schemeClr val="tx1"/>
                </a:solidFill>
                <a:latin typeface="Arial" pitchFamily="34" charset="0"/>
                <a:ea typeface="ヒラギノ角ゴ Pro W3" pitchFamily="-84" charset="-128"/>
              </a:defRPr>
            </a:lvl2pPr>
            <a:lvl3pPr marL="1143000" indent="-228600" defTabSz="457200" eaLnBrk="0" hangingPunct="0">
              <a:defRPr sz="1200">
                <a:solidFill>
                  <a:schemeClr val="tx1"/>
                </a:solidFill>
                <a:latin typeface="Arial" pitchFamily="34" charset="0"/>
                <a:ea typeface="ヒラギノ角ゴ Pro W3" pitchFamily="-84" charset="-128"/>
              </a:defRPr>
            </a:lvl3pPr>
            <a:lvl4pPr marL="1600200" indent="-228600" defTabSz="457200" eaLnBrk="0" hangingPunct="0">
              <a:defRPr sz="1200">
                <a:solidFill>
                  <a:schemeClr val="tx1"/>
                </a:solidFill>
                <a:latin typeface="Arial" pitchFamily="34" charset="0"/>
                <a:ea typeface="ヒラギノ角ゴ Pro W3" pitchFamily="-84" charset="-128"/>
              </a:defRPr>
            </a:lvl4pPr>
            <a:lvl5pPr marL="2057400" indent="-228600" defTabSz="457200" eaLnBrk="0" hangingPunct="0">
              <a:defRPr sz="12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12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12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12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1200">
                <a:solidFill>
                  <a:schemeClr val="tx1"/>
                </a:solidFill>
                <a:latin typeface="Arial" pitchFamily="34" charset="0"/>
                <a:ea typeface="ヒラギノ角ゴ Pro W3" pitchFamily="-84" charset="-128"/>
              </a:defRPr>
            </a:lvl9pPr>
          </a:lstStyle>
          <a:p>
            <a:pPr eaLnBrk="1" hangingPunct="1"/>
            <a:r>
              <a:rPr lang="en-US" sz="2800" i="1" dirty="0">
                <a:solidFill>
                  <a:srgbClr val="000000"/>
                </a:solidFill>
                <a:latin typeface="+mj-lt"/>
                <a:ea typeface="MS PGothic" pitchFamily="34" charset="-128"/>
                <a:cs typeface="Arial" pitchFamily="34" charset="0"/>
              </a:rPr>
              <a:t>More Robust </a:t>
            </a:r>
          </a:p>
        </p:txBody>
      </p:sp>
    </p:spTree>
    <p:extLst>
      <p:ext uri="{BB962C8B-B14F-4D97-AF65-F5344CB8AC3E}">
        <p14:creationId xmlns:p14="http://schemas.microsoft.com/office/powerpoint/2010/main" val="2869940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08298"/>
        </a:solidFill>
        <a:effectLst/>
      </p:bgPr>
    </p:bg>
    <p:spTree>
      <p:nvGrpSpPr>
        <p:cNvPr id="1" name=""/>
        <p:cNvGrpSpPr/>
        <p:nvPr/>
      </p:nvGrpSpPr>
      <p:grpSpPr>
        <a:xfrm>
          <a:off x="0" y="0"/>
          <a:ext cx="0" cy="0"/>
          <a:chOff x="0" y="0"/>
          <a:chExt cx="0" cy="0"/>
        </a:xfrm>
      </p:grpSpPr>
      <p:pic>
        <p:nvPicPr>
          <p:cNvPr id="2" name="Picture 1" descr="an open book"/>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10001" t="63844" r="7499" b="15028"/>
          <a:stretch/>
        </p:blipFill>
        <p:spPr>
          <a:xfrm>
            <a:off x="25400" y="3387009"/>
            <a:ext cx="9118600" cy="1737441"/>
          </a:xfrm>
          <a:prstGeom prst="rect">
            <a:avLst/>
          </a:prstGeom>
        </p:spPr>
      </p:pic>
      <p:sp>
        <p:nvSpPr>
          <p:cNvPr id="3" name="Content Placeholder 2"/>
          <p:cNvSpPr>
            <a:spLocks noGrp="1"/>
          </p:cNvSpPr>
          <p:nvPr>
            <p:ph idx="1"/>
          </p:nvPr>
        </p:nvSpPr>
        <p:spPr>
          <a:xfrm>
            <a:off x="228600" y="152400"/>
            <a:ext cx="8686800" cy="3394472"/>
          </a:xfrm>
        </p:spPr>
        <p:txBody>
          <a:bodyPr>
            <a:normAutofit fontScale="85000" lnSpcReduction="10000"/>
          </a:bodyPr>
          <a:lstStyle/>
          <a:p>
            <a:pPr marL="0" indent="0">
              <a:buNone/>
            </a:pPr>
            <a:r>
              <a:rPr lang="en-US" b="1" dirty="0">
                <a:solidFill>
                  <a:schemeClr val="bg1"/>
                </a:solidFill>
              </a:rPr>
              <a:t>health information exchange (</a:t>
            </a:r>
            <a:r>
              <a:rPr lang="en-US" b="1" i="1" dirty="0">
                <a:solidFill>
                  <a:schemeClr val="bg1"/>
                </a:solidFill>
              </a:rPr>
              <a:t>verb</a:t>
            </a:r>
            <a:r>
              <a:rPr lang="en-US" b="1" dirty="0">
                <a:solidFill>
                  <a:schemeClr val="bg1"/>
                </a:solidFill>
              </a:rPr>
              <a:t>):  </a:t>
            </a:r>
            <a:r>
              <a:rPr lang="en-US" dirty="0">
                <a:solidFill>
                  <a:schemeClr val="bg1"/>
                </a:solidFill>
              </a:rPr>
              <a:t>the act of exchanging health information between two entities</a:t>
            </a:r>
            <a:r>
              <a:rPr lang="en-US" dirty="0" smtClean="0">
                <a:solidFill>
                  <a:schemeClr val="bg1"/>
                </a:solidFill>
              </a:rPr>
              <a:t>.</a:t>
            </a:r>
          </a:p>
          <a:p>
            <a:pPr marL="0" indent="0">
              <a:buNone/>
            </a:pPr>
            <a:endParaRPr lang="en-US" dirty="0">
              <a:solidFill>
                <a:schemeClr val="bg1"/>
              </a:solidFill>
            </a:endParaRPr>
          </a:p>
          <a:p>
            <a:pPr marL="0" indent="0">
              <a:buNone/>
            </a:pPr>
            <a:r>
              <a:rPr lang="en-US" b="1" dirty="0" smtClean="0">
                <a:solidFill>
                  <a:schemeClr val="bg1"/>
                </a:solidFill>
              </a:rPr>
              <a:t>Health Information Exchange (HIE) (</a:t>
            </a:r>
            <a:r>
              <a:rPr lang="en-US" b="1" i="1" dirty="0" smtClean="0">
                <a:solidFill>
                  <a:schemeClr val="bg1"/>
                </a:solidFill>
              </a:rPr>
              <a:t>noun</a:t>
            </a:r>
            <a:r>
              <a:rPr lang="en-US" b="1" dirty="0" smtClean="0">
                <a:solidFill>
                  <a:schemeClr val="bg1"/>
                </a:solidFill>
              </a:rPr>
              <a:t>):  </a:t>
            </a:r>
            <a:r>
              <a:rPr lang="en-US" dirty="0" smtClean="0">
                <a:solidFill>
                  <a:schemeClr val="bg1"/>
                </a:solidFill>
              </a:rPr>
              <a:t>An organization that supports exchange of health information in a region.</a:t>
            </a:r>
          </a:p>
          <a:p>
            <a:pPr marL="0" indent="0">
              <a:buNone/>
            </a:pPr>
            <a:endParaRPr lang="en-US" dirty="0" smtClean="0">
              <a:solidFill>
                <a:schemeClr val="bg1"/>
              </a:solidFill>
            </a:endParaRPr>
          </a:p>
          <a:p>
            <a:pPr marL="0" indent="0">
              <a:buNone/>
            </a:pPr>
            <a:r>
              <a:rPr lang="en-US" b="1" dirty="0" smtClean="0">
                <a:solidFill>
                  <a:schemeClr val="bg1"/>
                </a:solidFill>
              </a:rPr>
              <a:t>Non-VA Partner:  </a:t>
            </a:r>
            <a:r>
              <a:rPr lang="en-US" dirty="0" smtClean="0">
                <a:solidFill>
                  <a:schemeClr val="bg1"/>
                </a:solidFill>
              </a:rPr>
              <a:t>An physician or organization outside of VA that provides or supports health care to Veterans.</a:t>
            </a:r>
          </a:p>
        </p:txBody>
      </p:sp>
    </p:spTree>
    <p:extLst>
      <p:ext uri="{BB962C8B-B14F-4D97-AF65-F5344CB8AC3E}">
        <p14:creationId xmlns:p14="http://schemas.microsoft.com/office/powerpoint/2010/main" val="1737309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dirty="0" smtClean="0"/>
              <a:t>What is your role at your VAMC?</a:t>
            </a:r>
          </a:p>
          <a:p>
            <a:pPr marL="514350" indent="-514350">
              <a:buAutoNum type="alphaUcPeriod"/>
            </a:pPr>
            <a:r>
              <a:rPr lang="en-US" dirty="0" smtClean="0"/>
              <a:t>Health Care Delivery (e.g., </a:t>
            </a:r>
            <a:r>
              <a:rPr lang="en-US" dirty="0"/>
              <a:t>c</a:t>
            </a:r>
            <a:r>
              <a:rPr lang="en-US" dirty="0" smtClean="0"/>
              <a:t>linician, ancillary care)</a:t>
            </a:r>
          </a:p>
          <a:p>
            <a:pPr marL="514350" indent="-514350">
              <a:buAutoNum type="alphaUcPeriod"/>
            </a:pPr>
            <a:r>
              <a:rPr lang="en-US" dirty="0" smtClean="0"/>
              <a:t>Business/Administrative Support</a:t>
            </a:r>
          </a:p>
          <a:p>
            <a:pPr marL="514350" indent="-514350">
              <a:buAutoNum type="alphaUcPeriod"/>
            </a:pPr>
            <a:r>
              <a:rPr lang="en-US" dirty="0" smtClean="0"/>
              <a:t>IT/Privacy/Security</a:t>
            </a:r>
          </a:p>
          <a:p>
            <a:pPr marL="514350" indent="-514350">
              <a:buAutoNum type="alphaUcPeriod"/>
            </a:pPr>
            <a:r>
              <a:rPr lang="en-US" dirty="0" smtClean="0"/>
              <a:t>Health Records/Release of Information</a:t>
            </a:r>
          </a:p>
          <a:p>
            <a:pPr marL="514350" indent="-514350">
              <a:buAutoNum type="alphaUcPeriod"/>
            </a:pPr>
            <a:r>
              <a:rPr lang="en-US" dirty="0" smtClean="0"/>
              <a:t>Other</a:t>
            </a:r>
          </a:p>
        </p:txBody>
      </p:sp>
      <p:sp>
        <p:nvSpPr>
          <p:cNvPr id="6" name="Title 3"/>
          <p:cNvSpPr txBox="1">
            <a:spLocks/>
          </p:cNvSpPr>
          <p:nvPr/>
        </p:nvSpPr>
        <p:spPr>
          <a:xfrm>
            <a:off x="914400" y="17145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Question</a:t>
            </a:r>
            <a:endParaRPr lang="en-US" dirty="0"/>
          </a:p>
        </p:txBody>
      </p:sp>
      <p:pic>
        <p:nvPicPr>
          <p:cNvPr id="4" name="Picture 3" descr="image of My VeHU Campus blue polling Ico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257175"/>
            <a:ext cx="685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516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ought cloud"/>
          <p:cNvPicPr>
            <a:picLocks noChangeAspect="1"/>
          </p:cNvPicPr>
          <p:nvPr/>
        </p:nvPicPr>
        <p:blipFill rotWithShape="1">
          <a:blip r:embed="rId2" cstate="print">
            <a:extLst>
              <a:ext uri="{28A0092B-C50C-407E-A947-70E740481C1C}">
                <a14:useLocalDpi xmlns:a14="http://schemas.microsoft.com/office/drawing/2010/main" val="0"/>
              </a:ext>
            </a:extLst>
          </a:blip>
          <a:srcRect b="3309"/>
          <a:stretch/>
        </p:blipFill>
        <p:spPr>
          <a:xfrm>
            <a:off x="1600200" y="-31750"/>
            <a:ext cx="7162800" cy="5194300"/>
          </a:xfrm>
          <a:prstGeom prst="rect">
            <a:avLst/>
          </a:prstGeom>
        </p:spPr>
      </p:pic>
      <p:sp>
        <p:nvSpPr>
          <p:cNvPr id="2" name="Title 1" descr="How can I use VLER Health?"/>
          <p:cNvSpPr>
            <a:spLocks noGrp="1"/>
          </p:cNvSpPr>
          <p:nvPr>
            <p:ph type="title"/>
          </p:nvPr>
        </p:nvSpPr>
        <p:spPr>
          <a:xfrm>
            <a:off x="3143250" y="342899"/>
            <a:ext cx="4038600" cy="2743201"/>
          </a:xfrm>
        </p:spPr>
        <p:txBody>
          <a:bodyPr>
            <a:normAutofit/>
          </a:bodyPr>
          <a:lstStyle/>
          <a:p>
            <a:r>
              <a:rPr lang="en-US" b="1" dirty="0" smtClean="0">
                <a:solidFill>
                  <a:schemeClr val="bg1"/>
                </a:solidFill>
              </a:rPr>
              <a:t>How can I use VLER Health?</a:t>
            </a:r>
            <a:endParaRPr lang="en-US" b="1" dirty="0">
              <a:solidFill>
                <a:schemeClr val="bg1"/>
              </a:solidFill>
            </a:endParaRPr>
          </a:p>
        </p:txBody>
      </p:sp>
    </p:spTree>
    <p:extLst>
      <p:ext uri="{BB962C8B-B14F-4D97-AF65-F5344CB8AC3E}">
        <p14:creationId xmlns:p14="http://schemas.microsoft.com/office/powerpoint/2010/main" val="718457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Care Coordination&#10;Continuity of Care&#10;Referrals/Transitions of Care&#10;Emergency Care&#10;Fewer repeated tests/Cost savings&#10;&#10;&#10;"/>
          <p:cNvSpPr>
            <a:spLocks noGrp="1"/>
          </p:cNvSpPr>
          <p:nvPr>
            <p:ph idx="1"/>
          </p:nvPr>
        </p:nvSpPr>
        <p:spPr>
          <a:xfrm>
            <a:off x="1259112" y="398232"/>
            <a:ext cx="7543800" cy="5261424"/>
          </a:xfrm>
        </p:spPr>
        <p:txBody>
          <a:bodyPr>
            <a:normAutofit/>
          </a:bodyPr>
          <a:lstStyle/>
          <a:p>
            <a:pPr marL="0" indent="0">
              <a:spcAft>
                <a:spcPts val="1200"/>
              </a:spcAft>
              <a:buNone/>
            </a:pPr>
            <a:r>
              <a:rPr lang="en-US" sz="4000" dirty="0" smtClean="0"/>
              <a:t>Care </a:t>
            </a:r>
            <a:r>
              <a:rPr lang="en-US" sz="4000" dirty="0"/>
              <a:t>Coordination</a:t>
            </a:r>
          </a:p>
          <a:p>
            <a:pPr marL="0" indent="0">
              <a:spcAft>
                <a:spcPts val="1200"/>
              </a:spcAft>
              <a:buNone/>
            </a:pPr>
            <a:r>
              <a:rPr lang="en-US" sz="4000" dirty="0"/>
              <a:t>Continuity of Care</a:t>
            </a:r>
          </a:p>
          <a:p>
            <a:pPr marL="0" indent="0">
              <a:spcAft>
                <a:spcPts val="1200"/>
              </a:spcAft>
              <a:buNone/>
            </a:pPr>
            <a:r>
              <a:rPr lang="en-US" sz="4000" dirty="0" smtClean="0"/>
              <a:t>Referrals/Transitions </a:t>
            </a:r>
            <a:r>
              <a:rPr lang="en-US" sz="4000" dirty="0"/>
              <a:t>of Care</a:t>
            </a:r>
          </a:p>
          <a:p>
            <a:pPr marL="0" indent="0">
              <a:spcAft>
                <a:spcPts val="1200"/>
              </a:spcAft>
              <a:buNone/>
            </a:pPr>
            <a:r>
              <a:rPr lang="en-US" sz="4000" dirty="0"/>
              <a:t>Emergency Care</a:t>
            </a:r>
          </a:p>
          <a:p>
            <a:pPr marL="0" indent="0">
              <a:spcAft>
                <a:spcPts val="1200"/>
              </a:spcAft>
              <a:buNone/>
            </a:pPr>
            <a:r>
              <a:rPr lang="en-US" sz="4000" dirty="0"/>
              <a:t>Fewer repeated </a:t>
            </a:r>
            <a:r>
              <a:rPr lang="en-US" sz="4000" dirty="0" smtClean="0"/>
              <a:t>tests/Cost savings</a:t>
            </a:r>
          </a:p>
          <a:p>
            <a:pPr>
              <a:spcAft>
                <a:spcPts val="1200"/>
              </a:spcAft>
            </a:pPr>
            <a:endParaRPr lang="en-US" sz="4000" dirty="0"/>
          </a:p>
          <a:p>
            <a:pPr>
              <a:spcAft>
                <a:spcPts val="1200"/>
              </a:spcAft>
            </a:pPr>
            <a:endParaRPr lang="en-US" sz="4000" dirty="0"/>
          </a:p>
        </p:txBody>
      </p:sp>
      <p:pic>
        <p:nvPicPr>
          <p:cNvPr id="10" name="Picture 2" descr="computer mo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17501"/>
            <a:ext cx="13435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mputer mo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22151"/>
            <a:ext cx="13435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mputer mo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98680"/>
            <a:ext cx="13435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omputer mo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74302"/>
            <a:ext cx="13435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omputer mo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9298"/>
            <a:ext cx="1343550"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3168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outline of a head"/>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t="17262" b="17099"/>
          <a:stretch/>
        </p:blipFill>
        <p:spPr>
          <a:xfrm>
            <a:off x="0" y="-19050"/>
            <a:ext cx="9144000" cy="5105400"/>
          </a:xfrm>
          <a:prstGeom prst="rect">
            <a:avLst/>
          </a:prstGeom>
        </p:spPr>
      </p:pic>
      <p:sp>
        <p:nvSpPr>
          <p:cNvPr id="3" name="Content Placeholder 2"/>
          <p:cNvSpPr>
            <a:spLocks noGrp="1"/>
          </p:cNvSpPr>
          <p:nvPr>
            <p:ph idx="1"/>
          </p:nvPr>
        </p:nvSpPr>
        <p:spPr>
          <a:xfrm>
            <a:off x="2714625" y="666751"/>
            <a:ext cx="3581400" cy="2800350"/>
          </a:xfrm>
          <a:solidFill>
            <a:schemeClr val="bg1"/>
          </a:solidFill>
        </p:spPr>
        <p:txBody>
          <a:bodyPr>
            <a:normAutofit/>
          </a:bodyPr>
          <a:lstStyle/>
          <a:p>
            <a:pPr marL="0" indent="0" algn="ctr">
              <a:buNone/>
            </a:pPr>
            <a:r>
              <a:rPr lang="en-US" sz="5400" b="1" dirty="0" smtClean="0"/>
              <a:t>What Is eHealth Exchange?</a:t>
            </a:r>
            <a:endParaRPr lang="en-US" sz="5400" b="1" dirty="0"/>
          </a:p>
        </p:txBody>
      </p:sp>
    </p:spTree>
    <p:extLst>
      <p:ext uri="{BB962C8B-B14F-4D97-AF65-F5344CB8AC3E}">
        <p14:creationId xmlns:p14="http://schemas.microsoft.com/office/powerpoint/2010/main" val="3764967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descr="map of U.S. with Exchange. 41 participants include four federal agencies, six states, and several dozen Health Information Organizations (HIOs) and health systems, &#10;represent hundreds of hospitals&#10;thousands of providers &#10;millions of patients. &#10; "/>
          <p:cNvGrpSpPr/>
          <p:nvPr/>
        </p:nvGrpSpPr>
        <p:grpSpPr>
          <a:xfrm>
            <a:off x="-37985" y="295468"/>
            <a:ext cx="9181986" cy="4714681"/>
            <a:chOff x="-364753" y="724073"/>
            <a:chExt cx="9584953" cy="5488726"/>
          </a:xfrm>
        </p:grpSpPr>
        <p:pic>
          <p:nvPicPr>
            <p:cNvPr id="3" name="Picture 27" descr="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06" y="1570742"/>
              <a:ext cx="9460706" cy="4642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p:cNvGrpSpPr>
              <a:grpSpLocks/>
            </p:cNvGrpSpPr>
            <p:nvPr/>
          </p:nvGrpSpPr>
          <p:grpSpPr bwMode="auto">
            <a:xfrm>
              <a:off x="-312777" y="724073"/>
              <a:ext cx="3957670" cy="1714307"/>
              <a:chOff x="144" y="483"/>
              <a:chExt cx="2496" cy="1101"/>
            </a:xfrm>
          </p:grpSpPr>
          <p:sp>
            <p:nvSpPr>
              <p:cNvPr id="5" name="Line 34"/>
              <p:cNvSpPr>
                <a:spLocks noChangeShapeType="1"/>
              </p:cNvSpPr>
              <p:nvPr/>
            </p:nvSpPr>
            <p:spPr bwMode="auto">
              <a:xfrm>
                <a:off x="2208" y="1152"/>
                <a:ext cx="226" cy="306"/>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6" name="TextBox 117" descr="Health Bank or&#10;PHR Support Organization&#10;"/>
              <p:cNvSpPr txBox="1">
                <a:spLocks noChangeArrowheads="1"/>
              </p:cNvSpPr>
              <p:nvPr/>
            </p:nvSpPr>
            <p:spPr bwMode="auto">
              <a:xfrm>
                <a:off x="144" y="483"/>
                <a:ext cx="1752"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algn="r" eaLnBrk="1" hangingPunct="1">
                  <a:lnSpc>
                    <a:spcPct val="80000"/>
                  </a:lnSpc>
                  <a:defRPr/>
                </a:pPr>
                <a:r>
                  <a:rPr lang="en-US" sz="2000" b="1" dirty="0"/>
                  <a:t>Health Bank or</a:t>
                </a:r>
                <a:br>
                  <a:rPr lang="en-US" sz="2000" b="1" dirty="0"/>
                </a:br>
                <a:r>
                  <a:rPr lang="en-US" sz="2000" b="1" dirty="0"/>
                  <a:t>PHR Support Organization</a:t>
                </a:r>
              </a:p>
            </p:txBody>
          </p:sp>
          <p:sp>
            <p:nvSpPr>
              <p:cNvPr id="7" name="Line 41"/>
              <p:cNvSpPr>
                <a:spLocks noChangeShapeType="1"/>
              </p:cNvSpPr>
              <p:nvPr/>
            </p:nvSpPr>
            <p:spPr bwMode="auto">
              <a:xfrm flipV="1">
                <a:off x="1776" y="1152"/>
                <a:ext cx="240" cy="16"/>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pic>
            <p:nvPicPr>
              <p:cNvPr id="8" name="Picture 1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2" y="1024"/>
                <a:ext cx="19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1924" y="869"/>
                <a:ext cx="423" cy="412"/>
              </a:xfrm>
              <a:prstGeom prst="rect">
                <a:avLst/>
              </a:prstGeom>
              <a:noFill/>
              <a:ln w="9525">
                <a:noFill/>
                <a:miter lim="800000"/>
                <a:headEnd/>
                <a:tailEnd/>
              </a:ln>
              <a:effectLst/>
            </p:spPr>
          </p:pic>
          <p:sp>
            <p:nvSpPr>
              <p:cNvPr id="10" name="AutoShape 18"/>
              <p:cNvSpPr>
                <a:spLocks noChangeArrowheads="1"/>
              </p:cNvSpPr>
              <p:nvPr/>
            </p:nvSpPr>
            <p:spPr bwMode="auto">
              <a:xfrm>
                <a:off x="2256" y="1360"/>
                <a:ext cx="384" cy="224"/>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200" b="1">
                  <a:effectLst>
                    <a:outerShdw blurRad="38100" dist="38100" dir="2700000" algn="tl">
                      <a:srgbClr val="000000">
                        <a:alpha val="43137"/>
                      </a:srgbClr>
                    </a:outerShdw>
                  </a:effectLst>
                </a:endParaRPr>
              </a:p>
            </p:txBody>
          </p:sp>
        </p:grpSp>
        <p:grpSp>
          <p:nvGrpSpPr>
            <p:cNvPr id="11" name="Group 143"/>
            <p:cNvGrpSpPr>
              <a:grpSpLocks/>
            </p:cNvGrpSpPr>
            <p:nvPr/>
          </p:nvGrpSpPr>
          <p:grpSpPr bwMode="auto">
            <a:xfrm>
              <a:off x="-364753" y="1954997"/>
              <a:ext cx="2068961" cy="1760996"/>
              <a:chOff x="135" y="1440"/>
              <a:chExt cx="1305" cy="1131"/>
            </a:xfrm>
          </p:grpSpPr>
          <p:sp>
            <p:nvSpPr>
              <p:cNvPr id="12" name="Line 20"/>
              <p:cNvSpPr>
                <a:spLocks noChangeShapeType="1"/>
              </p:cNvSpPr>
              <p:nvPr/>
            </p:nvSpPr>
            <p:spPr bwMode="auto">
              <a:xfrm>
                <a:off x="1333" y="1558"/>
                <a:ext cx="0" cy="384"/>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13" name="Line 21"/>
              <p:cNvSpPr>
                <a:spLocks noChangeShapeType="1"/>
              </p:cNvSpPr>
              <p:nvPr/>
            </p:nvSpPr>
            <p:spPr bwMode="auto">
              <a:xfrm>
                <a:off x="1008" y="1558"/>
                <a:ext cx="240" cy="384"/>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14" name="Line 22"/>
              <p:cNvSpPr>
                <a:spLocks noChangeShapeType="1"/>
              </p:cNvSpPr>
              <p:nvPr/>
            </p:nvSpPr>
            <p:spPr bwMode="auto">
              <a:xfrm>
                <a:off x="768" y="1798"/>
                <a:ext cx="528" cy="144"/>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15" name="Line 23"/>
              <p:cNvSpPr>
                <a:spLocks noChangeShapeType="1"/>
              </p:cNvSpPr>
              <p:nvPr/>
            </p:nvSpPr>
            <p:spPr bwMode="auto">
              <a:xfrm flipV="1">
                <a:off x="672" y="2016"/>
                <a:ext cx="528" cy="0"/>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 y="1632"/>
                <a:ext cx="23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8" y="1440"/>
                <a:ext cx="22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 y="1473"/>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p:cNvPicPr>
                <a:picLocks noChangeAspect="1" noChangeArrowheads="1"/>
              </p:cNvPicPr>
              <p:nvPr/>
            </p:nvPicPr>
            <p:blipFill>
              <a:blip r:embed="rId9" cstate="print">
                <a:duotone>
                  <a:schemeClr val="accent1">
                    <a:shade val="45000"/>
                    <a:satMod val="135000"/>
                  </a:schemeClr>
                  <a:prstClr val="white"/>
                </a:duotone>
              </a:blip>
              <a:srcRect/>
              <a:stretch>
                <a:fillRect/>
              </a:stretch>
            </p:blipFill>
            <p:spPr bwMode="auto">
              <a:xfrm>
                <a:off x="532" y="1874"/>
                <a:ext cx="240" cy="190"/>
              </a:xfrm>
              <a:prstGeom prst="rect">
                <a:avLst/>
              </a:prstGeom>
              <a:noFill/>
              <a:ln w="9525">
                <a:noFill/>
                <a:miter lim="800000"/>
                <a:headEnd/>
                <a:tailEnd/>
              </a:ln>
              <a:effectLst/>
            </p:spPr>
          </p:pic>
          <p:sp>
            <p:nvSpPr>
              <p:cNvPr id="21" name="AutoShape 26"/>
              <p:cNvSpPr>
                <a:spLocks noChangeArrowheads="1"/>
              </p:cNvSpPr>
              <p:nvPr/>
            </p:nvSpPr>
            <p:spPr bwMode="auto">
              <a:xfrm>
                <a:off x="1056" y="1824"/>
                <a:ext cx="384" cy="224"/>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200" b="1">
                  <a:effectLst>
                    <a:outerShdw blurRad="38100" dist="38100" dir="2700000" algn="tl">
                      <a:srgbClr val="000000">
                        <a:alpha val="43137"/>
                      </a:srgbClr>
                    </a:outerShdw>
                  </a:effectLst>
                </a:endParaRPr>
              </a:p>
            </p:txBody>
          </p:sp>
          <p:sp>
            <p:nvSpPr>
              <p:cNvPr id="20" name="TextBox 55" descr="Community #1&#10;"/>
              <p:cNvSpPr txBox="1">
                <a:spLocks noChangeArrowheads="1"/>
              </p:cNvSpPr>
              <p:nvPr/>
            </p:nvSpPr>
            <p:spPr bwMode="auto">
              <a:xfrm>
                <a:off x="135" y="2042"/>
                <a:ext cx="106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1" hangingPunct="1">
                  <a:defRPr/>
                </a:pPr>
                <a:r>
                  <a:rPr lang="en-US" sz="2000" b="1" dirty="0"/>
                  <a:t>Community #1</a:t>
                </a:r>
              </a:p>
            </p:txBody>
          </p:sp>
        </p:grpSp>
        <p:grpSp>
          <p:nvGrpSpPr>
            <p:cNvPr id="22" name="Group 23"/>
            <p:cNvGrpSpPr>
              <a:grpSpLocks/>
            </p:cNvGrpSpPr>
            <p:nvPr/>
          </p:nvGrpSpPr>
          <p:grpSpPr bwMode="auto">
            <a:xfrm>
              <a:off x="188028" y="4339835"/>
              <a:ext cx="2877259" cy="1531518"/>
              <a:chOff x="634" y="2592"/>
              <a:chExt cx="1814" cy="984"/>
            </a:xfrm>
          </p:grpSpPr>
          <p:sp>
            <p:nvSpPr>
              <p:cNvPr id="23" name="Line 20"/>
              <p:cNvSpPr>
                <a:spLocks noChangeShapeType="1"/>
              </p:cNvSpPr>
              <p:nvPr/>
            </p:nvSpPr>
            <p:spPr bwMode="auto">
              <a:xfrm>
                <a:off x="1941" y="2688"/>
                <a:ext cx="0" cy="384"/>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24" name="Line 21"/>
              <p:cNvSpPr>
                <a:spLocks noChangeShapeType="1"/>
              </p:cNvSpPr>
              <p:nvPr/>
            </p:nvSpPr>
            <p:spPr bwMode="auto">
              <a:xfrm flipV="1">
                <a:off x="1686" y="2640"/>
                <a:ext cx="288" cy="336"/>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25" name="Line 22"/>
              <p:cNvSpPr>
                <a:spLocks noChangeShapeType="1"/>
              </p:cNvSpPr>
              <p:nvPr/>
            </p:nvSpPr>
            <p:spPr bwMode="auto">
              <a:xfrm>
                <a:off x="1974" y="2688"/>
                <a:ext cx="336" cy="336"/>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26" name="Line 23"/>
              <p:cNvSpPr>
                <a:spLocks noChangeShapeType="1"/>
              </p:cNvSpPr>
              <p:nvPr/>
            </p:nvSpPr>
            <p:spPr bwMode="auto">
              <a:xfrm flipV="1">
                <a:off x="1638" y="2736"/>
                <a:ext cx="336" cy="48"/>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27" name="TextBox 55" descr="Integrated&#10;Delivery System&#10;"/>
              <p:cNvSpPr txBox="1">
                <a:spLocks noChangeArrowheads="1"/>
              </p:cNvSpPr>
              <p:nvPr/>
            </p:nvSpPr>
            <p:spPr bwMode="auto">
              <a:xfrm>
                <a:off x="634" y="2954"/>
                <a:ext cx="950"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1" hangingPunct="1">
                  <a:lnSpc>
                    <a:spcPct val="80000"/>
                  </a:lnSpc>
                  <a:defRPr/>
                </a:pPr>
                <a:r>
                  <a:rPr lang="en-US" sz="2000" b="1" dirty="0"/>
                  <a:t>Integrated</a:t>
                </a:r>
                <a:br>
                  <a:rPr lang="en-US" sz="2000" b="1" dirty="0"/>
                </a:br>
                <a:r>
                  <a:rPr lang="en-US" sz="2000" b="1" dirty="0"/>
                  <a:t>Delivery System</a:t>
                </a:r>
              </a:p>
            </p:txBody>
          </p:sp>
          <p:sp>
            <p:nvSpPr>
              <p:cNvPr id="28" name="AutoShape 54"/>
              <p:cNvSpPr>
                <a:spLocks noChangeArrowheads="1"/>
              </p:cNvSpPr>
              <p:nvPr/>
            </p:nvSpPr>
            <p:spPr bwMode="auto">
              <a:xfrm>
                <a:off x="1782" y="2592"/>
                <a:ext cx="384" cy="224"/>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200" b="1">
                  <a:effectLst>
                    <a:outerShdw blurRad="38100" dist="38100" dir="2700000" algn="tl">
                      <a:srgbClr val="000000">
                        <a:alpha val="43137"/>
                      </a:srgbClr>
                    </a:outerShdw>
                  </a:effectLst>
                </a:endParaRPr>
              </a:p>
            </p:txBody>
          </p:sp>
          <p:pic>
            <p:nvPicPr>
              <p:cNvPr id="2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 y="2976"/>
                <a:ext cx="23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2" y="2880"/>
                <a:ext cx="22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0" y="302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6" y="2592"/>
                <a:ext cx="19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Group 142"/>
            <p:cNvGrpSpPr>
              <a:grpSpLocks/>
            </p:cNvGrpSpPr>
            <p:nvPr/>
          </p:nvGrpSpPr>
          <p:grpSpPr bwMode="auto">
            <a:xfrm>
              <a:off x="5478423" y="1548652"/>
              <a:ext cx="3185590" cy="1245347"/>
              <a:chOff x="3024" y="864"/>
              <a:chExt cx="2009" cy="800"/>
            </a:xfrm>
          </p:grpSpPr>
          <p:sp>
            <p:nvSpPr>
              <p:cNvPr id="34" name="Line 20"/>
              <p:cNvSpPr>
                <a:spLocks noChangeShapeType="1"/>
              </p:cNvSpPr>
              <p:nvPr/>
            </p:nvSpPr>
            <p:spPr bwMode="auto">
              <a:xfrm>
                <a:off x="3257" y="1243"/>
                <a:ext cx="0" cy="384"/>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35" name="TextBox 24" descr="Community Health Centers&#10;"/>
              <p:cNvSpPr txBox="1">
                <a:spLocks noChangeArrowheads="1"/>
              </p:cNvSpPr>
              <p:nvPr/>
            </p:nvSpPr>
            <p:spPr bwMode="auto">
              <a:xfrm>
                <a:off x="3504" y="906"/>
                <a:ext cx="152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1" hangingPunct="1">
                  <a:lnSpc>
                    <a:spcPct val="80000"/>
                  </a:lnSpc>
                  <a:defRPr/>
                </a:pPr>
                <a:r>
                  <a:rPr lang="en-US" sz="2000" b="1" dirty="0"/>
                  <a:t>Community Health Centers</a:t>
                </a:r>
              </a:p>
            </p:txBody>
          </p:sp>
          <p:pic>
            <p:nvPicPr>
              <p:cNvPr id="36" name="Picture 10"/>
              <p:cNvPicPr>
                <a:picLocks noChangeAspect="1" noChangeArrowheads="1"/>
              </p:cNvPicPr>
              <p:nvPr/>
            </p:nvPicPr>
            <p:blipFill>
              <a:blip r:embed="rId10" cstate="print">
                <a:clrChange>
                  <a:clrFrom>
                    <a:srgbClr val="FFFFFF"/>
                  </a:clrFrom>
                  <a:clrTo>
                    <a:srgbClr val="FFFFFF">
                      <a:alpha val="0"/>
                    </a:srgbClr>
                  </a:clrTo>
                </a:clrChange>
                <a:lum bright="32000"/>
                <a:extLst>
                  <a:ext uri="{28A0092B-C50C-407E-A947-70E740481C1C}">
                    <a14:useLocalDpi xmlns:a14="http://schemas.microsoft.com/office/drawing/2010/main" val="0"/>
                  </a:ext>
                </a:extLst>
              </a:blip>
              <a:srcRect/>
              <a:stretch>
                <a:fillRect/>
              </a:stretch>
            </p:blipFill>
            <p:spPr bwMode="auto">
              <a:xfrm>
                <a:off x="3024" y="864"/>
                <a:ext cx="480"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77"/>
              <p:cNvSpPr>
                <a:spLocks noChangeArrowheads="1"/>
              </p:cNvSpPr>
              <p:nvPr/>
            </p:nvSpPr>
            <p:spPr bwMode="auto">
              <a:xfrm>
                <a:off x="3067" y="1440"/>
                <a:ext cx="384" cy="224"/>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200" b="1">
                  <a:effectLst>
                    <a:outerShdw blurRad="38100" dist="38100" dir="2700000" algn="tl">
                      <a:srgbClr val="000000">
                        <a:alpha val="43137"/>
                      </a:srgbClr>
                    </a:outerShdw>
                  </a:effectLst>
                </a:endParaRPr>
              </a:p>
            </p:txBody>
          </p:sp>
        </p:grpSp>
        <p:grpSp>
          <p:nvGrpSpPr>
            <p:cNvPr id="38" name="Group 82"/>
            <p:cNvGrpSpPr>
              <a:grpSpLocks/>
            </p:cNvGrpSpPr>
            <p:nvPr/>
          </p:nvGrpSpPr>
          <p:grpSpPr bwMode="auto">
            <a:xfrm>
              <a:off x="4479886" y="4352706"/>
              <a:ext cx="2196817" cy="1532700"/>
              <a:chOff x="4343400" y="4259263"/>
              <a:chExt cx="2200299" cy="1564375"/>
            </a:xfrm>
          </p:grpSpPr>
          <p:sp>
            <p:nvSpPr>
              <p:cNvPr id="39" name="Line 22"/>
              <p:cNvSpPr>
                <a:spLocks noChangeShapeType="1"/>
              </p:cNvSpPr>
              <p:nvPr/>
            </p:nvSpPr>
            <p:spPr bwMode="auto">
              <a:xfrm>
                <a:off x="5257800" y="4495800"/>
                <a:ext cx="838200" cy="609600"/>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40" name="Line 22"/>
              <p:cNvSpPr>
                <a:spLocks noChangeShapeType="1"/>
              </p:cNvSpPr>
              <p:nvPr/>
            </p:nvSpPr>
            <p:spPr bwMode="auto">
              <a:xfrm flipH="1">
                <a:off x="4419600" y="4495800"/>
                <a:ext cx="685800" cy="685800"/>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41" name="Line 22"/>
              <p:cNvSpPr>
                <a:spLocks noChangeShapeType="1"/>
              </p:cNvSpPr>
              <p:nvPr/>
            </p:nvSpPr>
            <p:spPr bwMode="auto">
              <a:xfrm>
                <a:off x="5181600" y="4495800"/>
                <a:ext cx="457200" cy="685800"/>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42" name="Line 22"/>
              <p:cNvSpPr>
                <a:spLocks noChangeShapeType="1"/>
              </p:cNvSpPr>
              <p:nvPr/>
            </p:nvSpPr>
            <p:spPr bwMode="auto">
              <a:xfrm flipH="1">
                <a:off x="5029200" y="4495800"/>
                <a:ext cx="152400" cy="609600"/>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43" name="AutoShape 99"/>
              <p:cNvSpPr>
                <a:spLocks noChangeArrowheads="1"/>
              </p:cNvSpPr>
              <p:nvPr/>
            </p:nvSpPr>
            <p:spPr bwMode="auto">
              <a:xfrm>
                <a:off x="4876800" y="4259263"/>
                <a:ext cx="609600" cy="355600"/>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200" b="1">
                  <a:effectLst>
                    <a:outerShdw blurRad="38100" dist="38100" dir="2700000" algn="tl">
                      <a:srgbClr val="000000">
                        <a:alpha val="43137"/>
                      </a:srgbClr>
                    </a:outerShdw>
                  </a:effectLst>
                </a:endParaRPr>
              </a:p>
            </p:txBody>
          </p:sp>
          <p:pic>
            <p:nvPicPr>
              <p:cNvPr id="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1950" y="4991100"/>
                <a:ext cx="371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4978400"/>
                <a:ext cx="3492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1538" y="50165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p:cNvPicPr>
                <a:picLocks noChangeAspect="1" noChangeArrowheads="1"/>
              </p:cNvPicPr>
              <p:nvPr/>
            </p:nvPicPr>
            <p:blipFill>
              <a:blip r:embed="rId9" cstate="print">
                <a:duotone>
                  <a:schemeClr val="accent1">
                    <a:shade val="45000"/>
                    <a:satMod val="135000"/>
                  </a:schemeClr>
                  <a:prstClr val="white"/>
                </a:duotone>
              </a:blip>
              <a:srcRect/>
              <a:stretch>
                <a:fillRect/>
              </a:stretch>
            </p:blipFill>
            <p:spPr bwMode="auto">
              <a:xfrm>
                <a:off x="4891088" y="5018088"/>
                <a:ext cx="381000" cy="301625"/>
              </a:xfrm>
              <a:prstGeom prst="rect">
                <a:avLst/>
              </a:prstGeom>
              <a:noFill/>
              <a:ln w="9525">
                <a:noFill/>
                <a:miter lim="800000"/>
                <a:headEnd/>
                <a:tailEnd/>
              </a:ln>
              <a:effectLst/>
            </p:spPr>
          </p:pic>
          <p:sp>
            <p:nvSpPr>
              <p:cNvPr id="48" name="Rectangle 104" descr="Community #2&#10;"/>
              <p:cNvSpPr>
                <a:spLocks noChangeArrowheads="1"/>
              </p:cNvSpPr>
              <p:nvPr/>
            </p:nvSpPr>
            <p:spPr bwMode="auto">
              <a:xfrm>
                <a:off x="4724897" y="5348213"/>
                <a:ext cx="1818802" cy="4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000" b="1" dirty="0"/>
                  <a:t>Community #2</a:t>
                </a:r>
              </a:p>
            </p:txBody>
          </p:sp>
        </p:grpSp>
        <p:grpSp>
          <p:nvGrpSpPr>
            <p:cNvPr id="49" name="Group 72"/>
            <p:cNvGrpSpPr>
              <a:grpSpLocks/>
            </p:cNvGrpSpPr>
            <p:nvPr/>
          </p:nvGrpSpPr>
          <p:grpSpPr bwMode="auto">
            <a:xfrm>
              <a:off x="3318943" y="801470"/>
              <a:ext cx="1779237" cy="1713128"/>
              <a:chOff x="2479" y="531"/>
              <a:chExt cx="1123" cy="1101"/>
            </a:xfrm>
          </p:grpSpPr>
          <p:sp>
            <p:nvSpPr>
              <p:cNvPr id="50" name="Line 73"/>
              <p:cNvSpPr>
                <a:spLocks noChangeShapeType="1"/>
              </p:cNvSpPr>
              <p:nvPr/>
            </p:nvSpPr>
            <p:spPr bwMode="auto">
              <a:xfrm>
                <a:off x="3214" y="1084"/>
                <a:ext cx="122" cy="390"/>
              </a:xfrm>
              <a:prstGeom prst="line">
                <a:avLst/>
              </a:prstGeom>
              <a:noFill/>
              <a:ln w="28575">
                <a:solidFill>
                  <a:srgbClr val="7DCD61"/>
                </a:solidFill>
                <a:round/>
                <a:headEnd/>
                <a:tailEnd/>
              </a:ln>
              <a:extLst>
                <a:ext uri="{909E8E84-426E-40DD-AFC4-6F175D3DCCD1}">
                  <a14:hiddenFill xmlns:a14="http://schemas.microsoft.com/office/drawing/2010/main">
                    <a:noFill/>
                  </a14:hiddenFill>
                </a:ext>
              </a:extLst>
            </p:spPr>
            <p:txBody>
              <a:bodyPr/>
              <a:lstStyle/>
              <a:p>
                <a:endParaRPr lang="en-US" sz="2800" b="1">
                  <a:effectLst>
                    <a:outerShdw blurRad="38100" dist="38100" dir="2700000" algn="tl">
                      <a:srgbClr val="000000">
                        <a:alpha val="43137"/>
                      </a:srgbClr>
                    </a:outerShdw>
                  </a:effectLst>
                </a:endParaRPr>
              </a:p>
            </p:txBody>
          </p:sp>
          <p:sp>
            <p:nvSpPr>
              <p:cNvPr id="51" name="TextBox 24" descr="State and Local Gov&#10;"/>
              <p:cNvSpPr txBox="1">
                <a:spLocks noChangeArrowheads="1"/>
              </p:cNvSpPr>
              <p:nvPr/>
            </p:nvSpPr>
            <p:spPr bwMode="auto">
              <a:xfrm>
                <a:off x="2479" y="531"/>
                <a:ext cx="1123"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1" hangingPunct="1">
                  <a:lnSpc>
                    <a:spcPct val="80000"/>
                  </a:lnSpc>
                  <a:defRPr/>
                </a:pPr>
                <a:r>
                  <a:rPr lang="en-US" sz="2000" b="1" dirty="0"/>
                  <a:t>State and Local Gov</a:t>
                </a:r>
              </a:p>
            </p:txBody>
          </p:sp>
          <p:grpSp>
            <p:nvGrpSpPr>
              <p:cNvPr id="52" name="Group 75"/>
              <p:cNvGrpSpPr>
                <a:grpSpLocks/>
              </p:cNvGrpSpPr>
              <p:nvPr/>
            </p:nvGrpSpPr>
            <p:grpSpPr bwMode="auto">
              <a:xfrm>
                <a:off x="3015" y="873"/>
                <a:ext cx="422" cy="371"/>
                <a:chOff x="4269" y="1420"/>
                <a:chExt cx="422" cy="371"/>
              </a:xfrm>
            </p:grpSpPr>
            <p:pic>
              <p:nvPicPr>
                <p:cNvPr id="54" name="Picture 15"/>
                <p:cNvPicPr>
                  <a:picLocks noChangeAspect="1" noChangeArrowheads="1"/>
                </p:cNvPicPr>
                <p:nvPr/>
              </p:nvPicPr>
              <p:blipFill>
                <a:blip r:embed="rId11" cstate="print">
                  <a:clrChange>
                    <a:clrFrom>
                      <a:srgbClr val="FFFFFF"/>
                    </a:clrFrom>
                    <a:clrTo>
                      <a:srgbClr val="FFFFFF">
                        <a:alpha val="0"/>
                      </a:srgbClr>
                    </a:clrTo>
                  </a:clrChange>
                  <a:lum bright="24000" contrast="-54000"/>
                  <a:extLst>
                    <a:ext uri="{28A0092B-C50C-407E-A947-70E740481C1C}">
                      <a14:useLocalDpi xmlns:a14="http://schemas.microsoft.com/office/drawing/2010/main" val="0"/>
                    </a:ext>
                  </a:extLst>
                </a:blip>
                <a:srcRect/>
                <a:stretch>
                  <a:fillRect/>
                </a:stretch>
              </p:blipFill>
              <p:spPr bwMode="auto">
                <a:xfrm>
                  <a:off x="4269" y="1420"/>
                  <a:ext cx="38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117"/>
                <p:cNvSpPr txBox="1">
                  <a:spLocks noChangeArrowheads="1"/>
                </p:cNvSpPr>
                <p:nvPr/>
              </p:nvSpPr>
              <p:spPr bwMode="auto">
                <a:xfrm>
                  <a:off x="4307" y="1521"/>
                  <a:ext cx="38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itchFamily="34" charset="0"/>
                      <a:ea typeface="ヒラギノ角ゴ Pro W3" pitchFamily="-84" charset="-128"/>
                    </a:defRPr>
                  </a:lvl1pPr>
                  <a:lvl2pPr marL="742950" indent="-285750" eaLnBrk="0" hangingPunct="0">
                    <a:defRPr sz="1200">
                      <a:solidFill>
                        <a:schemeClr val="tx1"/>
                      </a:solidFill>
                      <a:latin typeface="Arial" pitchFamily="34" charset="0"/>
                      <a:ea typeface="ヒラギノ角ゴ Pro W3" pitchFamily="-84" charset="-128"/>
                    </a:defRPr>
                  </a:lvl2pPr>
                  <a:lvl3pPr marL="1143000" indent="-228600" eaLnBrk="0" hangingPunct="0">
                    <a:defRPr sz="1200">
                      <a:solidFill>
                        <a:schemeClr val="tx1"/>
                      </a:solidFill>
                      <a:latin typeface="Arial" pitchFamily="34" charset="0"/>
                      <a:ea typeface="ヒラギノ角ゴ Pro W3" pitchFamily="-84" charset="-128"/>
                    </a:defRPr>
                  </a:lvl3pPr>
                  <a:lvl4pPr marL="1600200" indent="-228600" eaLnBrk="0" hangingPunct="0">
                    <a:defRPr sz="1200">
                      <a:solidFill>
                        <a:schemeClr val="tx1"/>
                      </a:solidFill>
                      <a:latin typeface="Arial" pitchFamily="34" charset="0"/>
                      <a:ea typeface="ヒラギノ角ゴ Pro W3" pitchFamily="-84" charset="-128"/>
                    </a:defRPr>
                  </a:lvl4pPr>
                  <a:lvl5pPr marL="2057400" indent="-228600" eaLnBrk="0" hangingPunct="0">
                    <a:defRPr sz="12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9pPr>
                </a:lstStyle>
                <a:p>
                  <a:pPr eaLnBrk="1" hangingPunct="1"/>
                  <a:endParaRPr lang="en-US" sz="1000" b="1">
                    <a:effectLst>
                      <a:outerShdw blurRad="38100" dist="38100" dir="2700000" algn="tl">
                        <a:srgbClr val="000000">
                          <a:alpha val="43137"/>
                        </a:srgbClr>
                      </a:outerShdw>
                    </a:effectLst>
                    <a:ea typeface="MS PGothic" pitchFamily="34" charset="-128"/>
                  </a:endParaRPr>
                </a:p>
              </p:txBody>
            </p:sp>
          </p:grpSp>
          <p:sp>
            <p:nvSpPr>
              <p:cNvPr id="53" name="AutoShape 18"/>
              <p:cNvSpPr>
                <a:spLocks noChangeArrowheads="1"/>
              </p:cNvSpPr>
              <p:nvPr/>
            </p:nvSpPr>
            <p:spPr bwMode="auto">
              <a:xfrm>
                <a:off x="3120" y="1408"/>
                <a:ext cx="384" cy="224"/>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200" b="1">
                  <a:effectLst>
                    <a:outerShdw blurRad="38100" dist="38100" dir="2700000" algn="tl">
                      <a:srgbClr val="000000">
                        <a:alpha val="43137"/>
                      </a:srgbClr>
                    </a:outerShdw>
                  </a:effectLst>
                </a:endParaRPr>
              </a:p>
            </p:txBody>
          </p:sp>
        </p:grpSp>
        <p:grpSp>
          <p:nvGrpSpPr>
            <p:cNvPr id="56" name="Group 79"/>
            <p:cNvGrpSpPr>
              <a:grpSpLocks/>
            </p:cNvGrpSpPr>
            <p:nvPr/>
          </p:nvGrpSpPr>
          <p:grpSpPr bwMode="auto">
            <a:xfrm>
              <a:off x="263558" y="3667168"/>
              <a:ext cx="1023653" cy="852420"/>
              <a:chOff x="651" y="2400"/>
              <a:chExt cx="645" cy="548"/>
            </a:xfrm>
          </p:grpSpPr>
          <p:sp>
            <p:nvSpPr>
              <p:cNvPr id="57" name="TextBox 55" descr="Labs&#10;"/>
              <p:cNvSpPr txBox="1">
                <a:spLocks noChangeArrowheads="1"/>
              </p:cNvSpPr>
              <p:nvPr/>
            </p:nvSpPr>
            <p:spPr bwMode="auto">
              <a:xfrm>
                <a:off x="651" y="2649"/>
                <a:ext cx="508"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rIns="45720">
                <a:spAutoFit/>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1" hangingPunct="1">
                  <a:defRPr/>
                </a:pPr>
                <a:r>
                  <a:rPr lang="en-US" sz="2000" b="1" dirty="0"/>
                  <a:t>Labs</a:t>
                </a:r>
              </a:p>
            </p:txBody>
          </p:sp>
          <p:grpSp>
            <p:nvGrpSpPr>
              <p:cNvPr id="58" name="Group 81"/>
              <p:cNvGrpSpPr>
                <a:grpSpLocks/>
              </p:cNvGrpSpPr>
              <p:nvPr/>
            </p:nvGrpSpPr>
            <p:grpSpPr bwMode="auto">
              <a:xfrm>
                <a:off x="912" y="2400"/>
                <a:ext cx="384" cy="224"/>
                <a:chOff x="1632" y="2176"/>
                <a:chExt cx="384" cy="224"/>
              </a:xfrm>
            </p:grpSpPr>
            <p:sp>
              <p:nvSpPr>
                <p:cNvPr id="59" name="AutoShape 18"/>
                <p:cNvSpPr>
                  <a:spLocks noChangeArrowheads="1"/>
                </p:cNvSpPr>
                <p:nvPr/>
              </p:nvSpPr>
              <p:spPr bwMode="auto">
                <a:xfrm>
                  <a:off x="1632" y="2176"/>
                  <a:ext cx="384" cy="224"/>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000" b="1"/>
                </a:p>
              </p:txBody>
            </p:sp>
            <p:pic>
              <p:nvPicPr>
                <p:cNvPr id="60" name="Picture 5"/>
                <p:cNvPicPr>
                  <a:picLocks noChangeAspect="1" noChangeArrowheads="1"/>
                </p:cNvPicPr>
                <p:nvPr/>
              </p:nvPicPr>
              <p:blipFill>
                <a:blip r:embed="rId8" cstate="print">
                  <a:lum bright="-20000"/>
                  <a:extLst>
                    <a:ext uri="{28A0092B-C50C-407E-A947-70E740481C1C}">
                      <a14:useLocalDpi xmlns:a14="http://schemas.microsoft.com/office/drawing/2010/main" val="0"/>
                    </a:ext>
                  </a:extLst>
                </a:blip>
                <a:srcRect/>
                <a:stretch>
                  <a:fillRect/>
                </a:stretch>
              </p:blipFill>
              <p:spPr bwMode="auto">
                <a:xfrm>
                  <a:off x="1740" y="2226"/>
                  <a:ext cx="1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1" name="Group 84"/>
            <p:cNvGrpSpPr>
              <a:grpSpLocks/>
            </p:cNvGrpSpPr>
            <p:nvPr/>
          </p:nvGrpSpPr>
          <p:grpSpPr bwMode="auto">
            <a:xfrm>
              <a:off x="2960843" y="4537445"/>
              <a:ext cx="1737985" cy="1127607"/>
              <a:chOff x="2395" y="2848"/>
              <a:chExt cx="758" cy="725"/>
            </a:xfrm>
          </p:grpSpPr>
          <p:sp>
            <p:nvSpPr>
              <p:cNvPr id="62" name="TextBox 55" descr="Pharmacies&#10;"/>
              <p:cNvSpPr txBox="1">
                <a:spLocks noChangeArrowheads="1"/>
              </p:cNvSpPr>
              <p:nvPr/>
            </p:nvSpPr>
            <p:spPr bwMode="auto">
              <a:xfrm>
                <a:off x="2395" y="3274"/>
                <a:ext cx="758"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rIns="45720">
                <a:spAutoFit/>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1" hangingPunct="1">
                  <a:defRPr/>
                </a:pPr>
                <a:r>
                  <a:rPr lang="en-US" sz="2000" b="1" dirty="0"/>
                  <a:t>Pharmacies</a:t>
                </a:r>
              </a:p>
            </p:txBody>
          </p:sp>
          <p:grpSp>
            <p:nvGrpSpPr>
              <p:cNvPr id="63" name="Group 86"/>
              <p:cNvGrpSpPr>
                <a:grpSpLocks/>
              </p:cNvGrpSpPr>
              <p:nvPr/>
            </p:nvGrpSpPr>
            <p:grpSpPr bwMode="auto">
              <a:xfrm>
                <a:off x="2736" y="2848"/>
                <a:ext cx="384" cy="224"/>
                <a:chOff x="2850" y="2378"/>
                <a:chExt cx="384" cy="224"/>
              </a:xfrm>
            </p:grpSpPr>
            <p:sp>
              <p:nvSpPr>
                <p:cNvPr id="64" name="AutoShape 18"/>
                <p:cNvSpPr>
                  <a:spLocks noChangeArrowheads="1"/>
                </p:cNvSpPr>
                <p:nvPr/>
              </p:nvSpPr>
              <p:spPr bwMode="auto">
                <a:xfrm>
                  <a:off x="2850" y="2378"/>
                  <a:ext cx="384" cy="224"/>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400" b="1">
                    <a:effectLst>
                      <a:outerShdw blurRad="38100" dist="38100" dir="2700000" algn="tl">
                        <a:srgbClr val="000000">
                          <a:alpha val="43137"/>
                        </a:srgbClr>
                      </a:outerShdw>
                    </a:effectLst>
                  </a:endParaRPr>
                </a:p>
              </p:txBody>
            </p:sp>
            <p:pic>
              <p:nvPicPr>
                <p:cNvPr id="65" name="Picture 8"/>
                <p:cNvPicPr>
                  <a:picLocks noChangeAspect="1" noChangeArrowheads="1"/>
                </p:cNvPicPr>
                <p:nvPr/>
              </p:nvPicPr>
              <p:blipFill>
                <a:blip r:embed="rId12" cstate="print">
                  <a:lum bright="-10000"/>
                  <a:extLst>
                    <a:ext uri="{28A0092B-C50C-407E-A947-70E740481C1C}">
                      <a14:useLocalDpi xmlns:a14="http://schemas.microsoft.com/office/drawing/2010/main" val="0"/>
                    </a:ext>
                  </a:extLst>
                </a:blip>
                <a:srcRect/>
                <a:stretch>
                  <a:fillRect/>
                </a:stretch>
              </p:blipFill>
              <p:spPr bwMode="auto">
                <a:xfrm>
                  <a:off x="2928" y="2400"/>
                  <a:ext cx="24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6" name="Group 103"/>
            <p:cNvGrpSpPr>
              <a:grpSpLocks/>
            </p:cNvGrpSpPr>
            <p:nvPr/>
          </p:nvGrpSpPr>
          <p:grpSpPr bwMode="auto">
            <a:xfrm>
              <a:off x="6138880" y="2532850"/>
              <a:ext cx="2302337" cy="2024862"/>
              <a:chOff x="4256" y="1570"/>
              <a:chExt cx="1452" cy="1301"/>
            </a:xfrm>
          </p:grpSpPr>
          <p:sp>
            <p:nvSpPr>
              <p:cNvPr id="67" name="Line 22"/>
              <p:cNvSpPr>
                <a:spLocks noChangeShapeType="1"/>
              </p:cNvSpPr>
              <p:nvPr/>
            </p:nvSpPr>
            <p:spPr bwMode="auto">
              <a:xfrm>
                <a:off x="4464" y="2338"/>
                <a:ext cx="313" cy="63"/>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22"/>
              <p:cNvSpPr>
                <a:spLocks noChangeShapeType="1"/>
              </p:cNvSpPr>
              <p:nvPr/>
            </p:nvSpPr>
            <p:spPr bwMode="auto">
              <a:xfrm flipH="1">
                <a:off x="4499" y="2052"/>
                <a:ext cx="433" cy="121"/>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22"/>
              <p:cNvSpPr>
                <a:spLocks noChangeShapeType="1"/>
              </p:cNvSpPr>
              <p:nvPr/>
            </p:nvSpPr>
            <p:spPr bwMode="auto">
              <a:xfrm flipH="1">
                <a:off x="4431" y="1789"/>
                <a:ext cx="336" cy="238"/>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22"/>
              <p:cNvSpPr>
                <a:spLocks noChangeShapeType="1"/>
              </p:cNvSpPr>
              <p:nvPr/>
            </p:nvSpPr>
            <p:spPr bwMode="auto">
              <a:xfrm flipH="1" flipV="1">
                <a:off x="4345" y="2463"/>
                <a:ext cx="397" cy="208"/>
              </a:xfrm>
              <a:prstGeom prst="line">
                <a:avLst/>
              </a:prstGeom>
              <a:noFill/>
              <a:ln w="28575">
                <a:solidFill>
                  <a:srgbClr val="2F2D6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AutoShape 128"/>
              <p:cNvSpPr>
                <a:spLocks noChangeArrowheads="1"/>
              </p:cNvSpPr>
              <p:nvPr/>
            </p:nvSpPr>
            <p:spPr bwMode="auto">
              <a:xfrm>
                <a:off x="4359" y="1868"/>
                <a:ext cx="236" cy="158"/>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000"/>
              </a:p>
            </p:txBody>
          </p:sp>
          <p:sp>
            <p:nvSpPr>
              <p:cNvPr id="72" name="AutoShape 128"/>
              <p:cNvSpPr>
                <a:spLocks noChangeArrowheads="1"/>
              </p:cNvSpPr>
              <p:nvPr/>
            </p:nvSpPr>
            <p:spPr bwMode="auto">
              <a:xfrm>
                <a:off x="4390" y="2044"/>
                <a:ext cx="236" cy="158"/>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000"/>
              </a:p>
            </p:txBody>
          </p:sp>
          <p:sp>
            <p:nvSpPr>
              <p:cNvPr id="73" name="AutoShape 128"/>
              <p:cNvSpPr>
                <a:spLocks noChangeArrowheads="1"/>
              </p:cNvSpPr>
              <p:nvPr/>
            </p:nvSpPr>
            <p:spPr bwMode="auto">
              <a:xfrm>
                <a:off x="4381" y="2235"/>
                <a:ext cx="236" cy="158"/>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000"/>
              </a:p>
            </p:txBody>
          </p:sp>
          <p:sp>
            <p:nvSpPr>
              <p:cNvPr id="74" name="AutoShape 128"/>
              <p:cNvSpPr>
                <a:spLocks noChangeArrowheads="1"/>
              </p:cNvSpPr>
              <p:nvPr/>
            </p:nvSpPr>
            <p:spPr bwMode="auto">
              <a:xfrm>
                <a:off x="4256" y="2406"/>
                <a:ext cx="236" cy="158"/>
              </a:xfrm>
              <a:prstGeom prst="flowChartPreparation">
                <a:avLst/>
              </a:prstGeom>
              <a:solidFill>
                <a:srgbClr val="D2E2B4"/>
              </a:solidFill>
              <a:ln w="9525">
                <a:miter lim="800000"/>
                <a:headEnd/>
                <a:tailEnd/>
              </a:ln>
              <a:scene3d>
                <a:camera prst="legacyPerspectiveBottom">
                  <a:rot lat="21299970" lon="0" rev="0"/>
                </a:camera>
                <a:lightRig rig="legacyFlat4" dir="b"/>
              </a:scene3d>
              <a:sp3d extrusionH="481000" prstMaterial="legacyPlastic">
                <a:bevelT w="13500" h="13500" prst="angle"/>
                <a:bevelB w="13500" h="13500" prst="angle"/>
                <a:extrusionClr>
                  <a:srgbClr val="78A22F"/>
                </a:extrusionClr>
              </a:sp3d>
            </p:spPr>
            <p:txBody>
              <a:bodyPr wrap="none" anchor="ctr">
                <a:flatTx/>
              </a:bodyPr>
              <a:lstStyle/>
              <a:p>
                <a:pPr eaLnBrk="0" hangingPunct="0"/>
                <a:endParaRPr lang="en-US" sz="1000"/>
              </a:p>
            </p:txBody>
          </p:sp>
          <p:grpSp>
            <p:nvGrpSpPr>
              <p:cNvPr id="75" name="Group 65"/>
              <p:cNvGrpSpPr>
                <a:grpSpLocks/>
              </p:cNvGrpSpPr>
              <p:nvPr/>
            </p:nvGrpSpPr>
            <p:grpSpPr bwMode="auto">
              <a:xfrm>
                <a:off x="4780" y="1881"/>
                <a:ext cx="928" cy="371"/>
                <a:chOff x="4269" y="1420"/>
                <a:chExt cx="928" cy="371"/>
              </a:xfrm>
            </p:grpSpPr>
            <p:pic>
              <p:nvPicPr>
                <p:cNvPr id="85" name="Picture 15"/>
                <p:cNvPicPr>
                  <a:picLocks noChangeAspect="1" noChangeArrowheads="1"/>
                </p:cNvPicPr>
                <p:nvPr/>
              </p:nvPicPr>
              <p:blipFill>
                <a:blip r:embed="rId11" cstate="print">
                  <a:clrChange>
                    <a:clrFrom>
                      <a:srgbClr val="FFFFFF"/>
                    </a:clrFrom>
                    <a:clrTo>
                      <a:srgbClr val="FFFFFF">
                        <a:alpha val="0"/>
                      </a:srgbClr>
                    </a:clrTo>
                  </a:clrChange>
                  <a:lum bright="24000" contrast="-54000"/>
                  <a:extLst>
                    <a:ext uri="{28A0092B-C50C-407E-A947-70E740481C1C}">
                      <a14:useLocalDpi xmlns:a14="http://schemas.microsoft.com/office/drawing/2010/main" val="0"/>
                    </a:ext>
                  </a:extLst>
                </a:blip>
                <a:srcRect/>
                <a:stretch>
                  <a:fillRect/>
                </a:stretch>
              </p:blipFill>
              <p:spPr bwMode="auto">
                <a:xfrm>
                  <a:off x="4269" y="1420"/>
                  <a:ext cx="38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Box 117" descr="VA"/>
                <p:cNvSpPr txBox="1">
                  <a:spLocks noChangeArrowheads="1"/>
                </p:cNvSpPr>
                <p:nvPr/>
              </p:nvSpPr>
              <p:spPr bwMode="auto">
                <a:xfrm>
                  <a:off x="4610" y="1479"/>
                  <a:ext cx="587"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pitchFamily="34" charset="0"/>
                      <a:ea typeface="ヒラギノ角ゴ Pro W3" pitchFamily="-84" charset="-128"/>
                    </a:defRPr>
                  </a:lvl1pPr>
                  <a:lvl2pPr marL="742950" indent="-285750" eaLnBrk="0" hangingPunct="0">
                    <a:defRPr sz="1200">
                      <a:solidFill>
                        <a:schemeClr val="tx1"/>
                      </a:solidFill>
                      <a:latin typeface="Arial" pitchFamily="34" charset="0"/>
                      <a:ea typeface="ヒラギノ角ゴ Pro W3" pitchFamily="-84" charset="-128"/>
                    </a:defRPr>
                  </a:lvl2pPr>
                  <a:lvl3pPr marL="1143000" indent="-228600" eaLnBrk="0" hangingPunct="0">
                    <a:defRPr sz="1200">
                      <a:solidFill>
                        <a:schemeClr val="tx1"/>
                      </a:solidFill>
                      <a:latin typeface="Arial" pitchFamily="34" charset="0"/>
                      <a:ea typeface="ヒラギノ角ゴ Pro W3" pitchFamily="-84" charset="-128"/>
                    </a:defRPr>
                  </a:lvl3pPr>
                  <a:lvl4pPr marL="1600200" indent="-228600" eaLnBrk="0" hangingPunct="0">
                    <a:defRPr sz="1200">
                      <a:solidFill>
                        <a:schemeClr val="tx1"/>
                      </a:solidFill>
                      <a:latin typeface="Arial" pitchFamily="34" charset="0"/>
                      <a:ea typeface="ヒラギノ角ゴ Pro W3" pitchFamily="-84" charset="-128"/>
                    </a:defRPr>
                  </a:lvl4pPr>
                  <a:lvl5pPr marL="2057400" indent="-228600" eaLnBrk="0" hangingPunct="0">
                    <a:defRPr sz="12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9pPr>
                </a:lstStyle>
                <a:p>
                  <a:pPr eaLnBrk="1" hangingPunct="1"/>
                  <a:r>
                    <a:rPr lang="en-US" sz="2000" b="1" dirty="0">
                      <a:latin typeface="Arial Black" pitchFamily="34" charset="0"/>
                      <a:ea typeface="MS PGothic" pitchFamily="34" charset="-128"/>
                    </a:rPr>
                    <a:t>VA</a:t>
                  </a:r>
                </a:p>
              </p:txBody>
            </p:sp>
          </p:grpSp>
          <p:grpSp>
            <p:nvGrpSpPr>
              <p:cNvPr id="76" name="Group 68"/>
              <p:cNvGrpSpPr>
                <a:grpSpLocks/>
              </p:cNvGrpSpPr>
              <p:nvPr/>
            </p:nvGrpSpPr>
            <p:grpSpPr bwMode="auto">
              <a:xfrm>
                <a:off x="4577" y="2500"/>
                <a:ext cx="928" cy="371"/>
                <a:chOff x="4269" y="1420"/>
                <a:chExt cx="928" cy="371"/>
              </a:xfrm>
            </p:grpSpPr>
            <p:pic>
              <p:nvPicPr>
                <p:cNvPr id="83" name="Picture 15"/>
                <p:cNvPicPr>
                  <a:picLocks noChangeAspect="1" noChangeArrowheads="1"/>
                </p:cNvPicPr>
                <p:nvPr/>
              </p:nvPicPr>
              <p:blipFill>
                <a:blip r:embed="rId11" cstate="print">
                  <a:clrChange>
                    <a:clrFrom>
                      <a:srgbClr val="FFFFFF"/>
                    </a:clrFrom>
                    <a:clrTo>
                      <a:srgbClr val="FFFFFF">
                        <a:alpha val="0"/>
                      </a:srgbClr>
                    </a:clrTo>
                  </a:clrChange>
                  <a:lum bright="24000" contrast="-54000"/>
                  <a:extLst>
                    <a:ext uri="{28A0092B-C50C-407E-A947-70E740481C1C}">
                      <a14:useLocalDpi xmlns:a14="http://schemas.microsoft.com/office/drawing/2010/main" val="0"/>
                    </a:ext>
                  </a:extLst>
                </a:blip>
                <a:srcRect/>
                <a:stretch>
                  <a:fillRect/>
                </a:stretch>
              </p:blipFill>
              <p:spPr bwMode="auto">
                <a:xfrm>
                  <a:off x="4269" y="1420"/>
                  <a:ext cx="38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117" descr="CMS&#10;"/>
                <p:cNvSpPr txBox="1">
                  <a:spLocks noChangeArrowheads="1"/>
                </p:cNvSpPr>
                <p:nvPr/>
              </p:nvSpPr>
              <p:spPr bwMode="auto">
                <a:xfrm>
                  <a:off x="4610" y="1479"/>
                  <a:ext cx="587"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pitchFamily="34" charset="0"/>
                      <a:ea typeface="ヒラギノ角ゴ Pro W3" pitchFamily="-84" charset="-128"/>
                    </a:defRPr>
                  </a:lvl1pPr>
                  <a:lvl2pPr marL="742950" indent="-285750" eaLnBrk="0" hangingPunct="0">
                    <a:defRPr sz="1200">
                      <a:solidFill>
                        <a:schemeClr val="tx1"/>
                      </a:solidFill>
                      <a:latin typeface="Arial" pitchFamily="34" charset="0"/>
                      <a:ea typeface="ヒラギノ角ゴ Pro W3" pitchFamily="-84" charset="-128"/>
                    </a:defRPr>
                  </a:lvl2pPr>
                  <a:lvl3pPr marL="1143000" indent="-228600" eaLnBrk="0" hangingPunct="0">
                    <a:defRPr sz="1200">
                      <a:solidFill>
                        <a:schemeClr val="tx1"/>
                      </a:solidFill>
                      <a:latin typeface="Arial" pitchFamily="34" charset="0"/>
                      <a:ea typeface="ヒラギノ角ゴ Pro W3" pitchFamily="-84" charset="-128"/>
                    </a:defRPr>
                  </a:lvl3pPr>
                  <a:lvl4pPr marL="1600200" indent="-228600" eaLnBrk="0" hangingPunct="0">
                    <a:defRPr sz="1200">
                      <a:solidFill>
                        <a:schemeClr val="tx1"/>
                      </a:solidFill>
                      <a:latin typeface="Arial" pitchFamily="34" charset="0"/>
                      <a:ea typeface="ヒラギノ角ゴ Pro W3" pitchFamily="-84" charset="-128"/>
                    </a:defRPr>
                  </a:lvl4pPr>
                  <a:lvl5pPr marL="2057400" indent="-228600" eaLnBrk="0" hangingPunct="0">
                    <a:defRPr sz="12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9pPr>
                </a:lstStyle>
                <a:p>
                  <a:pPr eaLnBrk="1" hangingPunct="1"/>
                  <a:r>
                    <a:rPr lang="en-US" sz="2000" b="1" dirty="0">
                      <a:latin typeface="Arial Black" pitchFamily="34" charset="0"/>
                      <a:ea typeface="MS PGothic" pitchFamily="34" charset="-128"/>
                    </a:rPr>
                    <a:t>CMS</a:t>
                  </a:r>
                </a:p>
              </p:txBody>
            </p:sp>
          </p:grpSp>
          <p:grpSp>
            <p:nvGrpSpPr>
              <p:cNvPr id="77" name="Group 71"/>
              <p:cNvGrpSpPr>
                <a:grpSpLocks/>
              </p:cNvGrpSpPr>
              <p:nvPr/>
            </p:nvGrpSpPr>
            <p:grpSpPr bwMode="auto">
              <a:xfrm>
                <a:off x="4702" y="2202"/>
                <a:ext cx="928" cy="371"/>
                <a:chOff x="4269" y="1420"/>
                <a:chExt cx="928" cy="371"/>
              </a:xfrm>
            </p:grpSpPr>
            <p:pic>
              <p:nvPicPr>
                <p:cNvPr id="81" name="Picture 15"/>
                <p:cNvPicPr>
                  <a:picLocks noChangeAspect="1" noChangeArrowheads="1"/>
                </p:cNvPicPr>
                <p:nvPr/>
              </p:nvPicPr>
              <p:blipFill>
                <a:blip r:embed="rId11" cstate="print">
                  <a:clrChange>
                    <a:clrFrom>
                      <a:srgbClr val="FFFFFF"/>
                    </a:clrFrom>
                    <a:clrTo>
                      <a:srgbClr val="FFFFFF">
                        <a:alpha val="0"/>
                      </a:srgbClr>
                    </a:clrTo>
                  </a:clrChange>
                  <a:lum bright="24000" contrast="-54000"/>
                  <a:extLst>
                    <a:ext uri="{28A0092B-C50C-407E-A947-70E740481C1C}">
                      <a14:useLocalDpi xmlns:a14="http://schemas.microsoft.com/office/drawing/2010/main" val="0"/>
                    </a:ext>
                  </a:extLst>
                </a:blip>
                <a:srcRect/>
                <a:stretch>
                  <a:fillRect/>
                </a:stretch>
              </p:blipFill>
              <p:spPr bwMode="auto">
                <a:xfrm>
                  <a:off x="4269" y="1420"/>
                  <a:ext cx="38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117" descr="DoD&#10;"/>
                <p:cNvSpPr txBox="1">
                  <a:spLocks noChangeArrowheads="1"/>
                </p:cNvSpPr>
                <p:nvPr/>
              </p:nvSpPr>
              <p:spPr bwMode="auto">
                <a:xfrm>
                  <a:off x="4610" y="1479"/>
                  <a:ext cx="587"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pitchFamily="34" charset="0"/>
                      <a:ea typeface="ヒラギノ角ゴ Pro W3" pitchFamily="-84" charset="-128"/>
                    </a:defRPr>
                  </a:lvl1pPr>
                  <a:lvl2pPr marL="742950" indent="-285750" eaLnBrk="0" hangingPunct="0">
                    <a:defRPr sz="1200">
                      <a:solidFill>
                        <a:schemeClr val="tx1"/>
                      </a:solidFill>
                      <a:latin typeface="Arial" pitchFamily="34" charset="0"/>
                      <a:ea typeface="ヒラギノ角ゴ Pro W3" pitchFamily="-84" charset="-128"/>
                    </a:defRPr>
                  </a:lvl2pPr>
                  <a:lvl3pPr marL="1143000" indent="-228600" eaLnBrk="0" hangingPunct="0">
                    <a:defRPr sz="1200">
                      <a:solidFill>
                        <a:schemeClr val="tx1"/>
                      </a:solidFill>
                      <a:latin typeface="Arial" pitchFamily="34" charset="0"/>
                      <a:ea typeface="ヒラギノ角ゴ Pro W3" pitchFamily="-84" charset="-128"/>
                    </a:defRPr>
                  </a:lvl3pPr>
                  <a:lvl4pPr marL="1600200" indent="-228600" eaLnBrk="0" hangingPunct="0">
                    <a:defRPr sz="1200">
                      <a:solidFill>
                        <a:schemeClr val="tx1"/>
                      </a:solidFill>
                      <a:latin typeface="Arial" pitchFamily="34" charset="0"/>
                      <a:ea typeface="ヒラギノ角ゴ Pro W3" pitchFamily="-84" charset="-128"/>
                    </a:defRPr>
                  </a:lvl4pPr>
                  <a:lvl5pPr marL="2057400" indent="-228600" eaLnBrk="0" hangingPunct="0">
                    <a:defRPr sz="12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9pPr>
                </a:lstStyle>
                <a:p>
                  <a:pPr eaLnBrk="1" hangingPunct="1"/>
                  <a:r>
                    <a:rPr lang="en-US" sz="2000" b="1" dirty="0" err="1">
                      <a:latin typeface="Arial Black" pitchFamily="34" charset="0"/>
                      <a:ea typeface="MS PGothic" pitchFamily="34" charset="-128"/>
                    </a:rPr>
                    <a:t>DoD</a:t>
                  </a:r>
                  <a:endParaRPr lang="en-US" sz="2000" b="1" dirty="0">
                    <a:latin typeface="Arial Black" pitchFamily="34" charset="0"/>
                    <a:ea typeface="MS PGothic" pitchFamily="34" charset="-128"/>
                  </a:endParaRPr>
                </a:p>
              </p:txBody>
            </p:sp>
          </p:grpSp>
          <p:grpSp>
            <p:nvGrpSpPr>
              <p:cNvPr id="78" name="Group 77"/>
              <p:cNvGrpSpPr>
                <a:grpSpLocks/>
              </p:cNvGrpSpPr>
              <p:nvPr/>
            </p:nvGrpSpPr>
            <p:grpSpPr bwMode="auto">
              <a:xfrm>
                <a:off x="4566" y="1570"/>
                <a:ext cx="928" cy="371"/>
                <a:chOff x="4269" y="1420"/>
                <a:chExt cx="928" cy="371"/>
              </a:xfrm>
            </p:grpSpPr>
            <p:pic>
              <p:nvPicPr>
                <p:cNvPr id="79" name="Picture 15"/>
                <p:cNvPicPr>
                  <a:picLocks noChangeAspect="1" noChangeArrowheads="1"/>
                </p:cNvPicPr>
                <p:nvPr/>
              </p:nvPicPr>
              <p:blipFill>
                <a:blip r:embed="rId11" cstate="print">
                  <a:clrChange>
                    <a:clrFrom>
                      <a:srgbClr val="FFFFFF"/>
                    </a:clrFrom>
                    <a:clrTo>
                      <a:srgbClr val="FFFFFF">
                        <a:alpha val="0"/>
                      </a:srgbClr>
                    </a:clrTo>
                  </a:clrChange>
                  <a:lum bright="24000" contrast="-54000"/>
                  <a:extLst>
                    <a:ext uri="{28A0092B-C50C-407E-A947-70E740481C1C}">
                      <a14:useLocalDpi xmlns:a14="http://schemas.microsoft.com/office/drawing/2010/main" val="0"/>
                    </a:ext>
                  </a:extLst>
                </a:blip>
                <a:srcRect/>
                <a:stretch>
                  <a:fillRect/>
                </a:stretch>
              </p:blipFill>
              <p:spPr bwMode="auto">
                <a:xfrm>
                  <a:off x="4269" y="1420"/>
                  <a:ext cx="38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117" descr="SSA"/>
                <p:cNvSpPr txBox="1">
                  <a:spLocks noChangeArrowheads="1"/>
                </p:cNvSpPr>
                <p:nvPr/>
              </p:nvSpPr>
              <p:spPr bwMode="auto">
                <a:xfrm>
                  <a:off x="4610" y="1479"/>
                  <a:ext cx="587"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pitchFamily="34" charset="0"/>
                      <a:ea typeface="ヒラギノ角ゴ Pro W3" pitchFamily="-84" charset="-128"/>
                    </a:defRPr>
                  </a:lvl1pPr>
                  <a:lvl2pPr marL="742950" indent="-285750" eaLnBrk="0" hangingPunct="0">
                    <a:defRPr sz="1200">
                      <a:solidFill>
                        <a:schemeClr val="tx1"/>
                      </a:solidFill>
                      <a:latin typeface="Arial" pitchFamily="34" charset="0"/>
                      <a:ea typeface="ヒラギノ角ゴ Pro W3" pitchFamily="-84" charset="-128"/>
                    </a:defRPr>
                  </a:lvl2pPr>
                  <a:lvl3pPr marL="1143000" indent="-228600" eaLnBrk="0" hangingPunct="0">
                    <a:defRPr sz="1200">
                      <a:solidFill>
                        <a:schemeClr val="tx1"/>
                      </a:solidFill>
                      <a:latin typeface="Arial" pitchFamily="34" charset="0"/>
                      <a:ea typeface="ヒラギノ角ゴ Pro W3" pitchFamily="-84" charset="-128"/>
                    </a:defRPr>
                  </a:lvl3pPr>
                  <a:lvl4pPr marL="1600200" indent="-228600" eaLnBrk="0" hangingPunct="0">
                    <a:defRPr sz="1200">
                      <a:solidFill>
                        <a:schemeClr val="tx1"/>
                      </a:solidFill>
                      <a:latin typeface="Arial" pitchFamily="34" charset="0"/>
                      <a:ea typeface="ヒラギノ角ゴ Pro W3" pitchFamily="-84" charset="-128"/>
                    </a:defRPr>
                  </a:lvl4pPr>
                  <a:lvl5pPr marL="2057400" indent="-228600" eaLnBrk="0" hangingPunct="0">
                    <a:defRPr sz="12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9pPr>
                </a:lstStyle>
                <a:p>
                  <a:pPr eaLnBrk="1" hangingPunct="1"/>
                  <a:r>
                    <a:rPr lang="en-US" sz="2000" b="1" dirty="0">
                      <a:latin typeface="Arial Black" pitchFamily="34" charset="0"/>
                      <a:ea typeface="MS PGothic" pitchFamily="34" charset="-128"/>
                    </a:rPr>
                    <a:t>SSA</a:t>
                  </a:r>
                </a:p>
              </p:txBody>
            </p:sp>
          </p:grpSp>
        </p:grpSp>
        <p:sp>
          <p:nvSpPr>
            <p:cNvPr id="87" name="Oval 140"/>
            <p:cNvSpPr>
              <a:spLocks noChangeArrowheads="1"/>
            </p:cNvSpPr>
            <p:nvPr/>
          </p:nvSpPr>
          <p:spPr bwMode="auto">
            <a:xfrm>
              <a:off x="1135022" y="2479516"/>
              <a:ext cx="5327074" cy="2092484"/>
            </a:xfrm>
            <a:prstGeom prst="ellipse">
              <a:avLst/>
            </a:prstGeom>
            <a:noFill/>
            <a:ln w="66675">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000">
                <a:solidFill>
                  <a:srgbClr val="000000"/>
                </a:solidFill>
              </a:endParaRPr>
            </a:p>
          </p:txBody>
        </p:sp>
        <p:sp>
          <p:nvSpPr>
            <p:cNvPr id="88" name="Oval 144"/>
            <p:cNvSpPr>
              <a:spLocks noChangeArrowheads="1"/>
            </p:cNvSpPr>
            <p:nvPr/>
          </p:nvSpPr>
          <p:spPr bwMode="auto">
            <a:xfrm>
              <a:off x="1114383" y="2565757"/>
              <a:ext cx="5388711" cy="1942743"/>
            </a:xfrm>
            <a:prstGeom prst="ellipse">
              <a:avLst/>
            </a:prstGeom>
            <a:noFill/>
            <a:ln w="107950" cap="rnd">
              <a:solidFill>
                <a:schemeClr val="tx2"/>
              </a:solidFill>
              <a:prstDash val="sysDot"/>
              <a:round/>
              <a:headEnd/>
              <a:tailEnd/>
            </a:ln>
            <a:scene3d>
              <a:camera prst="orthographicFront">
                <a:rot lat="0" lon="900000" rev="0"/>
              </a:camera>
              <a:lightRig rig="threePt" dir="t"/>
            </a:scene3d>
          </p:spPr>
          <p:txBody>
            <a:bodyPr wrap="none" anchor="ctr"/>
            <a:lstStyle/>
            <a:p>
              <a:pPr eaLnBrk="0" hangingPunct="0">
                <a:defRPr/>
              </a:pPr>
              <a:endParaRPr lang="en-US" sz="1800" dirty="0">
                <a:solidFill>
                  <a:prstClr val="black"/>
                </a:solidFill>
                <a:ea typeface="ＭＳ Ｐゴシック" pitchFamily="48" charset="-128"/>
              </a:endParaRPr>
            </a:p>
          </p:txBody>
        </p:sp>
        <p:sp>
          <p:nvSpPr>
            <p:cNvPr id="92" name="Text Box 141"/>
            <p:cNvSpPr txBox="1">
              <a:spLocks noChangeArrowheads="1"/>
            </p:cNvSpPr>
            <p:nvPr/>
          </p:nvSpPr>
          <p:spPr bwMode="auto">
            <a:xfrm>
              <a:off x="2143860" y="2892176"/>
              <a:ext cx="3197695" cy="128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pitchFamily="34" charset="0"/>
                  <a:ea typeface="ヒラギノ角ゴ Pro W3" pitchFamily="-84" charset="-128"/>
                </a:defRPr>
              </a:lvl1pPr>
              <a:lvl2pPr marL="742950" indent="-285750" eaLnBrk="0" hangingPunct="0">
                <a:defRPr sz="1200">
                  <a:solidFill>
                    <a:schemeClr val="tx1"/>
                  </a:solidFill>
                  <a:latin typeface="Arial" pitchFamily="34" charset="0"/>
                  <a:ea typeface="ヒラギノ角ゴ Pro W3" pitchFamily="-84" charset="-128"/>
                </a:defRPr>
              </a:lvl2pPr>
              <a:lvl3pPr marL="1143000" indent="-228600" eaLnBrk="0" hangingPunct="0">
                <a:defRPr sz="1200">
                  <a:solidFill>
                    <a:schemeClr val="tx1"/>
                  </a:solidFill>
                  <a:latin typeface="Arial" pitchFamily="34" charset="0"/>
                  <a:ea typeface="ヒラギノ角ゴ Pro W3" pitchFamily="-84" charset="-128"/>
                </a:defRPr>
              </a:lvl3pPr>
              <a:lvl4pPr marL="1600200" indent="-228600" eaLnBrk="0" hangingPunct="0">
                <a:defRPr sz="1200">
                  <a:solidFill>
                    <a:schemeClr val="tx1"/>
                  </a:solidFill>
                  <a:latin typeface="Arial" pitchFamily="34" charset="0"/>
                  <a:ea typeface="ヒラギノ角ゴ Pro W3" pitchFamily="-84" charset="-128"/>
                </a:defRPr>
              </a:lvl4pPr>
              <a:lvl5pPr marL="2057400" indent="-228600" eaLnBrk="0" hangingPunct="0">
                <a:defRPr sz="12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1200">
                  <a:solidFill>
                    <a:schemeClr val="tx1"/>
                  </a:solidFill>
                  <a:latin typeface="Arial" pitchFamily="34" charset="0"/>
                  <a:ea typeface="ヒラギノ角ゴ Pro W3" pitchFamily="-84" charset="-128"/>
                </a:defRPr>
              </a:lvl9pPr>
            </a:lstStyle>
            <a:p>
              <a:pPr algn="ctr">
                <a:spcBef>
                  <a:spcPct val="50000"/>
                </a:spcBef>
              </a:pPr>
              <a:r>
                <a:rPr lang="en-US" sz="2200" b="1" dirty="0">
                  <a:solidFill>
                    <a:srgbClr val="000000"/>
                  </a:solidFill>
                  <a:ea typeface="MS PGothic" pitchFamily="34" charset="-128"/>
                </a:rPr>
                <a:t>Shared trust framework and rules of the road</a:t>
              </a:r>
            </a:p>
          </p:txBody>
        </p:sp>
        <p:pic>
          <p:nvPicPr>
            <p:cNvPr id="93" name="Picture 10" descr="Healtheway logo"/>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9630" y="5199898"/>
              <a:ext cx="2383062" cy="71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 name="Rectangle 12" descr="Powered by &#10;"/>
          <p:cNvSpPr>
            <a:spLocks noChangeArrowheads="1"/>
          </p:cNvSpPr>
          <p:nvPr/>
        </p:nvSpPr>
        <p:spPr bwMode="auto">
          <a:xfrm>
            <a:off x="7743825" y="3945985"/>
            <a:ext cx="1514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a:latin typeface="Cambria" pitchFamily="18" charset="0"/>
              </a:rPr>
              <a:t>Powered by </a:t>
            </a:r>
            <a:endParaRPr lang="en-US" i="1" dirty="0"/>
          </a:p>
        </p:txBody>
      </p:sp>
      <p:sp>
        <p:nvSpPr>
          <p:cNvPr id="90" name="Title 89"/>
          <p:cNvSpPr>
            <a:spLocks noGrp="1"/>
          </p:cNvSpPr>
          <p:nvPr>
            <p:ph type="title"/>
          </p:nvPr>
        </p:nvSpPr>
        <p:spPr>
          <a:xfrm>
            <a:off x="5046538" y="50687"/>
            <a:ext cx="4127847" cy="857250"/>
          </a:xfrm>
        </p:spPr>
        <p:txBody>
          <a:bodyPr>
            <a:normAutofit/>
          </a:bodyPr>
          <a:lstStyle/>
          <a:p>
            <a:r>
              <a:rPr lang="en-US" sz="4000" b="1" dirty="0" smtClean="0">
                <a:solidFill>
                  <a:schemeClr val="accent2">
                    <a:lumMod val="75000"/>
                  </a:schemeClr>
                </a:solidFill>
              </a:rPr>
              <a:t>eHealth Exchange</a:t>
            </a:r>
            <a:endParaRPr lang="en-US" sz="4000" b="1" dirty="0">
              <a:solidFill>
                <a:schemeClr val="accent2">
                  <a:lumMod val="75000"/>
                </a:schemeClr>
              </a:solidFill>
            </a:endParaRPr>
          </a:p>
        </p:txBody>
      </p:sp>
    </p:spTree>
    <p:extLst>
      <p:ext uri="{BB962C8B-B14F-4D97-AF65-F5344CB8AC3E}">
        <p14:creationId xmlns:p14="http://schemas.microsoft.com/office/powerpoint/2010/main" val="1854303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winding roadw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420" y="838200"/>
            <a:ext cx="6266819" cy="4299726"/>
          </a:xfrm>
          <a:prstGeom prst="rect">
            <a:avLst/>
          </a:prstGeom>
        </p:spPr>
      </p:pic>
      <p:grpSp>
        <p:nvGrpSpPr>
          <p:cNvPr id="4" name="Group 3" descr="Connect&#10;"/>
          <p:cNvGrpSpPr/>
          <p:nvPr/>
        </p:nvGrpSpPr>
        <p:grpSpPr>
          <a:xfrm>
            <a:off x="6046531" y="1921281"/>
            <a:ext cx="2596551" cy="1051542"/>
            <a:chOff x="6046531" y="1921281"/>
            <a:chExt cx="2596551" cy="1051542"/>
          </a:xfrm>
        </p:grpSpPr>
        <p:cxnSp>
          <p:nvCxnSpPr>
            <p:cNvPr id="31" name="Straight Connector 30"/>
            <p:cNvCxnSpPr/>
            <p:nvPr/>
          </p:nvCxnSpPr>
          <p:spPr>
            <a:xfrm>
              <a:off x="7413357" y="2275823"/>
              <a:ext cx="0" cy="697000"/>
            </a:xfrm>
            <a:prstGeom prst="line">
              <a:avLst/>
            </a:prstGeom>
            <a:ln w="165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descr="Connect"/>
            <p:cNvGrpSpPr/>
            <p:nvPr/>
          </p:nvGrpSpPr>
          <p:grpSpPr>
            <a:xfrm rot="20940563">
              <a:off x="6046531" y="1921281"/>
              <a:ext cx="2596551" cy="587646"/>
              <a:chOff x="344151" y="3111146"/>
              <a:chExt cx="2768276" cy="587646"/>
            </a:xfrm>
          </p:grpSpPr>
          <p:sp>
            <p:nvSpPr>
              <p:cNvPr id="17" name="Pentagon 16"/>
              <p:cNvSpPr/>
              <p:nvPr/>
            </p:nvSpPr>
            <p:spPr>
              <a:xfrm rot="660437" flipH="1">
                <a:off x="344151" y="3111146"/>
                <a:ext cx="2768276" cy="561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descr="Connect"/>
              <p:cNvSpPr txBox="1"/>
              <p:nvPr/>
            </p:nvSpPr>
            <p:spPr>
              <a:xfrm rot="660000">
                <a:off x="493375" y="3114017"/>
                <a:ext cx="2618134" cy="584775"/>
              </a:xfrm>
              <a:prstGeom prst="rect">
                <a:avLst/>
              </a:prstGeom>
              <a:noFill/>
            </p:spPr>
            <p:txBody>
              <a:bodyPr wrap="square" rtlCol="0">
                <a:spAutoFit/>
              </a:bodyPr>
              <a:lstStyle/>
              <a:p>
                <a:pPr algn="ctr"/>
                <a:r>
                  <a:rPr lang="en-US" sz="3200" b="1" dirty="0" smtClean="0">
                    <a:solidFill>
                      <a:schemeClr val="bg1"/>
                    </a:solidFill>
                  </a:rPr>
                  <a:t>Connect</a:t>
                </a:r>
                <a:endParaRPr lang="en-US" sz="3200" b="1" dirty="0">
                  <a:solidFill>
                    <a:schemeClr val="bg1"/>
                  </a:solidFill>
                </a:endParaRPr>
              </a:p>
            </p:txBody>
          </p:sp>
        </p:grpSp>
      </p:grpSp>
      <p:cxnSp>
        <p:nvCxnSpPr>
          <p:cNvPr id="11" name="Straight Connector 10"/>
          <p:cNvCxnSpPr/>
          <p:nvPr/>
        </p:nvCxnSpPr>
        <p:spPr>
          <a:xfrm>
            <a:off x="6703822" y="1076280"/>
            <a:ext cx="0" cy="46223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 name="Group 1" descr="DURSA"/>
          <p:cNvGrpSpPr/>
          <p:nvPr/>
        </p:nvGrpSpPr>
        <p:grpSpPr>
          <a:xfrm>
            <a:off x="5238312" y="3658787"/>
            <a:ext cx="3151889" cy="1484713"/>
            <a:chOff x="5238312" y="3658787"/>
            <a:chExt cx="3151889" cy="1484713"/>
          </a:xfrm>
        </p:grpSpPr>
        <p:grpSp>
          <p:nvGrpSpPr>
            <p:cNvPr id="8" name="Group 7" descr="DURSA&#10;"/>
            <p:cNvGrpSpPr/>
            <p:nvPr/>
          </p:nvGrpSpPr>
          <p:grpSpPr>
            <a:xfrm rot="20916653">
              <a:off x="5238312" y="3658787"/>
              <a:ext cx="3151889" cy="777219"/>
              <a:chOff x="239335" y="3060575"/>
              <a:chExt cx="3360342" cy="777219"/>
            </a:xfrm>
          </p:grpSpPr>
          <p:sp>
            <p:nvSpPr>
              <p:cNvPr id="15" name="Pentagon 14"/>
              <p:cNvSpPr/>
              <p:nvPr/>
            </p:nvSpPr>
            <p:spPr>
              <a:xfrm rot="660437" flipH="1">
                <a:off x="239335" y="3060575"/>
                <a:ext cx="3360342" cy="7772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DURSA&#10;"/>
              <p:cNvSpPr txBox="1"/>
              <p:nvPr/>
            </p:nvSpPr>
            <p:spPr>
              <a:xfrm rot="720000">
                <a:off x="490266" y="3080210"/>
                <a:ext cx="2902708" cy="707886"/>
              </a:xfrm>
              <a:prstGeom prst="rect">
                <a:avLst/>
              </a:prstGeom>
              <a:noFill/>
            </p:spPr>
            <p:txBody>
              <a:bodyPr wrap="square" rtlCol="0">
                <a:spAutoFit/>
              </a:bodyPr>
              <a:lstStyle/>
              <a:p>
                <a:pPr algn="ctr"/>
                <a:r>
                  <a:rPr lang="en-US" sz="4000" b="1" dirty="0" smtClean="0">
                    <a:solidFill>
                      <a:schemeClr val="bg1"/>
                    </a:solidFill>
                  </a:rPr>
                  <a:t>DURSA</a:t>
                </a:r>
                <a:endParaRPr lang="en-US" sz="4000" b="1" dirty="0">
                  <a:solidFill>
                    <a:schemeClr val="bg1"/>
                  </a:solidFill>
                </a:endParaRPr>
              </a:p>
            </p:txBody>
          </p:sp>
        </p:grpSp>
        <p:cxnSp>
          <p:nvCxnSpPr>
            <p:cNvPr id="27" name="Straight Connector 26"/>
            <p:cNvCxnSpPr/>
            <p:nvPr/>
          </p:nvCxnSpPr>
          <p:spPr>
            <a:xfrm>
              <a:off x="7068456" y="4446500"/>
              <a:ext cx="0" cy="697000"/>
            </a:xfrm>
            <a:prstGeom prst="line">
              <a:avLst/>
            </a:prstGeom>
            <a:ln w="254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descr="Onboarding/testing&#10;"/>
          <p:cNvGrpSpPr/>
          <p:nvPr/>
        </p:nvGrpSpPr>
        <p:grpSpPr>
          <a:xfrm>
            <a:off x="-19420" y="2446926"/>
            <a:ext cx="3947098" cy="1283373"/>
            <a:chOff x="-19420" y="2446926"/>
            <a:chExt cx="3947098" cy="1283373"/>
          </a:xfrm>
        </p:grpSpPr>
        <p:cxnSp>
          <p:nvCxnSpPr>
            <p:cNvPr id="29" name="Straight Connector 28"/>
            <p:cNvCxnSpPr/>
            <p:nvPr/>
          </p:nvCxnSpPr>
          <p:spPr>
            <a:xfrm>
              <a:off x="1629222" y="3033299"/>
              <a:ext cx="0" cy="697000"/>
            </a:xfrm>
            <a:prstGeom prst="line">
              <a:avLst/>
            </a:prstGeom>
            <a:ln w="2095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descr="Onboarding/testing&#10;"/>
            <p:cNvGrpSpPr/>
            <p:nvPr/>
          </p:nvGrpSpPr>
          <p:grpSpPr>
            <a:xfrm rot="545569">
              <a:off x="-19420" y="2446926"/>
              <a:ext cx="3947098" cy="691298"/>
              <a:chOff x="149243" y="3084598"/>
              <a:chExt cx="3909229" cy="691298"/>
            </a:xfrm>
          </p:grpSpPr>
          <p:sp>
            <p:nvSpPr>
              <p:cNvPr id="13" name="Pentagon 12"/>
              <p:cNvSpPr/>
              <p:nvPr/>
            </p:nvSpPr>
            <p:spPr>
              <a:xfrm rot="21000000">
                <a:off x="217661" y="3084598"/>
                <a:ext cx="3840811" cy="69129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descr="Onboarding/testing&#10;"/>
              <p:cNvSpPr txBox="1"/>
              <p:nvPr/>
            </p:nvSpPr>
            <p:spPr>
              <a:xfrm rot="21000000">
                <a:off x="149243" y="3138556"/>
                <a:ext cx="3766293" cy="615553"/>
              </a:xfrm>
              <a:prstGeom prst="rect">
                <a:avLst/>
              </a:prstGeom>
              <a:noFill/>
            </p:spPr>
            <p:txBody>
              <a:bodyPr wrap="square" rtlCol="0">
                <a:spAutoFit/>
              </a:bodyPr>
              <a:lstStyle/>
              <a:p>
                <a:pPr algn="ctr"/>
                <a:r>
                  <a:rPr lang="en-US" sz="3400" b="1" dirty="0" smtClean="0">
                    <a:solidFill>
                      <a:schemeClr val="bg1"/>
                    </a:solidFill>
                  </a:rPr>
                  <a:t>Onboarding/testing</a:t>
                </a:r>
                <a:endParaRPr lang="en-US" sz="3400" b="1" dirty="0">
                  <a:solidFill>
                    <a:schemeClr val="bg1"/>
                  </a:solidFill>
                </a:endParaRPr>
              </a:p>
            </p:txBody>
          </p:sp>
        </p:grpSp>
      </p:grpSp>
      <p:grpSp>
        <p:nvGrpSpPr>
          <p:cNvPr id="5" name="Group 4" descr="Digital Certificate&#10;"/>
          <p:cNvGrpSpPr/>
          <p:nvPr/>
        </p:nvGrpSpPr>
        <p:grpSpPr>
          <a:xfrm>
            <a:off x="1323859" y="1257548"/>
            <a:ext cx="3420200" cy="868202"/>
            <a:chOff x="1323859" y="1257548"/>
            <a:chExt cx="3420200" cy="868202"/>
          </a:xfrm>
        </p:grpSpPr>
        <p:cxnSp>
          <p:nvCxnSpPr>
            <p:cNvPr id="32" name="Straight Connector 31"/>
            <p:cNvCxnSpPr/>
            <p:nvPr/>
          </p:nvCxnSpPr>
          <p:spPr>
            <a:xfrm>
              <a:off x="3037899" y="1428750"/>
              <a:ext cx="0" cy="697000"/>
            </a:xfrm>
            <a:prstGeom prst="line">
              <a:avLst/>
            </a:prstGeom>
            <a:ln w="130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descr="Digital Certificate&#10;"/>
            <p:cNvGrpSpPr/>
            <p:nvPr/>
          </p:nvGrpSpPr>
          <p:grpSpPr>
            <a:xfrm rot="586764">
              <a:off x="1323859" y="1257548"/>
              <a:ext cx="3420200" cy="553998"/>
              <a:chOff x="100192" y="3212873"/>
              <a:chExt cx="3387387" cy="553998"/>
            </a:xfrm>
          </p:grpSpPr>
          <p:sp>
            <p:nvSpPr>
              <p:cNvPr id="20" name="Pentagon 19"/>
              <p:cNvSpPr/>
              <p:nvPr/>
            </p:nvSpPr>
            <p:spPr>
              <a:xfrm rot="21000000">
                <a:off x="336700" y="3261998"/>
                <a:ext cx="3042419" cy="457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descr="Digital Certificate&#10;"/>
              <p:cNvSpPr txBox="1"/>
              <p:nvPr/>
            </p:nvSpPr>
            <p:spPr>
              <a:xfrm rot="20947423">
                <a:off x="100192" y="3212873"/>
                <a:ext cx="3387387" cy="553998"/>
              </a:xfrm>
              <a:prstGeom prst="rect">
                <a:avLst/>
              </a:prstGeom>
              <a:noFill/>
            </p:spPr>
            <p:txBody>
              <a:bodyPr wrap="square" rtlCol="0">
                <a:spAutoFit/>
              </a:bodyPr>
              <a:lstStyle/>
              <a:p>
                <a:pPr algn="ctr"/>
                <a:r>
                  <a:rPr lang="en-US" sz="3000" b="1" dirty="0" smtClean="0">
                    <a:solidFill>
                      <a:schemeClr val="bg1"/>
                    </a:solidFill>
                  </a:rPr>
                  <a:t>Digital Certificate</a:t>
                </a:r>
                <a:endParaRPr lang="en-US" sz="3000" b="1" dirty="0">
                  <a:solidFill>
                    <a:schemeClr val="bg1"/>
                  </a:solidFill>
                </a:endParaRPr>
              </a:p>
            </p:txBody>
          </p:sp>
        </p:grpSp>
      </p:grpSp>
      <p:sp>
        <p:nvSpPr>
          <p:cNvPr id="3" name="TextBox 2" descr="eHealth Exchange&#10;"/>
          <p:cNvSpPr txBox="1"/>
          <p:nvPr/>
        </p:nvSpPr>
        <p:spPr>
          <a:xfrm>
            <a:off x="3092648" y="0"/>
            <a:ext cx="3352800" cy="523220"/>
          </a:xfrm>
          <a:prstGeom prst="rect">
            <a:avLst/>
          </a:prstGeom>
          <a:solidFill>
            <a:srgbClr val="00B050"/>
          </a:solidFill>
        </p:spPr>
        <p:txBody>
          <a:bodyPr wrap="square" rtlCol="0">
            <a:spAutoFit/>
          </a:bodyPr>
          <a:lstStyle/>
          <a:p>
            <a:pPr algn="ctr"/>
            <a:r>
              <a:rPr lang="en-US" sz="2800" b="1" dirty="0" smtClean="0">
                <a:ln>
                  <a:solidFill>
                    <a:schemeClr val="bg1"/>
                  </a:solidFill>
                </a:ln>
                <a:solidFill>
                  <a:schemeClr val="bg1"/>
                </a:solidFill>
              </a:rPr>
              <a:t>eHealth Exchange</a:t>
            </a:r>
            <a:endParaRPr lang="en-US" sz="2800" b="1" dirty="0">
              <a:ln>
                <a:solidFill>
                  <a:schemeClr val="bg1"/>
                </a:solidFill>
              </a:ln>
              <a:solidFill>
                <a:schemeClr val="bg1"/>
              </a:solidFill>
            </a:endParaRPr>
          </a:p>
        </p:txBody>
      </p:sp>
      <p:grpSp>
        <p:nvGrpSpPr>
          <p:cNvPr id="7" name="Group 6"/>
          <p:cNvGrpSpPr/>
          <p:nvPr/>
        </p:nvGrpSpPr>
        <p:grpSpPr>
          <a:xfrm>
            <a:off x="3112641" y="0"/>
            <a:ext cx="3317613" cy="970068"/>
            <a:chOff x="3112641" y="0"/>
            <a:chExt cx="3317613" cy="970068"/>
          </a:xfrm>
        </p:grpSpPr>
        <p:cxnSp>
          <p:nvCxnSpPr>
            <p:cNvPr id="33" name="Straight Connector 32"/>
            <p:cNvCxnSpPr/>
            <p:nvPr/>
          </p:nvCxnSpPr>
          <p:spPr>
            <a:xfrm>
              <a:off x="3112641" y="0"/>
              <a:ext cx="0" cy="97006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30254" y="0"/>
              <a:ext cx="0" cy="97006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descr="Exchange with all&#10;"/>
          <p:cNvGrpSpPr/>
          <p:nvPr/>
        </p:nvGrpSpPr>
        <p:grpSpPr>
          <a:xfrm>
            <a:off x="5174961" y="738953"/>
            <a:ext cx="2902237" cy="954107"/>
            <a:chOff x="344149" y="3103519"/>
            <a:chExt cx="2768276" cy="954107"/>
          </a:xfrm>
        </p:grpSpPr>
        <p:sp>
          <p:nvSpPr>
            <p:cNvPr id="23" name="Pentagon 22"/>
            <p:cNvSpPr/>
            <p:nvPr/>
          </p:nvSpPr>
          <p:spPr>
            <a:xfrm flipH="1">
              <a:off x="344149" y="3198231"/>
              <a:ext cx="2768276" cy="3657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descr="Exchange with all&#10;"/>
            <p:cNvSpPr txBox="1"/>
            <p:nvPr/>
          </p:nvSpPr>
          <p:spPr>
            <a:xfrm>
              <a:off x="493375" y="3103519"/>
              <a:ext cx="2618134" cy="954107"/>
            </a:xfrm>
            <a:prstGeom prst="rect">
              <a:avLst/>
            </a:prstGeom>
            <a:noFill/>
          </p:spPr>
          <p:txBody>
            <a:bodyPr wrap="square" rtlCol="0">
              <a:spAutoFit/>
            </a:bodyPr>
            <a:lstStyle/>
            <a:p>
              <a:pPr algn="ctr"/>
              <a:r>
                <a:rPr lang="en-US" sz="2800" b="1" dirty="0" smtClean="0">
                  <a:solidFill>
                    <a:schemeClr val="bg1"/>
                  </a:solidFill>
                </a:rPr>
                <a:t>Exchange with all</a:t>
              </a:r>
              <a:endParaRPr lang="en-US" sz="2800" b="1" dirty="0">
                <a:solidFill>
                  <a:schemeClr val="bg1"/>
                </a:solidFill>
              </a:endParaRPr>
            </a:p>
          </p:txBody>
        </p:sp>
      </p:grpSp>
    </p:spTree>
    <p:extLst>
      <p:ext uri="{BB962C8B-B14F-4D97-AF65-F5344CB8AC3E}">
        <p14:creationId xmlns:p14="http://schemas.microsoft.com/office/powerpoint/2010/main" val="2612503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descr="Poll Results&#10;"/>
          <p:cNvSpPr txBox="1">
            <a:spLocks/>
          </p:cNvSpPr>
          <p:nvPr/>
        </p:nvSpPr>
        <p:spPr>
          <a:xfrm>
            <a:off x="914400" y="17145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Results</a:t>
            </a:r>
            <a:endParaRPr lang="en-US" dirty="0"/>
          </a:p>
        </p:txBody>
      </p:sp>
      <p:pic>
        <p:nvPicPr>
          <p:cNvPr id="4" name="Picture 3" descr="image of My VeHU Campus blue polling Ico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257175"/>
            <a:ext cx="685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86706" y="1137086"/>
            <a:ext cx="4648200" cy="3943350"/>
          </a:xfrm>
        </p:spPr>
        <p:txBody>
          <a:bodyPr>
            <a:normAutofit fontScale="92500" lnSpcReduction="10000"/>
          </a:bodyPr>
          <a:lstStyle/>
          <a:p>
            <a:pPr marL="0" indent="0">
              <a:buNone/>
            </a:pPr>
            <a:r>
              <a:rPr lang="en-US" sz="2800" dirty="0" smtClean="0"/>
              <a:t>What is your role at your VAMC?</a:t>
            </a:r>
          </a:p>
          <a:p>
            <a:pPr marL="393700" indent="-393700">
              <a:buAutoNum type="alphaUcPeriod"/>
            </a:pPr>
            <a:r>
              <a:rPr lang="en-US" sz="2800" dirty="0" smtClean="0"/>
              <a:t>Health Care Delivery         (e.g., </a:t>
            </a:r>
            <a:r>
              <a:rPr lang="en-US" sz="2800" dirty="0"/>
              <a:t>c</a:t>
            </a:r>
            <a:r>
              <a:rPr lang="en-US" sz="2800" dirty="0" smtClean="0"/>
              <a:t>linician, ancillary care)</a:t>
            </a:r>
          </a:p>
          <a:p>
            <a:pPr marL="393700" indent="-393700">
              <a:buAutoNum type="alphaUcPeriod"/>
            </a:pPr>
            <a:r>
              <a:rPr lang="en-US" sz="2800" dirty="0" smtClean="0"/>
              <a:t>Business/Administrative Support</a:t>
            </a:r>
          </a:p>
          <a:p>
            <a:pPr marL="393700" indent="-393700">
              <a:buAutoNum type="alphaUcPeriod"/>
            </a:pPr>
            <a:r>
              <a:rPr lang="en-US" sz="2800" dirty="0" smtClean="0"/>
              <a:t>IT/Privacy/Security</a:t>
            </a:r>
          </a:p>
          <a:p>
            <a:pPr marL="393700" indent="-393700">
              <a:buAutoNum type="alphaUcPeriod"/>
            </a:pPr>
            <a:r>
              <a:rPr lang="en-US" sz="2800" dirty="0" smtClean="0"/>
              <a:t>Health Records/Release of Information</a:t>
            </a:r>
          </a:p>
          <a:p>
            <a:pPr marL="393700" indent="-393700">
              <a:buAutoNum type="alphaUcPeriod"/>
            </a:pPr>
            <a:r>
              <a:rPr lang="en-US" sz="2800" dirty="0" smtClean="0"/>
              <a:t>Other</a:t>
            </a:r>
          </a:p>
        </p:txBody>
      </p:sp>
    </p:spTree>
    <p:extLst>
      <p:ext uri="{BB962C8B-B14F-4D97-AF65-F5344CB8AC3E}">
        <p14:creationId xmlns:p14="http://schemas.microsoft.com/office/powerpoint/2010/main" val="3088056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050" y="2159904"/>
            <a:ext cx="4419600" cy="2628900"/>
          </a:xfrm>
        </p:spPr>
        <p:txBody>
          <a:bodyPr>
            <a:normAutofit/>
          </a:bodyPr>
          <a:lstStyle/>
          <a:p>
            <a:pPr marL="971550" lvl="1" indent="-514350">
              <a:buFont typeface="+mj-lt"/>
              <a:buAutoNum type="alphaUcPeriod"/>
            </a:pPr>
            <a:r>
              <a:rPr lang="en-US" dirty="0" smtClean="0"/>
              <a:t>50 </a:t>
            </a:r>
            <a:r>
              <a:rPr lang="en-US" dirty="0"/>
              <a:t>– 60%</a:t>
            </a:r>
          </a:p>
          <a:p>
            <a:pPr marL="971550" lvl="1" indent="-514350">
              <a:buFont typeface="+mj-lt"/>
              <a:buAutoNum type="alphaUcPeriod"/>
            </a:pPr>
            <a:r>
              <a:rPr lang="en-US" dirty="0"/>
              <a:t>60 – 70%</a:t>
            </a:r>
          </a:p>
          <a:p>
            <a:pPr marL="971550" lvl="1" indent="-514350">
              <a:buFont typeface="+mj-lt"/>
              <a:buAutoNum type="alphaUcPeriod"/>
            </a:pPr>
            <a:r>
              <a:rPr lang="en-US" dirty="0"/>
              <a:t>70 – 80</a:t>
            </a:r>
            <a:r>
              <a:rPr lang="en-US" dirty="0" smtClean="0"/>
              <a:t>%</a:t>
            </a:r>
          </a:p>
          <a:p>
            <a:pPr marL="971550" lvl="1" indent="-514350">
              <a:buFont typeface="+mj-lt"/>
              <a:buAutoNum type="alphaUcPeriod"/>
            </a:pPr>
            <a:r>
              <a:rPr lang="en-US" dirty="0" smtClean="0"/>
              <a:t>80 </a:t>
            </a:r>
            <a:r>
              <a:rPr lang="en-US" dirty="0"/>
              <a:t>– 90%</a:t>
            </a:r>
          </a:p>
        </p:txBody>
      </p:sp>
      <p:sp>
        <p:nvSpPr>
          <p:cNvPr id="3" name="Rectangle 2" descr="What % of Veterans who receive VA healthcare also receive private sector healthcare?&#10;"/>
          <p:cNvSpPr/>
          <p:nvPr/>
        </p:nvSpPr>
        <p:spPr>
          <a:xfrm>
            <a:off x="457200" y="1074055"/>
            <a:ext cx="8153400" cy="954107"/>
          </a:xfrm>
          <a:prstGeom prst="rect">
            <a:avLst/>
          </a:prstGeom>
        </p:spPr>
        <p:txBody>
          <a:bodyPr wrap="square">
            <a:spAutoFit/>
          </a:bodyPr>
          <a:lstStyle/>
          <a:p>
            <a:r>
              <a:rPr lang="en-US" sz="2800" dirty="0" smtClean="0"/>
              <a:t>What </a:t>
            </a:r>
            <a:r>
              <a:rPr lang="en-US" sz="2800" dirty="0"/>
              <a:t>% of Veterans who receive VA healthcare also receive </a:t>
            </a:r>
            <a:r>
              <a:rPr lang="en-US" sz="2800" dirty="0" smtClean="0"/>
              <a:t>private sector healthcare?</a:t>
            </a:r>
            <a:endParaRPr lang="en-US" sz="2800" dirty="0"/>
          </a:p>
        </p:txBody>
      </p:sp>
      <p:sp>
        <p:nvSpPr>
          <p:cNvPr id="4" name="Title 3"/>
          <p:cNvSpPr>
            <a:spLocks noGrp="1"/>
          </p:cNvSpPr>
          <p:nvPr>
            <p:ph type="title"/>
          </p:nvPr>
        </p:nvSpPr>
        <p:spPr>
          <a:xfrm>
            <a:off x="914400" y="171450"/>
            <a:ext cx="8229600" cy="85725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57175"/>
            <a:ext cx="685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794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descr="Poll Results&#10;"/>
          <p:cNvSpPr txBox="1">
            <a:spLocks/>
          </p:cNvSpPr>
          <p:nvPr/>
        </p:nvSpPr>
        <p:spPr>
          <a:xfrm>
            <a:off x="914400" y="17145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Results</a:t>
            </a:r>
            <a:endParaRPr lang="en-US" dirty="0"/>
          </a:p>
        </p:txBody>
      </p:sp>
      <p:pic>
        <p:nvPicPr>
          <p:cNvPr id="4" name="Picture 3" descr="image of My VeHU Campus blue polling Icon"/>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667000" y="257175"/>
            <a:ext cx="685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86706" y="1137086"/>
            <a:ext cx="4648200" cy="3943350"/>
          </a:xfrm>
        </p:spPr>
        <p:txBody>
          <a:bodyPr>
            <a:normAutofit fontScale="92500" lnSpcReduction="10000"/>
          </a:bodyPr>
          <a:lstStyle/>
          <a:p>
            <a:pPr marL="0" indent="0">
              <a:buNone/>
            </a:pPr>
            <a:r>
              <a:rPr lang="en-US" sz="2800" dirty="0" smtClean="0"/>
              <a:t>What is your role at your VAMC?</a:t>
            </a:r>
          </a:p>
          <a:p>
            <a:pPr marL="393700" indent="-393700">
              <a:buAutoNum type="alphaUcPeriod"/>
            </a:pPr>
            <a:r>
              <a:rPr lang="en-US" sz="2800" dirty="0" smtClean="0"/>
              <a:t>Health Care Delivery         (e.g., </a:t>
            </a:r>
            <a:r>
              <a:rPr lang="en-US" sz="2800" dirty="0"/>
              <a:t>c</a:t>
            </a:r>
            <a:r>
              <a:rPr lang="en-US" sz="2800" dirty="0" smtClean="0"/>
              <a:t>linician, ancillary care)</a:t>
            </a:r>
          </a:p>
          <a:p>
            <a:pPr marL="393700" indent="-393700">
              <a:buAutoNum type="alphaUcPeriod"/>
            </a:pPr>
            <a:r>
              <a:rPr lang="en-US" sz="2800" dirty="0" smtClean="0"/>
              <a:t>Business/Administrative Support</a:t>
            </a:r>
          </a:p>
          <a:p>
            <a:pPr marL="393700" indent="-393700">
              <a:buAutoNum type="alphaUcPeriod"/>
            </a:pPr>
            <a:r>
              <a:rPr lang="en-US" sz="2800" dirty="0" smtClean="0"/>
              <a:t>IT/Privacy/Security</a:t>
            </a:r>
          </a:p>
          <a:p>
            <a:pPr marL="393700" indent="-393700">
              <a:buAutoNum type="alphaUcPeriod"/>
            </a:pPr>
            <a:r>
              <a:rPr lang="en-US" sz="2800" dirty="0" smtClean="0"/>
              <a:t>Health Records/Release of Information</a:t>
            </a:r>
          </a:p>
          <a:p>
            <a:pPr marL="393700" indent="-393700">
              <a:buAutoNum type="alphaUcPeriod"/>
            </a:pPr>
            <a:r>
              <a:rPr lang="en-US" sz="2800" dirty="0" smtClean="0"/>
              <a:t>Other</a:t>
            </a:r>
          </a:p>
        </p:txBody>
      </p:sp>
    </p:spTree>
    <p:extLst>
      <p:ext uri="{BB962C8B-B14F-4D97-AF65-F5344CB8AC3E}">
        <p14:creationId xmlns:p14="http://schemas.microsoft.com/office/powerpoint/2010/main" val="2762712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descr="&quot;&quot;"/>
          <p:cNvSpPr/>
          <p:nvPr/>
        </p:nvSpPr>
        <p:spPr>
          <a:xfrm>
            <a:off x="3352800" y="732066"/>
            <a:ext cx="4495800" cy="2971800"/>
          </a:xfrm>
          <a:prstGeom prst="rightArrow">
            <a:avLst/>
          </a:prstGeom>
          <a:solidFill>
            <a:schemeClr val="bg1">
              <a:lumMod val="8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descr="&quot;&quot;"/>
          <p:cNvSpPr/>
          <p:nvPr/>
        </p:nvSpPr>
        <p:spPr>
          <a:xfrm rot="10800000">
            <a:off x="1219200" y="1494066"/>
            <a:ext cx="4800600" cy="2971800"/>
          </a:xfrm>
          <a:prstGeom prst="rightArrow">
            <a:avLst/>
          </a:prstGeom>
          <a:solidFill>
            <a:schemeClr val="bg1">
              <a:lumMod val="8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190750"/>
            <a:ext cx="8229600" cy="971549"/>
          </a:xfrm>
        </p:spPr>
        <p:txBody>
          <a:bodyPr/>
          <a:lstStyle/>
          <a:p>
            <a:pPr marL="0" indent="0" algn="ctr">
              <a:buNone/>
            </a:pPr>
            <a:r>
              <a:rPr lang="en-US" sz="4000" b="1" dirty="0" smtClean="0"/>
              <a:t>What is VLER Health Exchange?</a:t>
            </a:r>
            <a:endParaRPr lang="en-US" sz="3600" b="1" dirty="0"/>
          </a:p>
        </p:txBody>
      </p:sp>
    </p:spTree>
    <p:extLst>
      <p:ext uri="{BB962C8B-B14F-4D97-AF65-F5344CB8AC3E}">
        <p14:creationId xmlns:p14="http://schemas.microsoft.com/office/powerpoint/2010/main" val="4244096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aring Helath Information Through eHealth Exchange VA Virtual Lifetime Electronic Record (VLER)"/>
          <p:cNvPicPr>
            <a:picLocks noChangeAspect="1" noChangeArrowheads="1"/>
          </p:cNvPicPr>
          <p:nvPr/>
        </p:nvPicPr>
        <p:blipFill rotWithShape="1">
          <a:blip r:embed="rId3">
            <a:extLst>
              <a:ext uri="{28A0092B-C50C-407E-A947-70E740481C1C}">
                <a14:useLocalDpi xmlns:a14="http://schemas.microsoft.com/office/drawing/2010/main" val="0"/>
              </a:ext>
            </a:extLst>
          </a:blip>
          <a:srcRect b="85770"/>
          <a:stretch/>
        </p:blipFill>
        <p:spPr bwMode="auto">
          <a:xfrm>
            <a:off x="42864" y="75295"/>
            <a:ext cx="9058275" cy="693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graphic with workflow: A Veteran presents to the VA for an appointment.  &#10;&#10;A VA clinician accesses the Veteran’s electronic health record and when looking at remote data in VistAWeb, the clinician sees that the Veteran has non-VA data available.  &#10;&#10;Accessing the data triggers a real-time query and retrieve of electronic health information from any participating eHealth Exchange partners where the Veteran is known and their identity has been matched between the VA and the private partner.  This is what is referred to as establishing a patient correlation.  &#10;&#10;Any information that is available is then presented to the clinician as view only from within VistAWeb.  &#10;"/>
          <p:cNvPicPr>
            <a:picLocks noChangeAspect="1" noChangeArrowheads="1"/>
          </p:cNvPicPr>
          <p:nvPr/>
        </p:nvPicPr>
        <p:blipFill rotWithShape="1">
          <a:blip r:embed="rId3">
            <a:extLst>
              <a:ext uri="{28A0092B-C50C-407E-A947-70E740481C1C}">
                <a14:useLocalDpi xmlns:a14="http://schemas.microsoft.com/office/drawing/2010/main" val="0"/>
              </a:ext>
            </a:extLst>
          </a:blip>
          <a:srcRect t="25689" b="6157"/>
          <a:stretch/>
        </p:blipFill>
        <p:spPr bwMode="auto">
          <a:xfrm>
            <a:off x="50124" y="1123950"/>
            <a:ext cx="9058275"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828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a stethescope"/>
          <p:cNvGrpSpPr/>
          <p:nvPr/>
        </p:nvGrpSpPr>
        <p:grpSpPr>
          <a:xfrm>
            <a:off x="0" y="0"/>
            <a:ext cx="7086600" cy="5044892"/>
            <a:chOff x="0" y="0"/>
            <a:chExt cx="7086600" cy="5044892"/>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92" r="32499"/>
            <a:stretch/>
          </p:blipFill>
          <p:spPr>
            <a:xfrm>
              <a:off x="0" y="0"/>
              <a:ext cx="5060690" cy="5044892"/>
            </a:xfrm>
            <a:prstGeom prst="rect">
              <a:avLst/>
            </a:prstGeom>
          </p:spPr>
        </p:pic>
        <p:sp>
          <p:nvSpPr>
            <p:cNvPr id="2" name="Rectangle 1" descr="&quot;&quot;"/>
            <p:cNvSpPr/>
            <p:nvPr/>
          </p:nvSpPr>
          <p:spPr>
            <a:xfrm>
              <a:off x="1524000" y="2114550"/>
              <a:ext cx="5105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quot;&quot;"/>
            <p:cNvSpPr/>
            <p:nvPr/>
          </p:nvSpPr>
          <p:spPr>
            <a:xfrm>
              <a:off x="3352800" y="2686050"/>
              <a:ext cx="3733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1934040" y="1390589"/>
            <a:ext cx="6375384" cy="2590922"/>
          </a:xfrm>
        </p:spPr>
        <p:txBody>
          <a:bodyPr>
            <a:normAutofit/>
          </a:bodyPr>
          <a:lstStyle/>
          <a:p>
            <a:pPr marL="0" indent="0" algn="ctr">
              <a:buNone/>
            </a:pPr>
            <a:r>
              <a:rPr lang="en-US" sz="4800" b="1" dirty="0" smtClean="0"/>
              <a:t>What are the benefits of VLER Health Exchange to </a:t>
            </a:r>
            <a:r>
              <a:rPr lang="en-US" sz="6000" b="1" dirty="0" smtClean="0">
                <a:solidFill>
                  <a:schemeClr val="tx2">
                    <a:lumMod val="60000"/>
                    <a:lumOff val="40000"/>
                  </a:schemeClr>
                </a:solidFill>
              </a:rPr>
              <a:t>Clinicians</a:t>
            </a:r>
            <a:r>
              <a:rPr lang="en-US" sz="4800" b="1" dirty="0" smtClean="0"/>
              <a:t>?</a:t>
            </a:r>
            <a:endParaRPr lang="en-US" sz="4800" b="1" dirty="0"/>
          </a:p>
        </p:txBody>
      </p:sp>
    </p:spTree>
    <p:extLst>
      <p:ext uri="{BB962C8B-B14F-4D97-AF65-F5344CB8AC3E}">
        <p14:creationId xmlns:p14="http://schemas.microsoft.com/office/powerpoint/2010/main" val="191146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le physici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118" y="169464"/>
            <a:ext cx="3317682" cy="4974036"/>
          </a:xfrm>
          <a:prstGeom prst="rect">
            <a:avLst/>
          </a:prstGeom>
        </p:spPr>
      </p:pic>
      <p:sp>
        <p:nvSpPr>
          <p:cNvPr id="3" name="Content Placeholder 2"/>
          <p:cNvSpPr>
            <a:spLocks noGrp="1"/>
          </p:cNvSpPr>
          <p:nvPr>
            <p:ph idx="1"/>
          </p:nvPr>
        </p:nvSpPr>
        <p:spPr>
          <a:xfrm>
            <a:off x="2627088" y="438150"/>
            <a:ext cx="6400800" cy="4705350"/>
          </a:xfrm>
        </p:spPr>
        <p:txBody>
          <a:bodyPr>
            <a:normAutofit/>
          </a:bodyPr>
          <a:lstStyle/>
          <a:p>
            <a:pPr marL="0" indent="0" algn="r">
              <a:spcBef>
                <a:spcPts val="400"/>
              </a:spcBef>
              <a:spcAft>
                <a:spcPts val="1800"/>
              </a:spcAft>
              <a:buNone/>
            </a:pPr>
            <a:r>
              <a:rPr lang="en-US" sz="3400" b="1" dirty="0" smtClean="0"/>
              <a:t>Care coordination</a:t>
            </a:r>
          </a:p>
          <a:p>
            <a:pPr marL="0" indent="0" algn="r">
              <a:spcBef>
                <a:spcPts val="400"/>
              </a:spcBef>
              <a:spcAft>
                <a:spcPts val="1800"/>
              </a:spcAft>
              <a:buNone/>
            </a:pPr>
            <a:r>
              <a:rPr lang="en-US" sz="3400" b="1" dirty="0" smtClean="0"/>
              <a:t>More </a:t>
            </a:r>
            <a:r>
              <a:rPr lang="en-US" sz="3400" b="1" dirty="0"/>
              <a:t>informed decisions </a:t>
            </a:r>
          </a:p>
          <a:p>
            <a:pPr marL="0" indent="0" algn="r">
              <a:spcBef>
                <a:spcPts val="400"/>
              </a:spcBef>
              <a:spcAft>
                <a:spcPts val="1800"/>
              </a:spcAft>
              <a:buNone/>
            </a:pPr>
            <a:r>
              <a:rPr lang="en-US" sz="3400" b="1" dirty="0" smtClean="0"/>
              <a:t>Population </a:t>
            </a:r>
            <a:r>
              <a:rPr lang="en-US" sz="3400" b="1" dirty="0"/>
              <a:t>h</a:t>
            </a:r>
            <a:r>
              <a:rPr lang="en-US" sz="3400" b="1" dirty="0" smtClean="0"/>
              <a:t>ealth </a:t>
            </a:r>
            <a:r>
              <a:rPr lang="en-US" sz="3400" b="1" dirty="0"/>
              <a:t>m</a:t>
            </a:r>
            <a:r>
              <a:rPr lang="en-US" sz="3400" b="1" dirty="0" smtClean="0"/>
              <a:t>anagement</a:t>
            </a:r>
            <a:endParaRPr lang="en-US" sz="3400" b="1" dirty="0"/>
          </a:p>
          <a:p>
            <a:pPr marL="0" lvl="1" indent="0" algn="r">
              <a:spcBef>
                <a:spcPts val="400"/>
              </a:spcBef>
              <a:spcAft>
                <a:spcPts val="1800"/>
              </a:spcAft>
              <a:buNone/>
            </a:pPr>
            <a:r>
              <a:rPr lang="en-US" sz="3400" b="1" dirty="0"/>
              <a:t>Immediate access </a:t>
            </a:r>
          </a:p>
          <a:p>
            <a:pPr marL="0" lvl="1" indent="0" algn="r">
              <a:spcBef>
                <a:spcPts val="400"/>
              </a:spcBef>
              <a:spcAft>
                <a:spcPts val="1800"/>
              </a:spcAft>
              <a:buNone/>
            </a:pPr>
            <a:r>
              <a:rPr lang="en-US" sz="3400" b="1" dirty="0" smtClean="0"/>
              <a:t>Patient safety</a:t>
            </a:r>
            <a:endParaRPr lang="en-US" sz="3400" b="1" dirty="0"/>
          </a:p>
          <a:p>
            <a:pPr lvl="1" algn="r">
              <a:spcAft>
                <a:spcPts val="1800"/>
              </a:spcAft>
            </a:pPr>
            <a:endParaRPr lang="en-US" dirty="0"/>
          </a:p>
          <a:p>
            <a:pPr algn="r">
              <a:spcAft>
                <a:spcPts val="1800"/>
              </a:spcAft>
            </a:pPr>
            <a:endParaRPr lang="en-US" dirty="0"/>
          </a:p>
        </p:txBody>
      </p:sp>
    </p:spTree>
    <p:extLst>
      <p:ext uri="{BB962C8B-B14F-4D97-AF65-F5344CB8AC3E}">
        <p14:creationId xmlns:p14="http://schemas.microsoft.com/office/powerpoint/2010/main" val="3027272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erican flag"/>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0"/>
            <a:ext cx="6353175" cy="3819525"/>
          </a:xfrm>
          <a:prstGeom prst="rect">
            <a:avLst/>
          </a:prstGeom>
        </p:spPr>
      </p:pic>
      <p:sp>
        <p:nvSpPr>
          <p:cNvPr id="3" name="Content Placeholder 2"/>
          <p:cNvSpPr>
            <a:spLocks noGrp="1"/>
          </p:cNvSpPr>
          <p:nvPr>
            <p:ph idx="1"/>
          </p:nvPr>
        </p:nvSpPr>
        <p:spPr>
          <a:xfrm>
            <a:off x="1204686" y="1258200"/>
            <a:ext cx="6629400" cy="2876549"/>
          </a:xfrm>
        </p:spPr>
        <p:txBody>
          <a:bodyPr>
            <a:noAutofit/>
          </a:bodyPr>
          <a:lstStyle/>
          <a:p>
            <a:pPr marL="0" indent="0" algn="ctr">
              <a:buNone/>
            </a:pPr>
            <a:r>
              <a:rPr lang="en-US" sz="4800" b="1" dirty="0" smtClean="0"/>
              <a:t>What are the benefits of VLER Health Exchange to </a:t>
            </a:r>
            <a:r>
              <a:rPr lang="en-US" sz="6000" b="1" dirty="0" smtClean="0">
                <a:solidFill>
                  <a:srgbClr val="00B050"/>
                </a:solidFill>
              </a:rPr>
              <a:t>Veterans</a:t>
            </a:r>
            <a:r>
              <a:rPr lang="en-US" sz="4800" b="1" dirty="0" smtClean="0"/>
              <a:t>?</a:t>
            </a:r>
            <a:endParaRPr lang="en-US" sz="4800" b="1" dirty="0"/>
          </a:p>
        </p:txBody>
      </p:sp>
    </p:spTree>
    <p:extLst>
      <p:ext uri="{BB962C8B-B14F-4D97-AF65-F5344CB8AC3E}">
        <p14:creationId xmlns:p14="http://schemas.microsoft.com/office/powerpoint/2010/main" val="21845752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8000" b="-48000"/>
          </a:stretch>
        </a:blipFill>
        <a:effectLst/>
      </p:bgPr>
    </p:bg>
    <p:spTree>
      <p:nvGrpSpPr>
        <p:cNvPr id="1" name=""/>
        <p:cNvGrpSpPr/>
        <p:nvPr/>
      </p:nvGrpSpPr>
      <p:grpSpPr>
        <a:xfrm>
          <a:off x="0" y="0"/>
          <a:ext cx="0" cy="0"/>
          <a:chOff x="0" y="0"/>
          <a:chExt cx="0" cy="0"/>
        </a:xfrm>
      </p:grpSpPr>
      <p:grpSp>
        <p:nvGrpSpPr>
          <p:cNvPr id="2" name="Group 1" descr="a man with a tablet computer"/>
          <p:cNvGrpSpPr/>
          <p:nvPr/>
        </p:nvGrpSpPr>
        <p:grpSpPr>
          <a:xfrm>
            <a:off x="3537260" y="1123950"/>
            <a:ext cx="5605416" cy="4019550"/>
            <a:chOff x="3537260" y="1123950"/>
            <a:chExt cx="5605416" cy="401955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6984"/>
            <a:stretch/>
          </p:blipFill>
          <p:spPr>
            <a:xfrm>
              <a:off x="3537260" y="1123950"/>
              <a:ext cx="5605416" cy="4019550"/>
            </a:xfrm>
            <a:prstGeom prst="rect">
              <a:avLst/>
            </a:prstGeom>
          </p:spPr>
        </p:pic>
        <p:sp>
          <p:nvSpPr>
            <p:cNvPr id="7" name="Rectangle 6" descr="&quot;&quot;"/>
            <p:cNvSpPr/>
            <p:nvPr/>
          </p:nvSpPr>
          <p:spPr>
            <a:xfrm>
              <a:off x="3722916" y="1784346"/>
              <a:ext cx="2051395" cy="584775"/>
            </a:xfrm>
            <a:prstGeom prst="rect">
              <a:avLst/>
            </a:prstGeom>
          </p:spPr>
          <p:txBody>
            <a:bodyPr wrap="none">
              <a:spAutoFit/>
            </a:bodyPr>
            <a:lstStyle/>
            <a:p>
              <a:pPr lvl="0">
                <a:spcBef>
                  <a:spcPct val="20000"/>
                </a:spcBef>
                <a:spcAft>
                  <a:spcPts val="1200"/>
                </a:spcAft>
              </a:pPr>
              <a:r>
                <a:rPr lang="en-US" sz="3200" dirty="0">
                  <a:solidFill>
                    <a:prstClr val="black"/>
                  </a:solidFill>
                </a:rPr>
                <a:t>duplication</a:t>
              </a:r>
            </a:p>
          </p:txBody>
        </p:sp>
      </p:grpSp>
      <p:sp>
        <p:nvSpPr>
          <p:cNvPr id="3" name="Content Placeholder 2"/>
          <p:cNvSpPr>
            <a:spLocks noGrp="1"/>
          </p:cNvSpPr>
          <p:nvPr>
            <p:ph idx="1"/>
          </p:nvPr>
        </p:nvSpPr>
        <p:spPr>
          <a:xfrm>
            <a:off x="156030" y="174167"/>
            <a:ext cx="5105400" cy="5314951"/>
          </a:xfrm>
        </p:spPr>
        <p:txBody>
          <a:bodyPr>
            <a:normAutofit fontScale="92500"/>
          </a:bodyPr>
          <a:lstStyle/>
          <a:p>
            <a:pPr marL="0" indent="0">
              <a:spcAft>
                <a:spcPts val="1200"/>
              </a:spcAft>
              <a:buNone/>
            </a:pPr>
            <a:r>
              <a:rPr lang="en-US" b="1" dirty="0"/>
              <a:t>Reduces </a:t>
            </a:r>
            <a:r>
              <a:rPr lang="en-US" dirty="0"/>
              <a:t>the need for </a:t>
            </a:r>
            <a:r>
              <a:rPr lang="en-US" dirty="0" smtClean="0"/>
              <a:t>Veterans </a:t>
            </a:r>
            <a:r>
              <a:rPr lang="en-US" dirty="0"/>
              <a:t>to carry paper records between health care </a:t>
            </a:r>
            <a:r>
              <a:rPr lang="en-US" dirty="0" smtClean="0"/>
              <a:t>providers</a:t>
            </a:r>
          </a:p>
          <a:p>
            <a:pPr marL="0" indent="0">
              <a:spcAft>
                <a:spcPts val="1200"/>
              </a:spcAft>
              <a:buNone/>
            </a:pPr>
            <a:r>
              <a:rPr lang="en-US" b="1" dirty="0" smtClean="0"/>
              <a:t>Decreases</a:t>
            </a:r>
            <a:r>
              <a:rPr lang="en-US" dirty="0" smtClean="0"/>
              <a:t> test/service</a:t>
            </a:r>
          </a:p>
          <a:p>
            <a:pPr marL="0" indent="0">
              <a:spcAft>
                <a:spcPts val="1200"/>
              </a:spcAft>
              <a:buNone/>
            </a:pPr>
            <a:r>
              <a:rPr lang="en-US" b="1" dirty="0" smtClean="0">
                <a:ea typeface="ＭＳ Ｐゴシック" charset="-128"/>
              </a:rPr>
              <a:t>Expedites </a:t>
            </a:r>
            <a:r>
              <a:rPr lang="en-US" dirty="0">
                <a:ea typeface="ＭＳ Ｐゴシック" charset="-128"/>
              </a:rPr>
              <a:t>results notifications </a:t>
            </a:r>
            <a:endParaRPr lang="en-US" dirty="0" smtClean="0">
              <a:ea typeface="ＭＳ Ｐゴシック" charset="-128"/>
            </a:endParaRPr>
          </a:p>
          <a:p>
            <a:pPr marL="0" indent="0">
              <a:spcAft>
                <a:spcPts val="1200"/>
              </a:spcAft>
              <a:buNone/>
            </a:pPr>
            <a:r>
              <a:rPr lang="en-US" b="1" dirty="0" smtClean="0">
                <a:ea typeface="ＭＳ Ｐゴシック" charset="-128"/>
              </a:rPr>
              <a:t>Enhances</a:t>
            </a:r>
            <a:r>
              <a:rPr lang="en-US" dirty="0" smtClean="0">
                <a:ea typeface="ＭＳ Ｐゴシック" charset="-128"/>
              </a:rPr>
              <a:t> </a:t>
            </a:r>
            <a:r>
              <a:rPr lang="en-US" dirty="0">
                <a:ea typeface="ＭＳ Ｐゴシック" charset="-128"/>
              </a:rPr>
              <a:t>security and </a:t>
            </a:r>
            <a:r>
              <a:rPr lang="en-US" dirty="0" smtClean="0">
                <a:ea typeface="ＭＳ Ｐゴシック" charset="-128"/>
              </a:rPr>
              <a:t>privacy</a:t>
            </a:r>
          </a:p>
          <a:p>
            <a:pPr marL="0" indent="0">
              <a:spcAft>
                <a:spcPts val="1200"/>
              </a:spcAft>
              <a:buNone/>
            </a:pPr>
            <a:r>
              <a:rPr lang="en-US" b="1" dirty="0" smtClean="0">
                <a:ea typeface="ＭＳ Ｐゴシック" charset="-128"/>
              </a:rPr>
              <a:t>Improves </a:t>
            </a:r>
            <a:r>
              <a:rPr lang="en-US" dirty="0" smtClean="0">
                <a:ea typeface="ＭＳ Ｐゴシック" charset="-128"/>
              </a:rPr>
              <a:t>Veteran care and health outcomes</a:t>
            </a:r>
            <a:endParaRPr lang="en-US" dirty="0">
              <a:ea typeface="ＭＳ Ｐゴシック" charset="-128"/>
            </a:endParaRPr>
          </a:p>
        </p:txBody>
      </p:sp>
    </p:spTree>
    <p:extLst>
      <p:ext uri="{BB962C8B-B14F-4D97-AF65-F5344CB8AC3E}">
        <p14:creationId xmlns:p14="http://schemas.microsoft.com/office/powerpoint/2010/main" val="3680108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uman head outline drawn insude a question 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0" y="514350"/>
            <a:ext cx="4226450" cy="4607450"/>
          </a:xfrm>
          <a:prstGeom prst="rect">
            <a:avLst/>
          </a:prstGeom>
        </p:spPr>
      </p:pic>
      <p:sp>
        <p:nvSpPr>
          <p:cNvPr id="3" name="Content Placeholder 2"/>
          <p:cNvSpPr>
            <a:spLocks noGrp="1"/>
          </p:cNvSpPr>
          <p:nvPr>
            <p:ph idx="1"/>
          </p:nvPr>
        </p:nvSpPr>
        <p:spPr>
          <a:xfrm>
            <a:off x="3048000" y="514350"/>
            <a:ext cx="5715000" cy="3886200"/>
          </a:xfrm>
        </p:spPr>
        <p:txBody>
          <a:bodyPr>
            <a:noAutofit/>
          </a:bodyPr>
          <a:lstStyle/>
          <a:p>
            <a:pPr marL="0" indent="0" algn="ctr">
              <a:buNone/>
            </a:pPr>
            <a:r>
              <a:rPr lang="en-US" sz="4800" b="1" dirty="0" smtClean="0"/>
              <a:t>What does a Veteran need to do to authorize to share their data with non-VA partners?</a:t>
            </a:r>
            <a:endParaRPr lang="en-US" sz="4800" b="1" dirty="0"/>
          </a:p>
        </p:txBody>
      </p:sp>
    </p:spTree>
    <p:extLst>
      <p:ext uri="{BB962C8B-B14F-4D97-AF65-F5344CB8AC3E}">
        <p14:creationId xmlns:p14="http://schemas.microsoft.com/office/powerpoint/2010/main" val="2840064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31305045"/>
              </p:ext>
            </p:extLst>
          </p:nvPr>
        </p:nvGraphicFramePr>
        <p:xfrm>
          <a:off x="304800" y="1200150"/>
          <a:ext cx="8610600" cy="383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b="1" dirty="0" smtClean="0"/>
              <a:t>VLER Health Authorizations</a:t>
            </a:r>
            <a:endParaRPr lang="en-US" b="1" dirty="0"/>
          </a:p>
        </p:txBody>
      </p:sp>
    </p:spTree>
    <p:extLst>
      <p:ext uri="{BB962C8B-B14F-4D97-AF65-F5344CB8AC3E}">
        <p14:creationId xmlns:p14="http://schemas.microsoft.com/office/powerpoint/2010/main" val="1692781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t prints"/>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rot="1199093">
            <a:off x="1304189" y="-963552"/>
            <a:ext cx="6024878" cy="7355716"/>
          </a:xfrm>
          <a:prstGeom prst="rect">
            <a:avLst/>
          </a:prstGeom>
        </p:spPr>
      </p:pic>
      <p:sp>
        <p:nvSpPr>
          <p:cNvPr id="3" name="Content Placeholder 2"/>
          <p:cNvSpPr>
            <a:spLocks noGrp="1"/>
          </p:cNvSpPr>
          <p:nvPr>
            <p:ph idx="1"/>
          </p:nvPr>
        </p:nvSpPr>
        <p:spPr>
          <a:xfrm>
            <a:off x="457200" y="1600201"/>
            <a:ext cx="8229600" cy="1771650"/>
          </a:xfrm>
        </p:spPr>
        <p:txBody>
          <a:bodyPr>
            <a:noAutofit/>
          </a:bodyPr>
          <a:lstStyle/>
          <a:p>
            <a:pPr marL="0" indent="0" algn="ctr">
              <a:buNone/>
            </a:pPr>
            <a:r>
              <a:rPr lang="en-US" sz="4800" b="1" dirty="0" smtClean="0"/>
              <a:t>What </a:t>
            </a:r>
            <a:r>
              <a:rPr lang="en-US" sz="4800" b="1" dirty="0"/>
              <a:t>are the steps for implementing VLER Health Exchange at my facility?</a:t>
            </a:r>
          </a:p>
        </p:txBody>
      </p:sp>
    </p:spTree>
    <p:extLst>
      <p:ext uri="{BB962C8B-B14F-4D97-AF65-F5344CB8AC3E}">
        <p14:creationId xmlns:p14="http://schemas.microsoft.com/office/powerpoint/2010/main" val="2969640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fax mach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111"/>
          <a:stretch/>
        </p:blipFill>
        <p:spPr bwMode="auto">
          <a:xfrm>
            <a:off x="4648199" y="3009901"/>
            <a:ext cx="4404611"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descr="&quot;&quot;"/>
          <p:cNvSpPr>
            <a:spLocks noChangeArrowheads="1"/>
          </p:cNvSpPr>
          <p:nvPr/>
        </p:nvSpPr>
        <p:spPr bwMode="auto">
          <a:xfrm>
            <a:off x="0" y="-1321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6" descr="a man's arm holding a let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251"/>
          <a:stretch/>
        </p:blipFill>
        <p:spPr bwMode="auto">
          <a:xfrm>
            <a:off x="3356812" y="-13216"/>
            <a:ext cx="5787727" cy="296596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21750" y="2400043"/>
            <a:ext cx="5715000" cy="742950"/>
          </a:xfrm>
        </p:spPr>
        <p:txBody>
          <a:bodyPr/>
          <a:lstStyle/>
          <a:p>
            <a:r>
              <a:rPr lang="en-US" sz="3200" b="1" dirty="0" smtClean="0"/>
              <a:t>Exchanging Health Information</a:t>
            </a:r>
            <a:endParaRPr lang="en-US" sz="3200" b="1" dirty="0"/>
          </a:p>
        </p:txBody>
      </p:sp>
      <p:pic>
        <p:nvPicPr>
          <p:cNvPr id="5" name="Picture 4" descr="a mail box"/>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48"/>
          <a:stretch/>
        </p:blipFill>
        <p:spPr bwMode="auto">
          <a:xfrm>
            <a:off x="-1" y="356116"/>
            <a:ext cx="4031401" cy="48308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84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houettes of professional men and women"/>
          <p:cNvPicPr>
            <a:picLocks noChangeAspect="1"/>
          </p:cNvPicPr>
          <p:nvPr/>
        </p:nvPicPr>
        <p:blipFill rotWithShape="1">
          <a:blip r:embed="rId3">
            <a:extLst>
              <a:ext uri="{28A0092B-C50C-407E-A947-70E740481C1C}">
                <a14:useLocalDpi xmlns:a14="http://schemas.microsoft.com/office/drawing/2010/main" val="0"/>
              </a:ext>
            </a:extLst>
          </a:blip>
          <a:srcRect t="49369"/>
          <a:stretch/>
        </p:blipFill>
        <p:spPr>
          <a:xfrm>
            <a:off x="304800" y="519543"/>
            <a:ext cx="8534400" cy="4592425"/>
          </a:xfrm>
          <a:prstGeom prst="rect">
            <a:avLst/>
          </a:prstGeom>
        </p:spPr>
      </p:pic>
      <p:sp>
        <p:nvSpPr>
          <p:cNvPr id="3" name="Rectangle 2"/>
          <p:cNvSpPr/>
          <p:nvPr/>
        </p:nvSpPr>
        <p:spPr>
          <a:xfrm>
            <a:off x="6781800" y="2155246"/>
            <a:ext cx="381000" cy="11023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2966" y="2245236"/>
            <a:ext cx="8229600" cy="857250"/>
          </a:xfrm>
        </p:spPr>
        <p:txBody>
          <a:bodyPr>
            <a:normAutofit/>
          </a:bodyPr>
          <a:lstStyle/>
          <a:p>
            <a:r>
              <a:rPr lang="en-US" b="1" dirty="0" smtClean="0">
                <a:solidFill>
                  <a:schemeClr val="bg1"/>
                </a:solidFill>
              </a:rPr>
              <a:t>VAHCS Roles and Responsibilities</a:t>
            </a:r>
            <a:endParaRPr lang="en-US" b="1" dirty="0">
              <a:solidFill>
                <a:schemeClr val="bg1"/>
              </a:solidFill>
            </a:endParaRPr>
          </a:p>
        </p:txBody>
      </p:sp>
    </p:spTree>
    <p:extLst>
      <p:ext uri="{BB962C8B-B14F-4D97-AF65-F5344CB8AC3E}">
        <p14:creationId xmlns:p14="http://schemas.microsoft.com/office/powerpoint/2010/main" val="519185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letter C designed using rainbow colored human figur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9550"/>
            <a:ext cx="2173224" cy="3581400"/>
          </a:xfrm>
          <a:prstGeom prst="rect">
            <a:avLst/>
          </a:prstGeom>
        </p:spPr>
      </p:pic>
      <p:sp>
        <p:nvSpPr>
          <p:cNvPr id="3" name="Content Placeholder 2"/>
          <p:cNvSpPr>
            <a:spLocks noGrp="1"/>
          </p:cNvSpPr>
          <p:nvPr>
            <p:ph idx="1"/>
          </p:nvPr>
        </p:nvSpPr>
        <p:spPr>
          <a:xfrm>
            <a:off x="849078" y="209550"/>
            <a:ext cx="8229600" cy="4572000"/>
          </a:xfrm>
        </p:spPr>
        <p:txBody>
          <a:bodyPr>
            <a:noAutofit/>
          </a:bodyPr>
          <a:lstStyle/>
          <a:p>
            <a:pPr marL="0" indent="0" algn="ctr">
              <a:lnSpc>
                <a:spcPts val="9000"/>
              </a:lnSpc>
              <a:spcBef>
                <a:spcPts val="0"/>
              </a:spcBef>
              <a:buNone/>
            </a:pPr>
            <a:r>
              <a:rPr lang="en-US" sz="6000" b="1" dirty="0" smtClean="0"/>
              <a:t>Who </a:t>
            </a:r>
            <a:r>
              <a:rPr lang="en-US" sz="6000" b="1" dirty="0"/>
              <a:t>are </a:t>
            </a:r>
            <a:endParaRPr lang="en-US" sz="6000" b="1" dirty="0" smtClean="0"/>
          </a:p>
          <a:p>
            <a:pPr marL="0" indent="0" algn="ctr">
              <a:lnSpc>
                <a:spcPts val="9000"/>
              </a:lnSpc>
              <a:spcBef>
                <a:spcPts val="0"/>
              </a:spcBef>
              <a:buNone/>
            </a:pPr>
            <a:r>
              <a:rPr lang="en-US" sz="6000" b="1" dirty="0"/>
              <a:t> </a:t>
            </a:r>
            <a:r>
              <a:rPr lang="en-US" sz="6000" b="1" dirty="0" smtClean="0"/>
              <a:t> </a:t>
            </a:r>
            <a:r>
              <a:rPr lang="en-US" sz="6000" b="1" dirty="0" err="1" smtClean="0">
                <a:solidFill>
                  <a:srgbClr val="C00000"/>
                </a:solidFill>
              </a:rPr>
              <a:t>ommunity</a:t>
            </a:r>
            <a:r>
              <a:rPr lang="en-US" sz="6000" b="1" dirty="0" smtClean="0">
                <a:solidFill>
                  <a:srgbClr val="C00000"/>
                </a:solidFill>
              </a:rPr>
              <a:t> </a:t>
            </a:r>
            <a:r>
              <a:rPr lang="en-US" sz="6000" b="1" dirty="0">
                <a:solidFill>
                  <a:srgbClr val="C00000"/>
                </a:solidFill>
              </a:rPr>
              <a:t>Coordinators </a:t>
            </a:r>
            <a:r>
              <a:rPr lang="en-US" sz="6000" b="1" dirty="0" smtClean="0">
                <a:solidFill>
                  <a:srgbClr val="C00000"/>
                </a:solidFill>
              </a:rPr>
              <a:t>     </a:t>
            </a:r>
            <a:r>
              <a:rPr lang="en-US" sz="6000" b="1" dirty="0" err="1">
                <a:solidFill>
                  <a:srgbClr val="C00000"/>
                </a:solidFill>
              </a:rPr>
              <a:t>o</a:t>
            </a:r>
            <a:r>
              <a:rPr lang="en-US" sz="6000" b="1" dirty="0" err="1" smtClean="0">
                <a:solidFill>
                  <a:schemeClr val="bg1"/>
                </a:solidFill>
              </a:rPr>
              <a:t>n</a:t>
            </a:r>
            <a:r>
              <a:rPr lang="en-US" sz="6000" b="1" dirty="0" err="1" smtClean="0"/>
              <a:t>and</a:t>
            </a:r>
            <a:r>
              <a:rPr lang="en-US" sz="6000" b="1" dirty="0" smtClean="0"/>
              <a:t> </a:t>
            </a:r>
            <a:r>
              <a:rPr lang="en-US" sz="6000" b="1" dirty="0"/>
              <a:t>how can they </a:t>
            </a:r>
            <a:endParaRPr lang="en-US" sz="6000" b="1" dirty="0" smtClean="0"/>
          </a:p>
          <a:p>
            <a:pPr marL="0" indent="0" algn="ctr">
              <a:lnSpc>
                <a:spcPts val="9000"/>
              </a:lnSpc>
              <a:spcBef>
                <a:spcPts val="0"/>
              </a:spcBef>
              <a:buNone/>
            </a:pPr>
            <a:r>
              <a:rPr lang="en-US" sz="6000" b="1" dirty="0" smtClean="0"/>
              <a:t>help </a:t>
            </a:r>
            <a:r>
              <a:rPr lang="en-US" sz="6000" b="1" dirty="0"/>
              <a:t>me?</a:t>
            </a:r>
          </a:p>
        </p:txBody>
      </p:sp>
    </p:spTree>
    <p:extLst>
      <p:ext uri="{BB962C8B-B14F-4D97-AF65-F5344CB8AC3E}">
        <p14:creationId xmlns:p14="http://schemas.microsoft.com/office/powerpoint/2010/main" val="2277730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ceptual of 3 human figures with arms as orbits"/>
          <p:cNvPicPr>
            <a:picLocks noChangeAspect="1"/>
          </p:cNvPicPr>
          <p:nvPr/>
        </p:nvPicPr>
        <p:blipFill rotWithShape="1">
          <a:blip r:embed="rId3" cstate="print">
            <a:extLst>
              <a:ext uri="{28A0092B-C50C-407E-A947-70E740481C1C}">
                <a14:useLocalDpi xmlns:a14="http://schemas.microsoft.com/office/drawing/2010/main" val="0"/>
              </a:ext>
            </a:extLst>
          </a:blip>
          <a:srcRect l="6800" t="10776" r="7899" b="18535"/>
          <a:stretch/>
        </p:blipFill>
        <p:spPr>
          <a:xfrm rot="838265">
            <a:off x="4348044" y="738051"/>
            <a:ext cx="4985966" cy="4396347"/>
          </a:xfrm>
          <a:prstGeom prst="rect">
            <a:avLst/>
          </a:prstGeom>
        </p:spPr>
      </p:pic>
      <p:sp>
        <p:nvSpPr>
          <p:cNvPr id="3" name="Content Placeholder 2"/>
          <p:cNvSpPr>
            <a:spLocks noGrp="1"/>
          </p:cNvSpPr>
          <p:nvPr>
            <p:ph idx="1"/>
          </p:nvPr>
        </p:nvSpPr>
        <p:spPr>
          <a:xfrm>
            <a:off x="152400" y="747153"/>
            <a:ext cx="6096000" cy="4186797"/>
          </a:xfrm>
        </p:spPr>
        <p:txBody>
          <a:bodyPr>
            <a:normAutofit/>
          </a:bodyPr>
          <a:lstStyle/>
          <a:p>
            <a:pPr marL="0" indent="0">
              <a:spcAft>
                <a:spcPts val="1200"/>
              </a:spcAft>
              <a:buNone/>
            </a:pPr>
            <a:r>
              <a:rPr lang="en-US" sz="3800" b="1" dirty="0" smtClean="0"/>
              <a:t>Training and Education</a:t>
            </a:r>
          </a:p>
          <a:p>
            <a:pPr marL="0" indent="0">
              <a:spcAft>
                <a:spcPts val="1200"/>
              </a:spcAft>
              <a:buNone/>
            </a:pPr>
            <a:r>
              <a:rPr lang="en-US" sz="3800" b="1" dirty="0" smtClean="0"/>
              <a:t>Veteran Recruitment</a:t>
            </a:r>
          </a:p>
          <a:p>
            <a:pPr marL="231775" indent="-231775">
              <a:spcAft>
                <a:spcPts val="1200"/>
              </a:spcAft>
              <a:buNone/>
            </a:pPr>
            <a:r>
              <a:rPr lang="en-US" sz="3800" b="1" dirty="0" smtClean="0"/>
              <a:t>Facility Communication Support</a:t>
            </a:r>
          </a:p>
          <a:p>
            <a:pPr marL="0" indent="0">
              <a:spcAft>
                <a:spcPts val="1200"/>
              </a:spcAft>
              <a:buNone/>
            </a:pPr>
            <a:r>
              <a:rPr lang="en-US" sz="3800" b="1" dirty="0" smtClean="0"/>
              <a:t>Software Access</a:t>
            </a:r>
            <a:endParaRPr lang="en-US" sz="3800" b="1" dirty="0"/>
          </a:p>
        </p:txBody>
      </p:sp>
    </p:spTree>
    <p:extLst>
      <p:ext uri="{BB962C8B-B14F-4D97-AF65-F5344CB8AC3E}">
        <p14:creationId xmlns:p14="http://schemas.microsoft.com/office/powerpoint/2010/main" val="692446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22250062"/>
              </p:ext>
            </p:extLst>
          </p:nvPr>
        </p:nvGraphicFramePr>
        <p:xfrm>
          <a:off x="14514" y="0"/>
          <a:ext cx="9144000" cy="50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Troubleshooting, Management Reporting &amp; Sustainment&#10;"/>
          <p:cNvSpPr/>
          <p:nvPr/>
        </p:nvSpPr>
        <p:spPr>
          <a:xfrm>
            <a:off x="7024920" y="2014480"/>
            <a:ext cx="1828800" cy="1200329"/>
          </a:xfrm>
          <a:prstGeom prst="rect">
            <a:avLst/>
          </a:prstGeom>
        </p:spPr>
        <p:txBody>
          <a:bodyPr wrap="square">
            <a:spAutoFit/>
          </a:bodyPr>
          <a:lstStyle/>
          <a:p>
            <a:pPr lvl="0" algn="ctr"/>
            <a:r>
              <a:rPr lang="en-US" dirty="0">
                <a:solidFill>
                  <a:schemeClr val="bg1"/>
                </a:solidFill>
              </a:rPr>
              <a:t>Troubleshooting, Management Reporting &amp; Sustainment</a:t>
            </a:r>
          </a:p>
        </p:txBody>
      </p:sp>
      <p:sp>
        <p:nvSpPr>
          <p:cNvPr id="2" name="Title 1"/>
          <p:cNvSpPr>
            <a:spLocks noGrp="1"/>
          </p:cNvSpPr>
          <p:nvPr>
            <p:ph type="title"/>
          </p:nvPr>
        </p:nvSpPr>
        <p:spPr/>
        <p:txBody>
          <a:bodyPr/>
          <a:lstStyle/>
          <a:p>
            <a:r>
              <a:rPr lang="en-US" dirty="0" smtClean="0">
                <a:latin typeface="+mj-lt"/>
              </a:rPr>
              <a:t>Implementation Life Cycle</a:t>
            </a:r>
            <a:endParaRPr lang="en-US" dirty="0">
              <a:latin typeface="+mj-lt"/>
            </a:endParaRPr>
          </a:p>
        </p:txBody>
      </p:sp>
    </p:spTree>
    <p:extLst>
      <p:ext uri="{BB962C8B-B14F-4D97-AF65-F5344CB8AC3E}">
        <p14:creationId xmlns:p14="http://schemas.microsoft.com/office/powerpoint/2010/main" val="10453649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progression from right: Build Team, Initiate Process&#10;Define Enrollment Strategy&#10;Marketing VLER Health to Veterans&#10;Role of ROI in VLER Health&#10;Clinician Training&#10; &#10;"/>
          <p:cNvGraphicFramePr/>
          <p:nvPr>
            <p:extLst>
              <p:ext uri="{D42A27DB-BD31-4B8C-83A1-F6EECF244321}">
                <p14:modId xmlns:p14="http://schemas.microsoft.com/office/powerpoint/2010/main" val="122901664"/>
              </p:ext>
            </p:extLst>
          </p:nvPr>
        </p:nvGraphicFramePr>
        <p:xfrm>
          <a:off x="14514" y="0"/>
          <a:ext cx="9144000" cy="50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Troubleshooting, Management Reporting &amp; Sustainment&#10;"/>
          <p:cNvSpPr/>
          <p:nvPr/>
        </p:nvSpPr>
        <p:spPr>
          <a:xfrm>
            <a:off x="7024920" y="2014480"/>
            <a:ext cx="1828800" cy="1200329"/>
          </a:xfrm>
          <a:prstGeom prst="rect">
            <a:avLst/>
          </a:prstGeom>
        </p:spPr>
        <p:txBody>
          <a:bodyPr wrap="square">
            <a:spAutoFit/>
          </a:bodyPr>
          <a:lstStyle/>
          <a:p>
            <a:pPr lvl="0" algn="ctr"/>
            <a:r>
              <a:rPr lang="en-US" dirty="0">
                <a:solidFill>
                  <a:schemeClr val="bg1"/>
                </a:solidFill>
              </a:rPr>
              <a:t>Troubleshooting, Management Reporting &amp; Sustainment</a:t>
            </a:r>
          </a:p>
        </p:txBody>
      </p:sp>
      <p:sp>
        <p:nvSpPr>
          <p:cNvPr id="8" name="Isosceles Triangle 7" descr="&quot;&quot;"/>
          <p:cNvSpPr/>
          <p:nvPr/>
        </p:nvSpPr>
        <p:spPr>
          <a:xfrm rot="16200000">
            <a:off x="-560557" y="2621985"/>
            <a:ext cx="3570410" cy="1230096"/>
          </a:xfrm>
          <a:prstGeom prst="triangle">
            <a:avLst>
              <a:gd name="adj" fmla="val 66667"/>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Build Team, Initiate Process&#10;"/>
          <p:cNvGrpSpPr/>
          <p:nvPr/>
        </p:nvGrpSpPr>
        <p:grpSpPr>
          <a:xfrm>
            <a:off x="1611096" y="1407379"/>
            <a:ext cx="2260602" cy="3614859"/>
            <a:chOff x="1524000" y="1200329"/>
            <a:chExt cx="2260602" cy="3614859"/>
          </a:xfrm>
        </p:grpSpPr>
        <p:sp>
          <p:nvSpPr>
            <p:cNvPr id="5" name="Rounded Rectangle 4"/>
            <p:cNvSpPr/>
            <p:nvPr/>
          </p:nvSpPr>
          <p:spPr>
            <a:xfrm>
              <a:off x="1524000" y="1200329"/>
              <a:ext cx="2260602" cy="361485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descr="Build Team, Initiate Process&#10;"/>
            <p:cNvSpPr txBox="1"/>
            <p:nvPr/>
          </p:nvSpPr>
          <p:spPr>
            <a:xfrm>
              <a:off x="1551216" y="1840312"/>
              <a:ext cx="2233386" cy="2308324"/>
            </a:xfrm>
            <a:prstGeom prst="rect">
              <a:avLst/>
            </a:prstGeom>
            <a:noFill/>
          </p:spPr>
          <p:txBody>
            <a:bodyPr wrap="square" rtlCol="0">
              <a:spAutoFit/>
            </a:bodyPr>
            <a:lstStyle/>
            <a:p>
              <a:pPr algn="ctr"/>
              <a:r>
                <a:rPr lang="en-US" sz="3600" b="1" dirty="0" smtClean="0">
                  <a:solidFill>
                    <a:schemeClr val="bg1"/>
                  </a:solidFill>
                </a:rPr>
                <a:t>Build Team, Initiate Process</a:t>
              </a:r>
              <a:endParaRPr lang="en-US" sz="3600" b="1" dirty="0">
                <a:solidFill>
                  <a:schemeClr val="bg1"/>
                </a:solidFill>
              </a:endParaRPr>
            </a:p>
          </p:txBody>
        </p:sp>
      </p:grpSp>
      <p:sp>
        <p:nvSpPr>
          <p:cNvPr id="2" name="Title 1"/>
          <p:cNvSpPr>
            <a:spLocks noGrp="1"/>
          </p:cNvSpPr>
          <p:nvPr>
            <p:ph type="title"/>
          </p:nvPr>
        </p:nvSpPr>
        <p:spPr/>
        <p:txBody>
          <a:bodyPr/>
          <a:lstStyle/>
          <a:p>
            <a:r>
              <a:rPr lang="en-US" dirty="0" smtClean="0">
                <a:latin typeface="+mj-lt"/>
              </a:rPr>
              <a:t>Implementation Life Cycle</a:t>
            </a:r>
            <a:endParaRPr lang="en-US" dirty="0">
              <a:latin typeface="+mj-lt"/>
            </a:endParaRPr>
          </a:p>
        </p:txBody>
      </p:sp>
    </p:spTree>
    <p:extLst>
      <p:ext uri="{BB962C8B-B14F-4D97-AF65-F5344CB8AC3E}">
        <p14:creationId xmlns:p14="http://schemas.microsoft.com/office/powerpoint/2010/main" val="34638176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progression from right: Build Team, Initiate Process&#10;Define Enrollment Strategy&#10;Marketing VLER Health to Veterans&#10;Role of ROI in VLER Health&#10;Clinician Training&#10; &#10;"/>
          <p:cNvGraphicFramePr/>
          <p:nvPr>
            <p:extLst>
              <p:ext uri="{D42A27DB-BD31-4B8C-83A1-F6EECF244321}">
                <p14:modId xmlns:p14="http://schemas.microsoft.com/office/powerpoint/2010/main" val="3836392358"/>
              </p:ext>
            </p:extLst>
          </p:nvPr>
        </p:nvGraphicFramePr>
        <p:xfrm>
          <a:off x="14514" y="0"/>
          <a:ext cx="9144000" cy="50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Troubleshooting, Management Reporting &amp; Sustainment&#10;"/>
          <p:cNvSpPr/>
          <p:nvPr/>
        </p:nvSpPr>
        <p:spPr>
          <a:xfrm>
            <a:off x="7024920" y="2014480"/>
            <a:ext cx="1828800" cy="1200329"/>
          </a:xfrm>
          <a:prstGeom prst="rect">
            <a:avLst/>
          </a:prstGeom>
        </p:spPr>
        <p:txBody>
          <a:bodyPr wrap="square">
            <a:spAutoFit/>
          </a:bodyPr>
          <a:lstStyle/>
          <a:p>
            <a:pPr lvl="0" algn="ctr"/>
            <a:r>
              <a:rPr lang="en-US" dirty="0">
                <a:solidFill>
                  <a:schemeClr val="bg1"/>
                </a:solidFill>
              </a:rPr>
              <a:t>Troubleshooting, Management Reporting &amp; Sustainment</a:t>
            </a:r>
          </a:p>
        </p:txBody>
      </p:sp>
      <p:sp>
        <p:nvSpPr>
          <p:cNvPr id="5" name="Isosceles Triangle 4" descr="&quot;&quot;"/>
          <p:cNvSpPr/>
          <p:nvPr/>
        </p:nvSpPr>
        <p:spPr>
          <a:xfrm rot="16200000">
            <a:off x="957995" y="2475033"/>
            <a:ext cx="3570410" cy="1524000"/>
          </a:xfrm>
          <a:prstGeom prst="triangle">
            <a:avLst>
              <a:gd name="adj" fmla="val 66667"/>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Define Enrollment Strategy&#10;"/>
          <p:cNvGrpSpPr/>
          <p:nvPr/>
        </p:nvGrpSpPr>
        <p:grpSpPr>
          <a:xfrm>
            <a:off x="3276600" y="1407379"/>
            <a:ext cx="2438400" cy="3614859"/>
            <a:chOff x="1524000" y="1200329"/>
            <a:chExt cx="2260602" cy="3614859"/>
          </a:xfrm>
        </p:grpSpPr>
        <p:sp>
          <p:nvSpPr>
            <p:cNvPr id="8" name="Rounded Rectangle 7"/>
            <p:cNvSpPr/>
            <p:nvPr/>
          </p:nvSpPr>
          <p:spPr>
            <a:xfrm>
              <a:off x="1524000" y="1200329"/>
              <a:ext cx="2260602" cy="3614859"/>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Define Enrollment Strategy&#10;"/>
            <p:cNvSpPr txBox="1"/>
            <p:nvPr/>
          </p:nvSpPr>
          <p:spPr>
            <a:xfrm>
              <a:off x="1551216" y="2145106"/>
              <a:ext cx="2233386" cy="1754326"/>
            </a:xfrm>
            <a:prstGeom prst="rect">
              <a:avLst/>
            </a:prstGeom>
            <a:noFill/>
          </p:spPr>
          <p:txBody>
            <a:bodyPr wrap="square" rtlCol="0">
              <a:spAutoFit/>
            </a:bodyPr>
            <a:lstStyle/>
            <a:p>
              <a:pPr algn="ctr"/>
              <a:r>
                <a:rPr lang="en-US" sz="3600" b="1" dirty="0" smtClean="0">
                  <a:solidFill>
                    <a:schemeClr val="bg1"/>
                  </a:solidFill>
                </a:rPr>
                <a:t>Define Enrollment Strategy</a:t>
              </a:r>
              <a:endParaRPr lang="en-US" sz="3600" b="1" dirty="0">
                <a:solidFill>
                  <a:schemeClr val="bg1"/>
                </a:solidFill>
              </a:endParaRPr>
            </a:p>
          </p:txBody>
        </p:sp>
      </p:grpSp>
      <p:sp>
        <p:nvSpPr>
          <p:cNvPr id="2" name="Title 1"/>
          <p:cNvSpPr>
            <a:spLocks noGrp="1"/>
          </p:cNvSpPr>
          <p:nvPr>
            <p:ph type="title"/>
          </p:nvPr>
        </p:nvSpPr>
        <p:spPr/>
        <p:txBody>
          <a:bodyPr/>
          <a:lstStyle/>
          <a:p>
            <a:r>
              <a:rPr lang="en-US" dirty="0" smtClean="0">
                <a:latin typeface="+mj-lt"/>
              </a:rPr>
              <a:t>Implementation Life Cycle</a:t>
            </a:r>
            <a:endParaRPr lang="en-US" dirty="0">
              <a:latin typeface="+mj-lt"/>
            </a:endParaRPr>
          </a:p>
        </p:txBody>
      </p:sp>
    </p:spTree>
    <p:extLst>
      <p:ext uri="{BB962C8B-B14F-4D97-AF65-F5344CB8AC3E}">
        <p14:creationId xmlns:p14="http://schemas.microsoft.com/office/powerpoint/2010/main" val="34638176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progression from right: Build Team, Initiate Process&#10;Define Enrollment Strategy&#10;Marketing VLER Health to Veterans&#10;Role of ROI in VLER Health&#10;Clinician Training&#10; &#10;"/>
          <p:cNvGraphicFramePr/>
          <p:nvPr>
            <p:extLst>
              <p:ext uri="{D42A27DB-BD31-4B8C-83A1-F6EECF244321}">
                <p14:modId xmlns:p14="http://schemas.microsoft.com/office/powerpoint/2010/main" val="1164300983"/>
              </p:ext>
            </p:extLst>
          </p:nvPr>
        </p:nvGraphicFramePr>
        <p:xfrm>
          <a:off x="14514" y="0"/>
          <a:ext cx="9144000" cy="50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Troubleshooting, Management Reporting &amp; Sustainment&#10;"/>
          <p:cNvSpPr/>
          <p:nvPr/>
        </p:nvSpPr>
        <p:spPr>
          <a:xfrm>
            <a:off x="7024920" y="2014480"/>
            <a:ext cx="1828800" cy="1200329"/>
          </a:xfrm>
          <a:prstGeom prst="rect">
            <a:avLst/>
          </a:prstGeom>
        </p:spPr>
        <p:txBody>
          <a:bodyPr wrap="square">
            <a:spAutoFit/>
          </a:bodyPr>
          <a:lstStyle/>
          <a:p>
            <a:pPr lvl="0" algn="ctr"/>
            <a:r>
              <a:rPr lang="en-US" dirty="0">
                <a:solidFill>
                  <a:schemeClr val="bg1"/>
                </a:solidFill>
              </a:rPr>
              <a:t>Troubleshooting, Management Reporting &amp; Sustainment</a:t>
            </a:r>
          </a:p>
        </p:txBody>
      </p:sp>
      <p:sp>
        <p:nvSpPr>
          <p:cNvPr id="5" name="Isosceles Triangle 4" descr="&quot;&quot;"/>
          <p:cNvSpPr/>
          <p:nvPr/>
        </p:nvSpPr>
        <p:spPr>
          <a:xfrm rot="16200000">
            <a:off x="2481996" y="2430584"/>
            <a:ext cx="3570410" cy="1524000"/>
          </a:xfrm>
          <a:prstGeom prst="triangle">
            <a:avLst>
              <a:gd name="adj" fmla="val 66667"/>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800601" y="1362930"/>
            <a:ext cx="2438400" cy="3614859"/>
            <a:chOff x="1524000" y="1200329"/>
            <a:chExt cx="2260602" cy="3614859"/>
          </a:xfrm>
        </p:grpSpPr>
        <p:sp>
          <p:nvSpPr>
            <p:cNvPr id="8" name="Rounded Rectangle 7"/>
            <p:cNvSpPr/>
            <p:nvPr/>
          </p:nvSpPr>
          <p:spPr>
            <a:xfrm>
              <a:off x="1524000" y="1200329"/>
              <a:ext cx="2260602" cy="361485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Marketing VLER Health&#10;to Veterans&#10;"/>
            <p:cNvSpPr txBox="1"/>
            <p:nvPr/>
          </p:nvSpPr>
          <p:spPr>
            <a:xfrm>
              <a:off x="1551216" y="1753228"/>
              <a:ext cx="2233386" cy="2308324"/>
            </a:xfrm>
            <a:prstGeom prst="rect">
              <a:avLst/>
            </a:prstGeom>
            <a:noFill/>
          </p:spPr>
          <p:txBody>
            <a:bodyPr wrap="square" rtlCol="0">
              <a:spAutoFit/>
            </a:bodyPr>
            <a:lstStyle/>
            <a:p>
              <a:pPr algn="ctr"/>
              <a:r>
                <a:rPr lang="en-US" sz="3600" b="1" dirty="0" smtClean="0">
                  <a:solidFill>
                    <a:schemeClr val="bg1"/>
                  </a:solidFill>
                </a:rPr>
                <a:t>Marketing VLER Health</a:t>
              </a:r>
            </a:p>
            <a:p>
              <a:pPr algn="ctr"/>
              <a:r>
                <a:rPr lang="en-US" sz="3600" b="1" dirty="0">
                  <a:solidFill>
                    <a:schemeClr val="bg1"/>
                  </a:solidFill>
                </a:rPr>
                <a:t>t</a:t>
              </a:r>
              <a:r>
                <a:rPr lang="en-US" sz="3600" b="1" dirty="0" smtClean="0">
                  <a:solidFill>
                    <a:schemeClr val="bg1"/>
                  </a:solidFill>
                </a:rPr>
                <a:t>o Veterans</a:t>
              </a:r>
              <a:endParaRPr lang="en-US" sz="3600" b="1" dirty="0">
                <a:solidFill>
                  <a:schemeClr val="bg1"/>
                </a:solidFill>
              </a:endParaRPr>
            </a:p>
          </p:txBody>
        </p:sp>
      </p:grpSp>
      <p:sp>
        <p:nvSpPr>
          <p:cNvPr id="2" name="Title 1"/>
          <p:cNvSpPr>
            <a:spLocks noGrp="1"/>
          </p:cNvSpPr>
          <p:nvPr>
            <p:ph type="title"/>
          </p:nvPr>
        </p:nvSpPr>
        <p:spPr/>
        <p:txBody>
          <a:bodyPr/>
          <a:lstStyle/>
          <a:p>
            <a:r>
              <a:rPr lang="en-US" dirty="0" smtClean="0">
                <a:latin typeface="+mj-lt"/>
              </a:rPr>
              <a:t>Implementation Life Cycle</a:t>
            </a:r>
            <a:endParaRPr lang="en-US" dirty="0">
              <a:latin typeface="+mj-lt"/>
            </a:endParaRPr>
          </a:p>
        </p:txBody>
      </p:sp>
    </p:spTree>
    <p:extLst>
      <p:ext uri="{BB962C8B-B14F-4D97-AF65-F5344CB8AC3E}">
        <p14:creationId xmlns:p14="http://schemas.microsoft.com/office/powerpoint/2010/main" val="34638176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progression from right: Build Team, Initiate Process&#10;Define Enrollment Strategy&#10;Marketing VLER Health to Veterans&#10;Role of ROI in VLER Health&#10;Clinician Training&#10; &#10;"/>
          <p:cNvGraphicFramePr/>
          <p:nvPr>
            <p:extLst>
              <p:ext uri="{D42A27DB-BD31-4B8C-83A1-F6EECF244321}">
                <p14:modId xmlns:p14="http://schemas.microsoft.com/office/powerpoint/2010/main" val="2954982823"/>
              </p:ext>
            </p:extLst>
          </p:nvPr>
        </p:nvGraphicFramePr>
        <p:xfrm>
          <a:off x="14514" y="0"/>
          <a:ext cx="9144000" cy="50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Troubleshooting, Management Reporting &amp; Sustainment&#10;"/>
          <p:cNvSpPr/>
          <p:nvPr/>
        </p:nvSpPr>
        <p:spPr>
          <a:xfrm>
            <a:off x="7024920" y="2014480"/>
            <a:ext cx="1828800" cy="1200329"/>
          </a:xfrm>
          <a:prstGeom prst="rect">
            <a:avLst/>
          </a:prstGeom>
        </p:spPr>
        <p:txBody>
          <a:bodyPr wrap="square">
            <a:spAutoFit/>
          </a:bodyPr>
          <a:lstStyle/>
          <a:p>
            <a:pPr lvl="0" algn="ctr"/>
            <a:r>
              <a:rPr lang="en-US" dirty="0">
                <a:solidFill>
                  <a:schemeClr val="bg1"/>
                </a:solidFill>
              </a:rPr>
              <a:t>Troubleshooting, Management Reporting &amp; Sustainment</a:t>
            </a:r>
          </a:p>
        </p:txBody>
      </p:sp>
      <p:sp>
        <p:nvSpPr>
          <p:cNvPr id="5" name="Isosceles Triangle 4" descr="&quot;&quot;"/>
          <p:cNvSpPr/>
          <p:nvPr/>
        </p:nvSpPr>
        <p:spPr>
          <a:xfrm rot="16200000">
            <a:off x="4016879" y="2430584"/>
            <a:ext cx="3570410" cy="1524000"/>
          </a:xfrm>
          <a:prstGeom prst="triangle">
            <a:avLst>
              <a:gd name="adj" fmla="val 66667"/>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6335484" y="1362930"/>
            <a:ext cx="2438400" cy="3614859"/>
            <a:chOff x="1524000" y="1200329"/>
            <a:chExt cx="2260602" cy="3614859"/>
          </a:xfrm>
        </p:grpSpPr>
        <p:sp>
          <p:nvSpPr>
            <p:cNvPr id="8" name="Rounded Rectangle 7"/>
            <p:cNvSpPr/>
            <p:nvPr/>
          </p:nvSpPr>
          <p:spPr>
            <a:xfrm>
              <a:off x="1524000" y="1200329"/>
              <a:ext cx="2260602" cy="3614859"/>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Role of ROI in VLER Health&#10;"/>
            <p:cNvSpPr txBox="1"/>
            <p:nvPr/>
          </p:nvSpPr>
          <p:spPr>
            <a:xfrm>
              <a:off x="1551216" y="2145106"/>
              <a:ext cx="2233386" cy="1754326"/>
            </a:xfrm>
            <a:prstGeom prst="rect">
              <a:avLst/>
            </a:prstGeom>
            <a:noFill/>
          </p:spPr>
          <p:txBody>
            <a:bodyPr wrap="square" rtlCol="0">
              <a:spAutoFit/>
            </a:bodyPr>
            <a:lstStyle/>
            <a:p>
              <a:pPr algn="ctr"/>
              <a:r>
                <a:rPr lang="en-US" sz="3600" b="1" dirty="0" smtClean="0">
                  <a:solidFill>
                    <a:schemeClr val="bg1"/>
                  </a:solidFill>
                </a:rPr>
                <a:t>Role of ROI in VLER Health</a:t>
              </a:r>
              <a:endParaRPr lang="en-US" sz="3600" b="1" dirty="0">
                <a:solidFill>
                  <a:schemeClr val="bg1"/>
                </a:solidFill>
              </a:endParaRPr>
            </a:p>
          </p:txBody>
        </p:sp>
      </p:grpSp>
      <p:sp>
        <p:nvSpPr>
          <p:cNvPr id="2" name="Title 1"/>
          <p:cNvSpPr>
            <a:spLocks noGrp="1"/>
          </p:cNvSpPr>
          <p:nvPr>
            <p:ph type="title"/>
          </p:nvPr>
        </p:nvSpPr>
        <p:spPr/>
        <p:txBody>
          <a:bodyPr/>
          <a:lstStyle/>
          <a:p>
            <a:r>
              <a:rPr lang="en-US" dirty="0" smtClean="0">
                <a:latin typeface="+mj-lt"/>
              </a:rPr>
              <a:t>Implementation Life Cycle</a:t>
            </a:r>
            <a:endParaRPr lang="en-US" dirty="0">
              <a:latin typeface="+mj-lt"/>
            </a:endParaRPr>
          </a:p>
        </p:txBody>
      </p:sp>
    </p:spTree>
    <p:extLst>
      <p:ext uri="{BB962C8B-B14F-4D97-AF65-F5344CB8AC3E}">
        <p14:creationId xmlns:p14="http://schemas.microsoft.com/office/powerpoint/2010/main" val="34638176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progression from right: Build Team, Initiate Process&#10;Define Enrollment Strategy&#10;Marketing VLER Health to Veterans&#10;Role of ROI in VLER Health&#10;Clinician Training&#10; &#10;"/>
          <p:cNvGraphicFramePr/>
          <p:nvPr>
            <p:extLst>
              <p:ext uri="{D42A27DB-BD31-4B8C-83A1-F6EECF244321}">
                <p14:modId xmlns:p14="http://schemas.microsoft.com/office/powerpoint/2010/main" val="419504632"/>
              </p:ext>
            </p:extLst>
          </p:nvPr>
        </p:nvGraphicFramePr>
        <p:xfrm>
          <a:off x="14514" y="0"/>
          <a:ext cx="9144000" cy="50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Troubleshooting, Management Reporting &amp; Sustainment&#10;"/>
          <p:cNvSpPr/>
          <p:nvPr/>
        </p:nvSpPr>
        <p:spPr>
          <a:xfrm>
            <a:off x="7024920" y="2014480"/>
            <a:ext cx="1828800" cy="1200329"/>
          </a:xfrm>
          <a:prstGeom prst="rect">
            <a:avLst/>
          </a:prstGeom>
        </p:spPr>
        <p:txBody>
          <a:bodyPr wrap="square">
            <a:spAutoFit/>
          </a:bodyPr>
          <a:lstStyle/>
          <a:p>
            <a:pPr lvl="0" algn="ctr"/>
            <a:r>
              <a:rPr lang="en-US" dirty="0">
                <a:solidFill>
                  <a:schemeClr val="bg1"/>
                </a:solidFill>
              </a:rPr>
              <a:t>Troubleshooting, Management Reporting &amp; Sustainment</a:t>
            </a:r>
          </a:p>
        </p:txBody>
      </p:sp>
      <p:sp>
        <p:nvSpPr>
          <p:cNvPr id="5" name="Isosceles Triangle 4" descr="&quot;&quot;"/>
          <p:cNvSpPr/>
          <p:nvPr/>
        </p:nvSpPr>
        <p:spPr>
          <a:xfrm rot="16200000">
            <a:off x="4958495" y="2697284"/>
            <a:ext cx="3570410" cy="990600"/>
          </a:xfrm>
          <a:prstGeom prst="triangle">
            <a:avLst>
              <a:gd name="adj" fmla="val 66667"/>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Clinician Training&#10;"/>
          <p:cNvGrpSpPr/>
          <p:nvPr/>
        </p:nvGrpSpPr>
        <p:grpSpPr>
          <a:xfrm>
            <a:off x="6847438" y="1362930"/>
            <a:ext cx="2409043" cy="3614859"/>
            <a:chOff x="1726144" y="1200329"/>
            <a:chExt cx="2233386" cy="3614859"/>
          </a:xfrm>
        </p:grpSpPr>
        <p:sp>
          <p:nvSpPr>
            <p:cNvPr id="8" name="Rounded Rectangle 7"/>
            <p:cNvSpPr/>
            <p:nvPr/>
          </p:nvSpPr>
          <p:spPr>
            <a:xfrm>
              <a:off x="1890680" y="1200329"/>
              <a:ext cx="1893922" cy="3614859"/>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26144" y="2348302"/>
              <a:ext cx="2233386" cy="1200329"/>
            </a:xfrm>
            <a:prstGeom prst="rect">
              <a:avLst/>
            </a:prstGeom>
            <a:noFill/>
          </p:spPr>
          <p:txBody>
            <a:bodyPr wrap="square" rtlCol="0">
              <a:spAutoFit/>
            </a:bodyPr>
            <a:lstStyle/>
            <a:p>
              <a:pPr algn="ctr"/>
              <a:r>
                <a:rPr lang="en-US" sz="3600" b="1" dirty="0" smtClean="0">
                  <a:solidFill>
                    <a:schemeClr val="bg1"/>
                  </a:solidFill>
                </a:rPr>
                <a:t>Clinician Training</a:t>
              </a:r>
              <a:endParaRPr lang="en-US" sz="3600" b="1" dirty="0">
                <a:solidFill>
                  <a:schemeClr val="bg1"/>
                </a:solidFill>
              </a:endParaRPr>
            </a:p>
          </p:txBody>
        </p:sp>
      </p:grpSp>
      <p:sp>
        <p:nvSpPr>
          <p:cNvPr id="2" name="Title 1"/>
          <p:cNvSpPr>
            <a:spLocks noGrp="1"/>
          </p:cNvSpPr>
          <p:nvPr>
            <p:ph type="title"/>
          </p:nvPr>
        </p:nvSpPr>
        <p:spPr/>
        <p:txBody>
          <a:bodyPr/>
          <a:lstStyle/>
          <a:p>
            <a:r>
              <a:rPr lang="en-US" dirty="0" smtClean="0">
                <a:latin typeface="+mj-lt"/>
              </a:rPr>
              <a:t>Implementation Life Cycle</a:t>
            </a:r>
            <a:endParaRPr lang="en-US" dirty="0">
              <a:latin typeface="+mj-lt"/>
            </a:endParaRPr>
          </a:p>
        </p:txBody>
      </p:sp>
    </p:spTree>
    <p:extLst>
      <p:ext uri="{BB962C8B-B14F-4D97-AF65-F5344CB8AC3E}">
        <p14:creationId xmlns:p14="http://schemas.microsoft.com/office/powerpoint/2010/main" val="3463817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progression from right: Build Team, Initiate Process&#10;Define Enrollment Strategy&#10;Marketing VLER Health to Veterans&#10;Role of ROI in VLER Health&#10;Clinician Training&#10; &#10;"/>
          <p:cNvGraphicFramePr/>
          <p:nvPr>
            <p:extLst>
              <p:ext uri="{D42A27DB-BD31-4B8C-83A1-F6EECF244321}">
                <p14:modId xmlns:p14="http://schemas.microsoft.com/office/powerpoint/2010/main" val="552926914"/>
              </p:ext>
            </p:extLst>
          </p:nvPr>
        </p:nvGraphicFramePr>
        <p:xfrm>
          <a:off x="14514" y="0"/>
          <a:ext cx="9144000" cy="50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Troubleshooting, Management Reporting &amp; Sustainment&#10;"/>
          <p:cNvSpPr/>
          <p:nvPr/>
        </p:nvSpPr>
        <p:spPr>
          <a:xfrm>
            <a:off x="7024920" y="2014480"/>
            <a:ext cx="1828800" cy="1200329"/>
          </a:xfrm>
          <a:prstGeom prst="rect">
            <a:avLst/>
          </a:prstGeom>
        </p:spPr>
        <p:txBody>
          <a:bodyPr wrap="square">
            <a:spAutoFit/>
          </a:bodyPr>
          <a:lstStyle/>
          <a:p>
            <a:pPr lvl="0" algn="ctr"/>
            <a:r>
              <a:rPr lang="en-US" dirty="0">
                <a:solidFill>
                  <a:schemeClr val="bg1"/>
                </a:solidFill>
              </a:rPr>
              <a:t>Troubleshooting, Management Reporting &amp; Sustainment</a:t>
            </a:r>
          </a:p>
        </p:txBody>
      </p:sp>
      <p:sp>
        <p:nvSpPr>
          <p:cNvPr id="5" name="Isosceles Triangle 4" descr="&quot;&quot;"/>
          <p:cNvSpPr/>
          <p:nvPr/>
        </p:nvSpPr>
        <p:spPr>
          <a:xfrm rot="16200000" flipV="1">
            <a:off x="4927655" y="1990617"/>
            <a:ext cx="3570410" cy="2452920"/>
          </a:xfrm>
          <a:prstGeom prst="triangle">
            <a:avLst>
              <a:gd name="adj" fmla="val 66667"/>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362200" y="1407379"/>
            <a:ext cx="3505199" cy="3614859"/>
            <a:chOff x="888206" y="1200329"/>
            <a:chExt cx="2896397" cy="3614859"/>
          </a:xfrm>
        </p:grpSpPr>
        <p:sp>
          <p:nvSpPr>
            <p:cNvPr id="8" name="Rounded Rectangle 7"/>
            <p:cNvSpPr/>
            <p:nvPr/>
          </p:nvSpPr>
          <p:spPr>
            <a:xfrm>
              <a:off x="888206" y="1200329"/>
              <a:ext cx="2896396" cy="3614859"/>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Troubleshooting, Management Reporting &amp; Sustainment&#10;"/>
            <p:cNvSpPr txBox="1"/>
            <p:nvPr/>
          </p:nvSpPr>
          <p:spPr>
            <a:xfrm>
              <a:off x="888206" y="1796770"/>
              <a:ext cx="2896397" cy="2862322"/>
            </a:xfrm>
            <a:prstGeom prst="rect">
              <a:avLst/>
            </a:prstGeom>
            <a:noFill/>
          </p:spPr>
          <p:txBody>
            <a:bodyPr wrap="square" rtlCol="0">
              <a:spAutoFit/>
            </a:bodyPr>
            <a:lstStyle/>
            <a:p>
              <a:pPr algn="ctr"/>
              <a:r>
                <a:rPr lang="en-US" sz="3600" b="1" dirty="0" smtClean="0">
                  <a:solidFill>
                    <a:schemeClr val="bg1"/>
                  </a:solidFill>
                </a:rPr>
                <a:t>Troubleshooting, Management Reporting &amp; Sustainment</a:t>
              </a:r>
              <a:endParaRPr lang="en-US" sz="3600" b="1" dirty="0">
                <a:solidFill>
                  <a:schemeClr val="bg1"/>
                </a:solidFill>
              </a:endParaRPr>
            </a:p>
          </p:txBody>
        </p:sp>
      </p:grpSp>
      <p:sp>
        <p:nvSpPr>
          <p:cNvPr id="2" name="Title 1"/>
          <p:cNvSpPr>
            <a:spLocks noGrp="1"/>
          </p:cNvSpPr>
          <p:nvPr>
            <p:ph type="title"/>
          </p:nvPr>
        </p:nvSpPr>
        <p:spPr/>
        <p:txBody>
          <a:bodyPr/>
          <a:lstStyle/>
          <a:p>
            <a:r>
              <a:rPr lang="en-US" dirty="0" smtClean="0">
                <a:latin typeface="+mj-lt"/>
              </a:rPr>
              <a:t>Implementation Life Cycle</a:t>
            </a:r>
            <a:endParaRPr lang="en-US" dirty="0">
              <a:latin typeface="+mj-lt"/>
            </a:endParaRPr>
          </a:p>
        </p:txBody>
      </p:sp>
    </p:spTree>
    <p:extLst>
      <p:ext uri="{BB962C8B-B14F-4D97-AF65-F5344CB8AC3E}">
        <p14:creationId xmlns:p14="http://schemas.microsoft.com/office/powerpoint/2010/main" val="3463817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228599"/>
            <a:ext cx="8915400" cy="4924425"/>
          </a:xfrm>
        </p:spPr>
        <p:txBody>
          <a:bodyPr>
            <a:noAutofit/>
          </a:bodyPr>
          <a:lstStyle/>
          <a:p>
            <a:pPr marL="0" indent="0">
              <a:buNone/>
            </a:pPr>
            <a:r>
              <a:rPr lang="en-US" dirty="0" smtClean="0"/>
              <a:t>“…VA </a:t>
            </a:r>
            <a:r>
              <a:rPr lang="en-US" dirty="0"/>
              <a:t>was transmitting </a:t>
            </a:r>
            <a:r>
              <a:rPr lang="en-US" b="1" dirty="0">
                <a:solidFill>
                  <a:srgbClr val="0070C0"/>
                </a:solidFill>
              </a:rPr>
              <a:t>sensitive data, including PII</a:t>
            </a:r>
            <a:r>
              <a:rPr lang="en-US" dirty="0"/>
              <a:t> and internal network routing information, over an </a:t>
            </a:r>
            <a:r>
              <a:rPr lang="en-US" b="1" dirty="0">
                <a:solidFill>
                  <a:srgbClr val="0070C0"/>
                </a:solidFill>
              </a:rPr>
              <a:t>unencrypted</a:t>
            </a:r>
            <a:r>
              <a:rPr lang="en-US" dirty="0"/>
              <a:t> telecommunications carrier network</a:t>
            </a:r>
            <a:r>
              <a:rPr lang="en-US" dirty="0" smtClean="0"/>
              <a:t>.”</a:t>
            </a:r>
          </a:p>
          <a:p>
            <a:pPr marL="0" indent="0">
              <a:buNone/>
            </a:pPr>
            <a:endParaRPr lang="en-US" sz="1400" dirty="0" smtClean="0"/>
          </a:p>
          <a:p>
            <a:pPr marL="0" indent="0">
              <a:buNone/>
            </a:pPr>
            <a:endParaRPr lang="en-US" sz="1400" dirty="0"/>
          </a:p>
          <a:p>
            <a:pPr marL="0" indent="0">
              <a:buNone/>
            </a:pPr>
            <a:r>
              <a:rPr lang="en-US" dirty="0" smtClean="0"/>
              <a:t>“</a:t>
            </a:r>
            <a:r>
              <a:rPr lang="en-US" b="1" dirty="0" smtClean="0">
                <a:solidFill>
                  <a:srgbClr val="0070C0"/>
                </a:solidFill>
              </a:rPr>
              <a:t>Without </a:t>
            </a:r>
            <a:r>
              <a:rPr lang="en-US" b="1" dirty="0">
                <a:solidFill>
                  <a:srgbClr val="0070C0"/>
                </a:solidFill>
              </a:rPr>
              <a:t>controls to encrypt the sensitive VA data </a:t>
            </a:r>
            <a:r>
              <a:rPr lang="en-US" dirty="0"/>
              <a:t>transmitted, veterans’ information may be </a:t>
            </a:r>
            <a:r>
              <a:rPr lang="en-US" b="1" dirty="0">
                <a:solidFill>
                  <a:srgbClr val="0070C0"/>
                </a:solidFill>
              </a:rPr>
              <a:t>vulnerable to </a:t>
            </a:r>
            <a:r>
              <a:rPr lang="en-US" dirty="0"/>
              <a:t>interception and misuse by </a:t>
            </a:r>
            <a:r>
              <a:rPr lang="en-US" b="1" dirty="0">
                <a:solidFill>
                  <a:srgbClr val="0070C0"/>
                </a:solidFill>
              </a:rPr>
              <a:t>malicious users </a:t>
            </a:r>
            <a:r>
              <a:rPr lang="en-US" dirty="0"/>
              <a:t>as it traverses unencrypted telecommunications carrier </a:t>
            </a:r>
            <a:r>
              <a:rPr lang="en-US" dirty="0" smtClean="0"/>
              <a:t>networks.”</a:t>
            </a:r>
          </a:p>
          <a:p>
            <a:pPr marL="0" indent="0">
              <a:buNone/>
            </a:pPr>
            <a:endParaRPr lang="en-US" dirty="0"/>
          </a:p>
          <a:p>
            <a:pPr marL="0" indent="0" algn="r">
              <a:buNone/>
            </a:pPr>
            <a:r>
              <a:rPr lang="en-US" dirty="0"/>
              <a:t> </a:t>
            </a:r>
            <a:endParaRPr lang="en-US" sz="1600" dirty="0"/>
          </a:p>
        </p:txBody>
      </p:sp>
    </p:spTree>
    <p:extLst>
      <p:ext uri="{BB962C8B-B14F-4D97-AF65-F5344CB8AC3E}">
        <p14:creationId xmlns:p14="http://schemas.microsoft.com/office/powerpoint/2010/main" val="645392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5575"/>
          <a:stretch/>
        </p:blipFill>
        <p:spPr>
          <a:xfrm>
            <a:off x="939800" y="0"/>
            <a:ext cx="7289800" cy="5162550"/>
          </a:xfrm>
          <a:prstGeom prst="rect">
            <a:avLst/>
          </a:prstGeom>
        </p:spPr>
      </p:pic>
      <p:sp>
        <p:nvSpPr>
          <p:cNvPr id="3" name="Content Placeholder 2" descr="a tool box"/>
          <p:cNvSpPr>
            <a:spLocks noGrp="1"/>
          </p:cNvSpPr>
          <p:nvPr>
            <p:ph idx="1"/>
          </p:nvPr>
        </p:nvSpPr>
        <p:spPr>
          <a:xfrm>
            <a:off x="446316" y="1356162"/>
            <a:ext cx="8229600" cy="3962400"/>
          </a:xfrm>
        </p:spPr>
        <p:txBody>
          <a:bodyPr>
            <a:noAutofit/>
          </a:bodyPr>
          <a:lstStyle/>
          <a:p>
            <a:pPr marL="0" indent="0" algn="ctr">
              <a:buNone/>
            </a:pPr>
            <a:r>
              <a:rPr lang="en-US" sz="5400" b="1" dirty="0" smtClean="0"/>
              <a:t>What tools are used to help </a:t>
            </a:r>
            <a:r>
              <a:rPr lang="en-US" sz="5400" b="1" dirty="0"/>
              <a:t>a Veteran get </a:t>
            </a:r>
            <a:r>
              <a:rPr lang="en-US" sz="5400" b="1" dirty="0" smtClean="0"/>
              <a:t>authorized to share their data?</a:t>
            </a:r>
            <a:endParaRPr lang="en-US" sz="5400" b="1" dirty="0"/>
          </a:p>
        </p:txBody>
      </p:sp>
    </p:spTree>
    <p:extLst>
      <p:ext uri="{BB962C8B-B14F-4D97-AF65-F5344CB8AC3E}">
        <p14:creationId xmlns:p14="http://schemas.microsoft.com/office/powerpoint/2010/main" val="30530449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a person using a computer to fill out online forms"/>
          <p:cNvGrpSpPr/>
          <p:nvPr/>
        </p:nvGrpSpPr>
        <p:grpSpPr>
          <a:xfrm>
            <a:off x="0" y="0"/>
            <a:ext cx="9144000" cy="5306518"/>
            <a:chOff x="0" y="0"/>
            <a:chExt cx="9144000" cy="5306518"/>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30" t="9337" r="824" b="-2873"/>
            <a:stretch/>
          </p:blipFill>
          <p:spPr>
            <a:xfrm>
              <a:off x="0" y="0"/>
              <a:ext cx="9144000" cy="5306518"/>
            </a:xfrm>
            <a:prstGeom prst="rect">
              <a:avLst/>
            </a:prstGeom>
          </p:spPr>
        </p:pic>
        <p:pic>
          <p:nvPicPr>
            <p:cNvPr id="6" name="Picture 5"/>
            <p:cNvPicPr/>
            <p:nvPr/>
          </p:nvPicPr>
          <p:blipFill>
            <a:blip r:embed="rId4"/>
            <a:stretch>
              <a:fillRect/>
            </a:stretch>
          </p:blipFill>
          <p:spPr>
            <a:xfrm>
              <a:off x="1295400" y="457200"/>
              <a:ext cx="5791200" cy="2686050"/>
            </a:xfrm>
            <a:prstGeom prst="rect">
              <a:avLst/>
            </a:prstGeom>
            <a:scene3d>
              <a:camera prst="perspectiveRight">
                <a:rot lat="0" lon="20700001" rev="60000"/>
              </a:camera>
              <a:lightRig rig="threePt" dir="t"/>
            </a:scene3d>
            <a:sp3d z="44450"/>
          </p:spPr>
        </p:pic>
        <p:sp>
          <p:nvSpPr>
            <p:cNvPr id="2" name="Oval 1" descr="&quot;&quot;"/>
            <p:cNvSpPr/>
            <p:nvPr/>
          </p:nvSpPr>
          <p:spPr>
            <a:xfrm rot="2019233">
              <a:off x="6235824" y="2051562"/>
              <a:ext cx="1219200" cy="1892522"/>
            </a:xfrm>
            <a:prstGeom prst="ellipse">
              <a:avLst/>
            </a:prstGeom>
            <a:solidFill>
              <a:srgbClr val="BCBEE6"/>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descr="     VA Form 10-0485: Authorize&#10;VA Form 10-0484: Revoke&#10;"/>
          <p:cNvSpPr/>
          <p:nvPr/>
        </p:nvSpPr>
        <p:spPr>
          <a:xfrm>
            <a:off x="0" y="3943350"/>
            <a:ext cx="9144000" cy="1222429"/>
          </a:xfrm>
          <a:prstGeom prst="rect">
            <a:avLst/>
          </a:prstGeom>
          <a:solidFill>
            <a:schemeClr val="accent1">
              <a:lumMod val="60000"/>
              <a:lumOff val="40000"/>
            </a:schemeClr>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vert="horz" rtlCol="0" anchor="ctr"/>
          <a:lstStyle/>
          <a:p>
            <a:pPr algn="ctr"/>
            <a:r>
              <a:rPr lang="en-US" sz="4400" b="1" dirty="0" smtClean="0">
                <a:solidFill>
                  <a:schemeClr val="tx1"/>
                </a:solidFill>
              </a:rPr>
              <a:t>    </a:t>
            </a:r>
            <a:r>
              <a:rPr lang="en-US" sz="3000" b="1" dirty="0" smtClean="0">
                <a:solidFill>
                  <a:schemeClr val="tx1"/>
                </a:solidFill>
              </a:rPr>
              <a:t> </a:t>
            </a:r>
            <a:r>
              <a:rPr lang="en-US" sz="4400" b="1" dirty="0" smtClean="0">
                <a:solidFill>
                  <a:schemeClr val="tx1"/>
                </a:solidFill>
              </a:rPr>
              <a:t>VA Form 10-0485: Authorize</a:t>
            </a:r>
          </a:p>
          <a:p>
            <a:pPr algn="ctr"/>
            <a:r>
              <a:rPr lang="en-US" sz="4400" b="1" dirty="0" smtClean="0">
                <a:solidFill>
                  <a:schemeClr val="tx1"/>
                </a:solidFill>
              </a:rPr>
              <a:t>VA Form 10-0484: Revoke</a:t>
            </a:r>
            <a:endParaRPr lang="en-US" sz="4400" dirty="0">
              <a:solidFill>
                <a:schemeClr val="tx1"/>
              </a:solidFill>
            </a:endParaRPr>
          </a:p>
        </p:txBody>
      </p:sp>
    </p:spTree>
    <p:extLst>
      <p:ext uri="{BB962C8B-B14F-4D97-AF65-F5344CB8AC3E}">
        <p14:creationId xmlns:p14="http://schemas.microsoft.com/office/powerpoint/2010/main" val="7396114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descr="eBenefits online portal"/>
          <p:cNvPicPr>
            <a:picLocks noChangeAspect="1"/>
          </p:cNvPicPr>
          <p:nvPr/>
        </p:nvPicPr>
        <p:blipFill rotWithShape="1">
          <a:blip r:embed="rId3"/>
          <a:stretch/>
        </p:blipFill>
        <p:spPr>
          <a:xfrm>
            <a:off x="1639303" y="20865"/>
            <a:ext cx="7504697" cy="5143500"/>
          </a:xfrm>
          <a:prstGeom prst="rect">
            <a:avLst/>
          </a:prstGeom>
          <a:noFill/>
          <a:ln>
            <a:noFill/>
          </a:ln>
        </p:spPr>
      </p:pic>
      <p:sp>
        <p:nvSpPr>
          <p:cNvPr id="7" name="Title 1" descr="Management of Patient Preferences&#10;"/>
          <p:cNvSpPr txBox="1">
            <a:spLocks/>
          </p:cNvSpPr>
          <p:nvPr/>
        </p:nvSpPr>
        <p:spPr>
          <a:xfrm rot="16200000">
            <a:off x="-1736722" y="1678666"/>
            <a:ext cx="5109936" cy="17526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Management </a:t>
            </a:r>
          </a:p>
          <a:p>
            <a:r>
              <a:rPr lang="en-US" sz="4000" b="1" dirty="0" smtClean="0"/>
              <a:t>of Patient Preferences</a:t>
            </a:r>
            <a:endParaRPr lang="en-US" sz="4000" b="1" dirty="0"/>
          </a:p>
        </p:txBody>
      </p:sp>
    </p:spTree>
    <p:extLst>
      <p:ext uri="{BB962C8B-B14F-4D97-AF65-F5344CB8AC3E}">
        <p14:creationId xmlns:p14="http://schemas.microsoft.com/office/powerpoint/2010/main" val="2659211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icon"/>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9864" t="37663" r="61957" b="36382"/>
          <a:stretch/>
        </p:blipFill>
        <p:spPr>
          <a:xfrm>
            <a:off x="76200" y="-19050"/>
            <a:ext cx="3810000" cy="5181600"/>
          </a:xfrm>
          <a:prstGeom prst="rect">
            <a:avLst/>
          </a:prstGeom>
        </p:spPr>
      </p:pic>
      <p:sp>
        <p:nvSpPr>
          <p:cNvPr id="2" name="Title 1" descr="&#10;What tool can I use &#10;to view non-VA &#10;Veteran health information?"/>
          <p:cNvSpPr>
            <a:spLocks noGrp="1"/>
          </p:cNvSpPr>
          <p:nvPr>
            <p:ph type="title"/>
          </p:nvPr>
        </p:nvSpPr>
        <p:spPr>
          <a:xfrm>
            <a:off x="228600" y="859068"/>
            <a:ext cx="8458200" cy="2667000"/>
          </a:xfrm>
        </p:spPr>
        <p:txBody>
          <a:bodyPr>
            <a:noAutofit/>
          </a:bodyPr>
          <a:lstStyle/>
          <a:p>
            <a:r>
              <a:rPr lang="en-US" sz="5400" b="1" dirty="0" smtClean="0"/>
              <a:t/>
            </a:r>
            <a:br>
              <a:rPr lang="en-US" sz="5400" b="1" dirty="0" smtClean="0"/>
            </a:br>
            <a:r>
              <a:rPr lang="en-US" sz="5400" b="1" dirty="0" smtClean="0"/>
              <a:t>What tool can I use </a:t>
            </a:r>
            <a:br>
              <a:rPr lang="en-US" sz="5400" b="1" dirty="0" smtClean="0"/>
            </a:br>
            <a:r>
              <a:rPr lang="en-US" sz="5400" b="1" dirty="0" smtClean="0"/>
              <a:t>to view </a:t>
            </a:r>
            <a:r>
              <a:rPr lang="en-US" sz="6400" b="1" dirty="0" smtClean="0">
                <a:solidFill>
                  <a:srgbClr val="C00000"/>
                </a:solidFill>
              </a:rPr>
              <a:t>non-VA</a:t>
            </a:r>
            <a:r>
              <a:rPr lang="en-US" sz="5400" b="1" dirty="0" smtClean="0"/>
              <a:t> </a:t>
            </a:r>
            <a:br>
              <a:rPr lang="en-US" sz="5400" b="1" dirty="0" smtClean="0"/>
            </a:br>
            <a:r>
              <a:rPr lang="en-US" sz="5400" b="1" dirty="0" smtClean="0"/>
              <a:t>Veteran health information?</a:t>
            </a:r>
            <a:endParaRPr lang="en-US" sz="5400" b="1" dirty="0"/>
          </a:p>
        </p:txBody>
      </p:sp>
    </p:spTree>
    <p:extLst>
      <p:ext uri="{BB962C8B-B14F-4D97-AF65-F5344CB8AC3E}">
        <p14:creationId xmlns:p14="http://schemas.microsoft.com/office/powerpoint/2010/main" val="3386020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descr="In CPRS, click the VistaWeb button to view remote data&#10;"/>
          <p:cNvSpPr>
            <a:spLocks noGrp="1"/>
          </p:cNvSpPr>
          <p:nvPr>
            <p:ph idx="1"/>
          </p:nvPr>
        </p:nvSpPr>
        <p:spPr>
          <a:xfrm>
            <a:off x="6090553" y="1847197"/>
            <a:ext cx="2924626" cy="2119086"/>
          </a:xfrm>
        </p:spPr>
        <p:txBody>
          <a:bodyPr>
            <a:normAutofit/>
          </a:bodyPr>
          <a:lstStyle/>
          <a:p>
            <a:pPr marL="0" indent="0" algn="ctr">
              <a:buNone/>
            </a:pPr>
            <a:r>
              <a:rPr lang="en-US" dirty="0" smtClean="0"/>
              <a:t>In CPRS, click the </a:t>
            </a:r>
            <a:r>
              <a:rPr lang="en-US" b="1" dirty="0" err="1" smtClean="0"/>
              <a:t>VistaWeb</a:t>
            </a:r>
            <a:r>
              <a:rPr lang="en-US" dirty="0" smtClean="0"/>
              <a:t> button to view remote data</a:t>
            </a:r>
          </a:p>
          <a:p>
            <a:pPr algn="ctr">
              <a:buFont typeface="+mj-lt"/>
              <a:buAutoNum type="arabicPeriod"/>
            </a:pPr>
            <a:endParaRPr lang="en-US" dirty="0"/>
          </a:p>
        </p:txBody>
      </p:sp>
      <p:grpSp>
        <p:nvGrpSpPr>
          <p:cNvPr id="11" name="Group 10" descr="the number one"/>
          <p:cNvGrpSpPr/>
          <p:nvPr/>
        </p:nvGrpSpPr>
        <p:grpSpPr>
          <a:xfrm>
            <a:off x="7195452" y="1069251"/>
            <a:ext cx="685800" cy="722400"/>
            <a:chOff x="-2877456" y="-1009650"/>
            <a:chExt cx="685800" cy="722400"/>
          </a:xfrm>
        </p:grpSpPr>
        <p:sp>
          <p:nvSpPr>
            <p:cNvPr id="12" name="TextBox 11"/>
            <p:cNvSpPr txBox="1"/>
            <p:nvPr/>
          </p:nvSpPr>
          <p:spPr>
            <a:xfrm>
              <a:off x="-2819400" y="-1009650"/>
              <a:ext cx="609600" cy="707886"/>
            </a:xfrm>
            <a:prstGeom prst="rect">
              <a:avLst/>
            </a:prstGeom>
            <a:noFill/>
          </p:spPr>
          <p:txBody>
            <a:bodyPr wrap="square" rtlCol="0">
              <a:spAutoFit/>
            </a:bodyPr>
            <a:lstStyle/>
            <a:p>
              <a:pPr algn="ctr"/>
              <a:r>
                <a:rPr lang="en-US" sz="4000" b="1" dirty="0" smtClean="0"/>
                <a:t>1</a:t>
              </a:r>
              <a:endParaRPr lang="en-US" sz="4000" b="1" dirty="0"/>
            </a:p>
          </p:txBody>
        </p:sp>
        <p:sp>
          <p:nvSpPr>
            <p:cNvPr id="13" name="Oval 12"/>
            <p:cNvSpPr/>
            <p:nvPr/>
          </p:nvSpPr>
          <p:spPr>
            <a:xfrm>
              <a:off x="-2877456" y="-995136"/>
              <a:ext cx="685800" cy="707886"/>
            </a:xfrm>
            <a:prstGeom prst="ellipse">
              <a:avLst/>
            </a:prstGeom>
            <a:noFill/>
            <a:ln w="762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1. In CPRS, click the VistaWeb button to view remote data&#10;"/>
          <p:cNvPicPr>
            <a:picLocks noChangeAspect="1"/>
          </p:cNvPicPr>
          <p:nvPr/>
        </p:nvPicPr>
        <p:blipFill>
          <a:blip r:embed="rId3"/>
          <a:stretch>
            <a:fillRect/>
          </a:stretch>
        </p:blipFill>
        <p:spPr>
          <a:xfrm>
            <a:off x="898531" y="1569481"/>
            <a:ext cx="3182047" cy="735699"/>
          </a:xfrm>
          <a:prstGeom prst="rect">
            <a:avLst/>
          </a:prstGeom>
        </p:spPr>
      </p:pic>
      <p:sp>
        <p:nvSpPr>
          <p:cNvPr id="9" name="Isosceles Triangle 8" descr="&quot;&quot;"/>
          <p:cNvSpPr/>
          <p:nvPr/>
        </p:nvSpPr>
        <p:spPr>
          <a:xfrm>
            <a:off x="1959839" y="1855246"/>
            <a:ext cx="3018347" cy="1158354"/>
          </a:xfrm>
          <a:prstGeom prst="triangle">
            <a:avLst>
              <a:gd name="adj" fmla="val 7109"/>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descr="VistaWeb&#10;"/>
          <p:cNvSpPr txBox="1"/>
          <p:nvPr/>
        </p:nvSpPr>
        <p:spPr>
          <a:xfrm>
            <a:off x="1959839" y="2987341"/>
            <a:ext cx="3018347" cy="738664"/>
          </a:xfrm>
          <a:prstGeom prst="rect">
            <a:avLst/>
          </a:prstGeom>
          <a:solidFill>
            <a:srgbClr val="E4E0CE"/>
          </a:solidFill>
          <a:scene3d>
            <a:camera prst="orthographicFront"/>
            <a:lightRig rig="threePt" dir="t"/>
          </a:scene3d>
          <a:sp3d>
            <a:bevelT/>
          </a:sp3d>
        </p:spPr>
        <p:txBody>
          <a:bodyPr wrap="square" rtlCol="0">
            <a:spAutoFit/>
          </a:bodyPr>
          <a:lstStyle/>
          <a:p>
            <a:pPr algn="ctr"/>
            <a:r>
              <a:rPr lang="en-US" sz="4200" dirty="0" err="1" smtClean="0">
                <a:solidFill>
                  <a:srgbClr val="0000FF"/>
                </a:solidFill>
              </a:rPr>
              <a:t>VistaWeb</a:t>
            </a:r>
            <a:endParaRPr lang="en-US" sz="4200" dirty="0">
              <a:solidFill>
                <a:srgbClr val="0000FF"/>
              </a:solidFill>
            </a:endParaRPr>
          </a:p>
        </p:txBody>
      </p:sp>
      <p:sp>
        <p:nvSpPr>
          <p:cNvPr id="2" name="Title 1"/>
          <p:cNvSpPr>
            <a:spLocks noGrp="1"/>
          </p:cNvSpPr>
          <p:nvPr>
            <p:ph type="title"/>
          </p:nvPr>
        </p:nvSpPr>
        <p:spPr>
          <a:xfrm>
            <a:off x="457200" y="118895"/>
            <a:ext cx="8229600" cy="857250"/>
          </a:xfrm>
        </p:spPr>
        <p:txBody>
          <a:bodyPr>
            <a:normAutofit fontScale="90000"/>
          </a:bodyPr>
          <a:lstStyle/>
          <a:p>
            <a:r>
              <a:rPr lang="en-US" b="1" dirty="0" smtClean="0"/>
              <a:t>Accessing Non-VA Data in </a:t>
            </a:r>
            <a:r>
              <a:rPr lang="en-US" b="1" dirty="0" err="1" smtClean="0"/>
              <a:t>VistAWeb</a:t>
            </a:r>
            <a:endParaRPr lang="en-US" b="1" dirty="0"/>
          </a:p>
        </p:txBody>
      </p:sp>
    </p:spTree>
    <p:extLst>
      <p:ext uri="{BB962C8B-B14F-4D97-AF65-F5344CB8AC3E}">
        <p14:creationId xmlns:p14="http://schemas.microsoft.com/office/powerpoint/2010/main" val="847978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VistaWeb web page."/>
          <p:cNvPicPr>
            <a:picLocks noChangeAspect="1" noChangeArrowheads="1"/>
          </p:cNvPicPr>
          <p:nvPr/>
        </p:nvPicPr>
        <p:blipFill rotWithShape="1">
          <a:blip r:embed="rId3">
            <a:extLst>
              <a:ext uri="{28A0092B-C50C-407E-A947-70E740481C1C}">
                <a14:useLocalDpi xmlns:a14="http://schemas.microsoft.com/office/drawing/2010/main" val="0"/>
              </a:ext>
            </a:extLst>
          </a:blip>
          <a:srcRect r="41547"/>
          <a:stretch/>
        </p:blipFill>
        <p:spPr bwMode="auto">
          <a:xfrm>
            <a:off x="369236" y="849037"/>
            <a:ext cx="5525781" cy="39414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descr="&quot;&quot;"/>
          <p:cNvSpPr/>
          <p:nvPr/>
        </p:nvSpPr>
        <p:spPr>
          <a:xfrm>
            <a:off x="2762687" y="2217439"/>
            <a:ext cx="3132330" cy="636786"/>
          </a:xfrm>
          <a:prstGeom prst="rect">
            <a:avLst/>
          </a:prstGeom>
          <a:noFill/>
          <a:ln w="31750" cap="sq" cmpd="sng">
            <a:solidFill>
              <a:srgbClr val="FFFF00"/>
            </a:solidFill>
          </a:ln>
          <a:effectLst>
            <a:glow rad="101600">
              <a:schemeClr val="bg2">
                <a:lumMod val="2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See the Sites &amp; Notices screen for a list of all data sources&#10;"/>
          <p:cNvSpPr/>
          <p:nvPr/>
        </p:nvSpPr>
        <p:spPr>
          <a:xfrm>
            <a:off x="6103254" y="1804155"/>
            <a:ext cx="2895600" cy="2653034"/>
          </a:xfrm>
          <a:prstGeom prst="rect">
            <a:avLst/>
          </a:prstGeom>
        </p:spPr>
        <p:txBody>
          <a:bodyPr wrap="square">
            <a:spAutoFit/>
          </a:bodyPr>
          <a:lstStyle/>
          <a:p>
            <a:pPr algn="ctr"/>
            <a:r>
              <a:rPr lang="en-US" sz="3200" dirty="0"/>
              <a:t>See the </a:t>
            </a:r>
            <a:endParaRPr lang="en-US" sz="3200" dirty="0" smtClean="0"/>
          </a:p>
          <a:p>
            <a:pPr algn="ctr"/>
            <a:r>
              <a:rPr lang="en-US" sz="3200" b="1" dirty="0" smtClean="0"/>
              <a:t>Sites </a:t>
            </a:r>
            <a:r>
              <a:rPr lang="en-US" sz="3200" b="1" dirty="0"/>
              <a:t>&amp; Notices</a:t>
            </a:r>
            <a:r>
              <a:rPr lang="en-US" sz="3200" dirty="0"/>
              <a:t> screen for a list of all data sources</a:t>
            </a:r>
          </a:p>
        </p:txBody>
      </p:sp>
      <p:grpSp>
        <p:nvGrpSpPr>
          <p:cNvPr id="13" name="Group 12" descr="the number 2"/>
          <p:cNvGrpSpPr/>
          <p:nvPr/>
        </p:nvGrpSpPr>
        <p:grpSpPr>
          <a:xfrm>
            <a:off x="7195452" y="1069251"/>
            <a:ext cx="685800" cy="722400"/>
            <a:chOff x="-2877456" y="-1009650"/>
            <a:chExt cx="685800" cy="722400"/>
          </a:xfrm>
        </p:grpSpPr>
        <p:sp>
          <p:nvSpPr>
            <p:cNvPr id="14" name="TextBox 13"/>
            <p:cNvSpPr txBox="1"/>
            <p:nvPr/>
          </p:nvSpPr>
          <p:spPr>
            <a:xfrm>
              <a:off x="-2819400" y="-1009650"/>
              <a:ext cx="609600" cy="707886"/>
            </a:xfrm>
            <a:prstGeom prst="rect">
              <a:avLst/>
            </a:prstGeom>
            <a:noFill/>
          </p:spPr>
          <p:txBody>
            <a:bodyPr wrap="square" rtlCol="0">
              <a:spAutoFit/>
            </a:bodyPr>
            <a:lstStyle/>
            <a:p>
              <a:pPr algn="ctr"/>
              <a:r>
                <a:rPr lang="en-US" sz="4000" b="1" dirty="0" smtClean="0"/>
                <a:t>2</a:t>
              </a:r>
              <a:endParaRPr lang="en-US" sz="4000" b="1" dirty="0"/>
            </a:p>
          </p:txBody>
        </p:sp>
        <p:sp>
          <p:nvSpPr>
            <p:cNvPr id="17" name="Oval 16"/>
            <p:cNvSpPr/>
            <p:nvPr/>
          </p:nvSpPr>
          <p:spPr>
            <a:xfrm>
              <a:off x="-2877456" y="-995136"/>
              <a:ext cx="685800" cy="707886"/>
            </a:xfrm>
            <a:prstGeom prst="ellipse">
              <a:avLst/>
            </a:prstGeom>
            <a:noFill/>
            <a:ln w="762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descr="&quot;&quot;"/>
          <p:cNvSpPr/>
          <p:nvPr/>
        </p:nvSpPr>
        <p:spPr>
          <a:xfrm>
            <a:off x="2762687" y="849037"/>
            <a:ext cx="3180913" cy="210371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descr="Sites and Notices section of VistaWeb web page."/>
          <p:cNvGrpSpPr/>
          <p:nvPr/>
        </p:nvGrpSpPr>
        <p:grpSpPr>
          <a:xfrm>
            <a:off x="74839" y="2161573"/>
            <a:ext cx="4559648" cy="2831736"/>
            <a:chOff x="-4574651" y="3280229"/>
            <a:chExt cx="4559648" cy="2831736"/>
          </a:xfrm>
        </p:grpSpPr>
        <p:pic>
          <p:nvPicPr>
            <p:cNvPr id="20"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25295" t="18509" r="47606" b="50000"/>
            <a:stretch/>
          </p:blipFill>
          <p:spPr bwMode="auto">
            <a:xfrm>
              <a:off x="-4571511" y="3904343"/>
              <a:ext cx="4556508" cy="22076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25295" r="47606" b="91097"/>
            <a:stretch/>
          </p:blipFill>
          <p:spPr bwMode="auto">
            <a:xfrm>
              <a:off x="-4574651" y="3280229"/>
              <a:ext cx="4556508" cy="6241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Rectangle 21" descr="&quot;&quot;"/>
          <p:cNvSpPr/>
          <p:nvPr/>
        </p:nvSpPr>
        <p:spPr>
          <a:xfrm>
            <a:off x="74839" y="2147010"/>
            <a:ext cx="4527479" cy="284629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highlight of Non-VA Systems"/>
          <p:cNvSpPr/>
          <p:nvPr/>
        </p:nvSpPr>
        <p:spPr>
          <a:xfrm>
            <a:off x="123371" y="3913837"/>
            <a:ext cx="4478947" cy="1079472"/>
          </a:xfrm>
          <a:prstGeom prst="rect">
            <a:avLst/>
          </a:prstGeom>
          <a:noFill/>
          <a:ln w="31750" cap="sq" cmpd="sng">
            <a:solidFill>
              <a:srgbClr val="FFFF00"/>
            </a:solidFill>
          </a:ln>
          <a:effectLst>
            <a:glow rad="101600">
              <a:schemeClr val="bg2">
                <a:lumMod val="2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descr="&quot;&quot;"/>
          <p:cNvSpPr/>
          <p:nvPr/>
        </p:nvSpPr>
        <p:spPr>
          <a:xfrm>
            <a:off x="48951" y="1437708"/>
            <a:ext cx="4556508" cy="709302"/>
          </a:xfrm>
          <a:prstGeom prst="triangle">
            <a:avLst>
              <a:gd name="adj" fmla="val 95026"/>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12429"/>
            <a:ext cx="9143999" cy="548879"/>
          </a:xfrm>
        </p:spPr>
        <p:txBody>
          <a:bodyPr>
            <a:noAutofit/>
          </a:bodyPr>
          <a:lstStyle/>
          <a:p>
            <a:r>
              <a:rPr lang="en-US" sz="3400" b="1" dirty="0" smtClean="0">
                <a:latin typeface="+mj-lt"/>
              </a:rPr>
              <a:t>Pocket Card – Accessing Non-VA Data in VistAWeb</a:t>
            </a:r>
            <a:endParaRPr lang="en-US" sz="3400" b="1" dirty="0">
              <a:latin typeface="+mj-lt"/>
            </a:endParaRPr>
          </a:p>
        </p:txBody>
      </p:sp>
    </p:spTree>
    <p:extLst>
      <p:ext uri="{BB962C8B-B14F-4D97-AF65-F5344CB8AC3E}">
        <p14:creationId xmlns:p14="http://schemas.microsoft.com/office/powerpoint/2010/main" val="34114648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descr="VistaWeb web page"/>
          <p:cNvPicPr>
            <a:picLocks noChangeAspect="1" noChangeArrowheads="1"/>
          </p:cNvPicPr>
          <p:nvPr/>
        </p:nvPicPr>
        <p:blipFill rotWithShape="1">
          <a:blip r:embed="rId3">
            <a:extLst>
              <a:ext uri="{28A0092B-C50C-407E-A947-70E740481C1C}">
                <a14:useLocalDpi xmlns:a14="http://schemas.microsoft.com/office/drawing/2010/main" val="0"/>
              </a:ext>
            </a:extLst>
          </a:blip>
          <a:srcRect r="41547"/>
          <a:stretch/>
        </p:blipFill>
        <p:spPr bwMode="auto">
          <a:xfrm>
            <a:off x="369236" y="849037"/>
            <a:ext cx="5525781" cy="39414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descr="Click on Health Summaries (Non-VA) for TREATMENT only to request data from non-VA providers&#10;"/>
          <p:cNvSpPr/>
          <p:nvPr/>
        </p:nvSpPr>
        <p:spPr>
          <a:xfrm>
            <a:off x="5831112" y="1786991"/>
            <a:ext cx="3450771" cy="3323987"/>
          </a:xfrm>
          <a:prstGeom prst="rect">
            <a:avLst/>
          </a:prstGeom>
        </p:spPr>
        <p:txBody>
          <a:bodyPr wrap="square">
            <a:spAutoFit/>
          </a:bodyPr>
          <a:lstStyle/>
          <a:p>
            <a:pPr algn="ctr">
              <a:lnSpc>
                <a:spcPts val="3600"/>
              </a:lnSpc>
            </a:pPr>
            <a:r>
              <a:rPr lang="en-US" sz="3200" dirty="0"/>
              <a:t>Click on </a:t>
            </a:r>
            <a:endParaRPr lang="en-US" sz="3200" dirty="0" smtClean="0"/>
          </a:p>
          <a:p>
            <a:pPr algn="ctr">
              <a:lnSpc>
                <a:spcPts val="3600"/>
              </a:lnSpc>
            </a:pPr>
            <a:r>
              <a:rPr lang="en-US" sz="3200" b="1" dirty="0" smtClean="0"/>
              <a:t>Health </a:t>
            </a:r>
            <a:r>
              <a:rPr lang="en-US" sz="3200" b="1" dirty="0"/>
              <a:t>Summaries (Non-VA) for TREATMENT only </a:t>
            </a:r>
            <a:r>
              <a:rPr lang="en-US" sz="3200" dirty="0" smtClean="0"/>
              <a:t>to </a:t>
            </a:r>
            <a:r>
              <a:rPr lang="en-US" sz="3200" dirty="0"/>
              <a:t>request data from non-VA providers</a:t>
            </a:r>
          </a:p>
        </p:txBody>
      </p:sp>
      <p:grpSp>
        <p:nvGrpSpPr>
          <p:cNvPr id="22" name="Group 21"/>
          <p:cNvGrpSpPr/>
          <p:nvPr/>
        </p:nvGrpSpPr>
        <p:grpSpPr>
          <a:xfrm>
            <a:off x="7195452" y="1069251"/>
            <a:ext cx="685800" cy="722400"/>
            <a:chOff x="-2877456" y="-1009650"/>
            <a:chExt cx="685800" cy="722400"/>
          </a:xfrm>
        </p:grpSpPr>
        <p:sp>
          <p:nvSpPr>
            <p:cNvPr id="23" name="TextBox 22" descr="the number 3"/>
            <p:cNvSpPr txBox="1"/>
            <p:nvPr/>
          </p:nvSpPr>
          <p:spPr>
            <a:xfrm>
              <a:off x="-2819400" y="-1009650"/>
              <a:ext cx="609600" cy="707886"/>
            </a:xfrm>
            <a:prstGeom prst="rect">
              <a:avLst/>
            </a:prstGeom>
            <a:noFill/>
          </p:spPr>
          <p:txBody>
            <a:bodyPr wrap="square" rtlCol="0">
              <a:spAutoFit/>
            </a:bodyPr>
            <a:lstStyle/>
            <a:p>
              <a:pPr algn="ctr"/>
              <a:r>
                <a:rPr lang="en-US" sz="4000" b="1" dirty="0" smtClean="0"/>
                <a:t>3</a:t>
              </a:r>
              <a:endParaRPr lang="en-US" sz="4000" b="1" dirty="0"/>
            </a:p>
          </p:txBody>
        </p:sp>
        <p:sp>
          <p:nvSpPr>
            <p:cNvPr id="24" name="Oval 23"/>
            <p:cNvSpPr/>
            <p:nvPr/>
          </p:nvSpPr>
          <p:spPr>
            <a:xfrm>
              <a:off x="-2877456" y="-995136"/>
              <a:ext cx="685800" cy="707886"/>
            </a:xfrm>
            <a:prstGeom prst="ellipse">
              <a:avLst/>
            </a:prstGeom>
            <a:noFill/>
            <a:ln w="762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1" descr="close-up view of three Summaries from VistaWeb list"/>
          <p:cNvPicPr>
            <a:picLocks noChangeAspect="1" noChangeArrowheads="1"/>
          </p:cNvPicPr>
          <p:nvPr/>
        </p:nvPicPr>
        <p:blipFill rotWithShape="1">
          <a:blip r:embed="rId3">
            <a:extLst>
              <a:ext uri="{28A0092B-C50C-407E-A947-70E740481C1C}">
                <a14:useLocalDpi xmlns:a14="http://schemas.microsoft.com/office/drawing/2010/main" val="0"/>
              </a:ext>
            </a:extLst>
          </a:blip>
          <a:srcRect t="59592" r="78281" b="33634"/>
          <a:stretch/>
        </p:blipFill>
        <p:spPr bwMode="auto">
          <a:xfrm>
            <a:off x="141504" y="3699317"/>
            <a:ext cx="5689608" cy="9461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Isosceles Triangle 25" descr="&quot;&quot;"/>
          <p:cNvSpPr/>
          <p:nvPr/>
        </p:nvSpPr>
        <p:spPr>
          <a:xfrm>
            <a:off x="124854" y="3333750"/>
            <a:ext cx="5706257" cy="365568"/>
          </a:xfrm>
          <a:prstGeom prst="triangle">
            <a:avLst>
              <a:gd name="adj" fmla="val 31000"/>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descr="highlight of Health Summaries (Non-VA) for Treatment only link"/>
          <p:cNvSpPr/>
          <p:nvPr/>
        </p:nvSpPr>
        <p:spPr>
          <a:xfrm>
            <a:off x="141347" y="3972756"/>
            <a:ext cx="5468424" cy="340710"/>
          </a:xfrm>
          <a:prstGeom prst="rect">
            <a:avLst/>
          </a:prstGeom>
          <a:noFill/>
          <a:ln w="28575" cap="sq" cmpd="sng">
            <a:solidFill>
              <a:srgbClr val="FFFF00"/>
            </a:solidFill>
          </a:ln>
          <a:effectLst>
            <a:glow rad="101600">
              <a:schemeClr val="bg2">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descr="Pocket Card – Accessing Non-VA Data in VistAWeb&#10;"/>
          <p:cNvSpPr txBox="1">
            <a:spLocks/>
          </p:cNvSpPr>
          <p:nvPr/>
        </p:nvSpPr>
        <p:spPr>
          <a:xfrm>
            <a:off x="0" y="112429"/>
            <a:ext cx="9143999" cy="5488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smtClean="0"/>
              <a:t>Pocket Card – Accessing Non-VA Data in </a:t>
            </a:r>
            <a:r>
              <a:rPr lang="en-US" sz="3400" b="1" dirty="0" err="1" smtClean="0"/>
              <a:t>VistAWeb</a:t>
            </a:r>
            <a:endParaRPr lang="en-US" sz="3400" b="1" dirty="0"/>
          </a:p>
        </p:txBody>
      </p:sp>
    </p:spTree>
    <p:extLst>
      <p:ext uri="{BB962C8B-B14F-4D97-AF65-F5344CB8AC3E}">
        <p14:creationId xmlns:p14="http://schemas.microsoft.com/office/powerpoint/2010/main" val="26749562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VistaWeb web page"/>
          <p:cNvPicPr>
            <a:picLocks noChangeAspect="1" noChangeArrowheads="1"/>
          </p:cNvPicPr>
          <p:nvPr/>
        </p:nvPicPr>
        <p:blipFill rotWithShape="1">
          <a:blip r:embed="rId3">
            <a:extLst>
              <a:ext uri="{28A0092B-C50C-407E-A947-70E740481C1C}">
                <a14:useLocalDpi xmlns:a14="http://schemas.microsoft.com/office/drawing/2010/main" val="0"/>
              </a:ext>
            </a:extLst>
          </a:blip>
          <a:srcRect r="41547"/>
          <a:stretch/>
        </p:blipFill>
        <p:spPr bwMode="auto">
          <a:xfrm>
            <a:off x="369236" y="849037"/>
            <a:ext cx="5525781" cy="39414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 descr="close-up view of three Summaries from VistaWeb list"/>
          <p:cNvPicPr>
            <a:picLocks noChangeAspect="1" noChangeArrowheads="1"/>
          </p:cNvPicPr>
          <p:nvPr/>
        </p:nvPicPr>
        <p:blipFill rotWithShape="1">
          <a:blip r:embed="rId3">
            <a:extLst>
              <a:ext uri="{28A0092B-C50C-407E-A947-70E740481C1C}">
                <a14:useLocalDpi xmlns:a14="http://schemas.microsoft.com/office/drawing/2010/main" val="0"/>
              </a:ext>
            </a:extLst>
          </a:blip>
          <a:srcRect t="59592" r="78281" b="33634"/>
          <a:stretch/>
        </p:blipFill>
        <p:spPr bwMode="auto">
          <a:xfrm>
            <a:off x="141504" y="3699317"/>
            <a:ext cx="5689608" cy="9461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descr="highlight of Health Summaries (Non-VA) for Treatment only link"/>
          <p:cNvSpPr/>
          <p:nvPr/>
        </p:nvSpPr>
        <p:spPr>
          <a:xfrm>
            <a:off x="141347" y="3972756"/>
            <a:ext cx="5468424" cy="340710"/>
          </a:xfrm>
          <a:prstGeom prst="rect">
            <a:avLst/>
          </a:prstGeom>
          <a:noFill/>
          <a:ln w="28575" cap="sq" cmpd="sng">
            <a:solidFill>
              <a:srgbClr val="FFFF00"/>
            </a:solidFill>
          </a:ln>
          <a:effectLst>
            <a:glow rad="101600">
              <a:schemeClr val="bg2">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ist of Summary of Care documents"/>
          <p:cNvPicPr>
            <a:picLocks noChangeAspect="1"/>
          </p:cNvPicPr>
          <p:nvPr/>
        </p:nvPicPr>
        <p:blipFill>
          <a:blip r:embed="rId4"/>
          <a:stretch>
            <a:fillRect/>
          </a:stretch>
        </p:blipFill>
        <p:spPr>
          <a:xfrm>
            <a:off x="117597" y="849037"/>
            <a:ext cx="6740403" cy="2120533"/>
          </a:xfrm>
          <a:prstGeom prst="rect">
            <a:avLst/>
          </a:prstGeom>
        </p:spPr>
      </p:pic>
      <p:sp>
        <p:nvSpPr>
          <p:cNvPr id="22" name="Isosceles Triangle 21" descr="&quot;&quot;"/>
          <p:cNvSpPr/>
          <p:nvPr/>
        </p:nvSpPr>
        <p:spPr>
          <a:xfrm flipV="1">
            <a:off x="103083" y="2951651"/>
            <a:ext cx="6754917" cy="1021103"/>
          </a:xfrm>
          <a:prstGeom prst="triangle">
            <a:avLst>
              <a:gd name="adj" fmla="val 41150"/>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Click on the Summary of Care document you wish to view&#10;"/>
          <p:cNvSpPr/>
          <p:nvPr/>
        </p:nvSpPr>
        <p:spPr>
          <a:xfrm>
            <a:off x="5920952" y="1796019"/>
            <a:ext cx="3223048" cy="2062103"/>
          </a:xfrm>
          <a:prstGeom prst="rect">
            <a:avLst/>
          </a:prstGeom>
          <a:solidFill>
            <a:schemeClr val="bg1">
              <a:alpha val="85000"/>
            </a:schemeClr>
          </a:solidFill>
        </p:spPr>
        <p:txBody>
          <a:bodyPr wrap="square">
            <a:spAutoFit/>
          </a:bodyPr>
          <a:lstStyle/>
          <a:p>
            <a:pPr algn="ctr">
              <a:spcBef>
                <a:spcPct val="20000"/>
              </a:spcBef>
            </a:pPr>
            <a:r>
              <a:rPr lang="en-US" sz="3200" dirty="0"/>
              <a:t>Click on the Summary of Care document you wish to view</a:t>
            </a:r>
          </a:p>
        </p:txBody>
      </p:sp>
      <p:grpSp>
        <p:nvGrpSpPr>
          <p:cNvPr id="23" name="Group 22" descr="the number 4"/>
          <p:cNvGrpSpPr/>
          <p:nvPr/>
        </p:nvGrpSpPr>
        <p:grpSpPr>
          <a:xfrm>
            <a:off x="7195452" y="1069251"/>
            <a:ext cx="685800" cy="722400"/>
            <a:chOff x="-2877456" y="-1009650"/>
            <a:chExt cx="685800" cy="722400"/>
          </a:xfrm>
        </p:grpSpPr>
        <p:sp>
          <p:nvSpPr>
            <p:cNvPr id="24" name="TextBox 23" descr="the number 4"/>
            <p:cNvSpPr txBox="1"/>
            <p:nvPr/>
          </p:nvSpPr>
          <p:spPr>
            <a:xfrm>
              <a:off x="-2819400" y="-1009650"/>
              <a:ext cx="609600" cy="707886"/>
            </a:xfrm>
            <a:prstGeom prst="rect">
              <a:avLst/>
            </a:prstGeom>
            <a:noFill/>
          </p:spPr>
          <p:txBody>
            <a:bodyPr wrap="square" rtlCol="0">
              <a:spAutoFit/>
            </a:bodyPr>
            <a:lstStyle/>
            <a:p>
              <a:pPr algn="ctr"/>
              <a:r>
                <a:rPr lang="en-US" sz="4000" b="1" dirty="0" smtClean="0"/>
                <a:t>4</a:t>
              </a:r>
              <a:endParaRPr lang="en-US" sz="4000" b="1" dirty="0"/>
            </a:p>
          </p:txBody>
        </p:sp>
        <p:sp>
          <p:nvSpPr>
            <p:cNvPr id="25" name="Oval 24"/>
            <p:cNvSpPr/>
            <p:nvPr/>
          </p:nvSpPr>
          <p:spPr>
            <a:xfrm>
              <a:off x="-2877456" y="-995136"/>
              <a:ext cx="685800" cy="707886"/>
            </a:xfrm>
            <a:prstGeom prst="ellipse">
              <a:avLst/>
            </a:prstGeom>
            <a:noFill/>
            <a:ln w="762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descr="Pocket Card – Accessing Non-VA Data in VistAWeb&#10;"/>
          <p:cNvSpPr txBox="1">
            <a:spLocks/>
          </p:cNvSpPr>
          <p:nvPr/>
        </p:nvSpPr>
        <p:spPr>
          <a:xfrm>
            <a:off x="0" y="112429"/>
            <a:ext cx="9143999" cy="5488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smtClean="0"/>
              <a:t>Pocket Card – Accessing Non-VA Data in </a:t>
            </a:r>
            <a:r>
              <a:rPr lang="en-US" sz="3400" b="1" dirty="0" err="1" smtClean="0"/>
              <a:t>VistAWeb</a:t>
            </a:r>
            <a:endParaRPr lang="en-US" sz="3400" b="1" dirty="0"/>
          </a:p>
        </p:txBody>
      </p:sp>
    </p:spTree>
    <p:extLst>
      <p:ext uri="{BB962C8B-B14F-4D97-AF65-F5344CB8AC3E}">
        <p14:creationId xmlns:p14="http://schemas.microsoft.com/office/powerpoint/2010/main" val="17313393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land Northwest Health Services Summarization of Episode Summa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 y="0"/>
            <a:ext cx="9135197" cy="5143500"/>
          </a:xfrm>
          <a:prstGeom prst="rect">
            <a:avLst/>
          </a:prstGeom>
        </p:spPr>
      </p:pic>
      <p:sp>
        <p:nvSpPr>
          <p:cNvPr id="2" name="Title 1"/>
          <p:cNvSpPr>
            <a:spLocks noGrp="1"/>
          </p:cNvSpPr>
          <p:nvPr>
            <p:ph type="title"/>
          </p:nvPr>
        </p:nvSpPr>
        <p:spPr>
          <a:xfrm>
            <a:off x="3951516" y="1795236"/>
            <a:ext cx="5047343" cy="979716"/>
          </a:xfrm>
        </p:spPr>
        <p:txBody>
          <a:bodyPr>
            <a:noAutofit/>
          </a:bodyPr>
          <a:lstStyle/>
          <a:p>
            <a:pPr algn="ctr"/>
            <a:r>
              <a:rPr lang="en-US" sz="3600" b="1" dirty="0" smtClean="0">
                <a:latin typeface="+mj-lt"/>
              </a:rPr>
              <a:t>VistAWeb View of </a:t>
            </a:r>
            <a:br>
              <a:rPr lang="en-US" sz="3600" b="1" dirty="0" smtClean="0">
                <a:latin typeface="+mj-lt"/>
              </a:rPr>
            </a:br>
            <a:r>
              <a:rPr lang="en-US" sz="3600" b="1" dirty="0" smtClean="0">
                <a:latin typeface="+mj-lt"/>
              </a:rPr>
              <a:t>Non-VA Health Summary</a:t>
            </a:r>
            <a:endParaRPr lang="en-US" sz="3600" b="1" dirty="0">
              <a:latin typeface="+mj-lt"/>
            </a:endParaRPr>
          </a:p>
        </p:txBody>
      </p:sp>
    </p:spTree>
    <p:extLst>
      <p:ext uri="{BB962C8B-B14F-4D97-AF65-F5344CB8AC3E}">
        <p14:creationId xmlns:p14="http://schemas.microsoft.com/office/powerpoint/2010/main" val="32498926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istAWeb Allergies pag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490" t="12419" r="10175" b="5659"/>
          <a:stretch/>
        </p:blipFill>
        <p:spPr bwMode="auto">
          <a:xfrm>
            <a:off x="87648" y="434526"/>
            <a:ext cx="902700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descr="&quot;&quot;"/>
          <p:cNvSpPr/>
          <p:nvPr/>
        </p:nvSpPr>
        <p:spPr>
          <a:xfrm>
            <a:off x="3179928" y="687221"/>
            <a:ext cx="3971498" cy="153539"/>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descr="&quot;&quot;"/>
          <p:cNvSpPr/>
          <p:nvPr/>
        </p:nvSpPr>
        <p:spPr>
          <a:xfrm>
            <a:off x="6705600" y="1809750"/>
            <a:ext cx="2286000" cy="1676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descr="&quot;&quot;"/>
          <p:cNvSpPr/>
          <p:nvPr/>
        </p:nvSpPr>
        <p:spPr>
          <a:xfrm rot="5400000">
            <a:off x="4392360" y="1274514"/>
            <a:ext cx="4495799" cy="2111879"/>
          </a:xfrm>
          <a:prstGeom prst="triangle">
            <a:avLst>
              <a:gd name="adj" fmla="val 56134"/>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VistaWeb View of Aggregated Allergies"/>
          <p:cNvPicPr>
            <a:picLocks noChangeAspect="1" noChangeArrowheads="1"/>
          </p:cNvPicPr>
          <p:nvPr/>
        </p:nvPicPr>
        <p:blipFill rotWithShape="1">
          <a:blip r:embed="rId3">
            <a:extLst>
              <a:ext uri="{28A0092B-C50C-407E-A947-70E740481C1C}">
                <a14:useLocalDpi xmlns:a14="http://schemas.microsoft.com/office/drawing/2010/main" val="0"/>
              </a:ext>
            </a:extLst>
          </a:blip>
          <a:srcRect l="71921" t="36511" r="10175" b="28650"/>
          <a:stretch/>
        </p:blipFill>
        <p:spPr bwMode="auto">
          <a:xfrm>
            <a:off x="819078" y="82554"/>
            <a:ext cx="4721700" cy="4495799"/>
          </a:xfrm>
          <a:prstGeom prst="rect">
            <a:avLst/>
          </a:prstGeom>
          <a:noFill/>
          <a:ln w="571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90600" y="4563415"/>
            <a:ext cx="7429549" cy="681683"/>
          </a:xfrm>
        </p:spPr>
        <p:txBody>
          <a:bodyPr>
            <a:normAutofit/>
          </a:bodyPr>
          <a:lstStyle/>
          <a:p>
            <a:pPr algn="ctr"/>
            <a:r>
              <a:rPr lang="en-US" sz="3200" b="1" dirty="0" err="1" smtClean="0">
                <a:latin typeface="+mj-lt"/>
              </a:rPr>
              <a:t>VistAWeb</a:t>
            </a:r>
            <a:r>
              <a:rPr lang="en-US" sz="3200" b="1" dirty="0" smtClean="0">
                <a:latin typeface="+mj-lt"/>
              </a:rPr>
              <a:t> View of Aggregated Allergies</a:t>
            </a:r>
            <a:endParaRPr lang="en-US" sz="3200" b="1" dirty="0">
              <a:latin typeface="+mj-lt"/>
            </a:endParaRPr>
          </a:p>
        </p:txBody>
      </p:sp>
    </p:spTree>
    <p:extLst>
      <p:ext uri="{BB962C8B-B14F-4D97-AF65-F5344CB8AC3E}">
        <p14:creationId xmlns:p14="http://schemas.microsoft.com/office/powerpoint/2010/main" val="3355729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 puzzle pieces assembled&#10;"/>
          <p:cNvPicPr>
            <a:picLocks noChangeAspect="1"/>
          </p:cNvPicPr>
          <p:nvPr/>
        </p:nvPicPr>
        <p:blipFill rotWithShape="1">
          <a:blip r:embed="rId3" cstate="print">
            <a:extLst>
              <a:ext uri="{28A0092B-C50C-407E-A947-70E740481C1C}">
                <a14:useLocalDpi xmlns:a14="http://schemas.microsoft.com/office/drawing/2010/main" val="0"/>
              </a:ext>
            </a:extLst>
          </a:blip>
          <a:srcRect l="4593" t="5654"/>
          <a:stretch/>
        </p:blipFill>
        <p:spPr>
          <a:xfrm>
            <a:off x="0" y="0"/>
            <a:ext cx="9144000" cy="5143500"/>
          </a:xfrm>
          <a:prstGeom prst="rect">
            <a:avLst/>
          </a:prstGeom>
        </p:spPr>
      </p:pic>
      <p:sp>
        <p:nvSpPr>
          <p:cNvPr id="6" name="Title 1" descr="What is Missing?&#10;"/>
          <p:cNvSpPr txBox="1">
            <a:spLocks/>
          </p:cNvSpPr>
          <p:nvPr/>
        </p:nvSpPr>
        <p:spPr>
          <a:xfrm rot="595863">
            <a:off x="1453532" y="1032085"/>
            <a:ext cx="3787433" cy="1733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6300"/>
              </a:lnSpc>
            </a:pPr>
            <a:r>
              <a:rPr lang="en-US" sz="5600" b="1" dirty="0" smtClean="0"/>
              <a:t>What Is </a:t>
            </a:r>
          </a:p>
          <a:p>
            <a:pPr>
              <a:lnSpc>
                <a:spcPts val="6300"/>
              </a:lnSpc>
            </a:pPr>
            <a:r>
              <a:rPr lang="en-US" sz="5600" b="1" dirty="0" smtClean="0"/>
              <a:t>Missing?</a:t>
            </a:r>
            <a:endParaRPr lang="en-US" sz="5600" b="1" dirty="0"/>
          </a:p>
        </p:txBody>
      </p:sp>
    </p:spTree>
    <p:extLst>
      <p:ext uri="{BB962C8B-B14F-4D97-AF65-F5344CB8AC3E}">
        <p14:creationId xmlns:p14="http://schemas.microsoft.com/office/powerpoint/2010/main" val="23555894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ysician icon"/>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4472" t="20608" r="24008" b="22720"/>
          <a:stretch/>
        </p:blipFill>
        <p:spPr>
          <a:xfrm>
            <a:off x="190500" y="209550"/>
            <a:ext cx="2126674" cy="2339341"/>
          </a:xfrm>
          <a:prstGeom prst="rect">
            <a:avLst/>
          </a:prstGeom>
        </p:spPr>
      </p:pic>
      <p:pic>
        <p:nvPicPr>
          <p:cNvPr id="4" name="Picture 3" descr="a building icon"/>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74136" b="73704"/>
          <a:stretch/>
        </p:blipFill>
        <p:spPr>
          <a:xfrm>
            <a:off x="6151750" y="1847850"/>
            <a:ext cx="2128918" cy="2922519"/>
          </a:xfrm>
          <a:prstGeom prst="rect">
            <a:avLst/>
          </a:prstGeom>
        </p:spPr>
      </p:pic>
      <p:sp>
        <p:nvSpPr>
          <p:cNvPr id="2" name="Rectangle 1" descr="…at any VA facility&#10;"/>
          <p:cNvSpPr/>
          <p:nvPr/>
        </p:nvSpPr>
        <p:spPr>
          <a:xfrm>
            <a:off x="3124200" y="3816262"/>
            <a:ext cx="5717784" cy="954107"/>
          </a:xfrm>
          <a:prstGeom prst="rect">
            <a:avLst/>
          </a:prstGeom>
        </p:spPr>
        <p:txBody>
          <a:bodyPr wrap="none">
            <a:spAutoFit/>
          </a:bodyPr>
          <a:lstStyle/>
          <a:p>
            <a:pPr lvl="0">
              <a:spcBef>
                <a:spcPct val="20000"/>
              </a:spcBef>
            </a:pPr>
            <a:r>
              <a:rPr lang="en-US" sz="5600" b="1" dirty="0" smtClean="0">
                <a:solidFill>
                  <a:prstClr val="black"/>
                </a:solidFill>
              </a:rPr>
              <a:t>…at </a:t>
            </a:r>
            <a:r>
              <a:rPr lang="en-US" sz="5600" b="1" dirty="0">
                <a:solidFill>
                  <a:srgbClr val="C00000"/>
                </a:solidFill>
              </a:rPr>
              <a:t>any</a:t>
            </a:r>
            <a:r>
              <a:rPr lang="en-US" sz="5600" b="1" dirty="0">
                <a:solidFill>
                  <a:prstClr val="black"/>
                </a:solidFill>
              </a:rPr>
              <a:t> VA facility</a:t>
            </a:r>
          </a:p>
        </p:txBody>
      </p:sp>
      <p:sp>
        <p:nvSpPr>
          <p:cNvPr id="3" name="Content Placeholder 2"/>
          <p:cNvSpPr>
            <a:spLocks noGrp="1"/>
          </p:cNvSpPr>
          <p:nvPr>
            <p:ph idx="1"/>
          </p:nvPr>
        </p:nvSpPr>
        <p:spPr>
          <a:xfrm>
            <a:off x="533399" y="1649173"/>
            <a:ext cx="5618351" cy="1581149"/>
          </a:xfrm>
        </p:spPr>
        <p:txBody>
          <a:bodyPr>
            <a:noAutofit/>
          </a:bodyPr>
          <a:lstStyle/>
          <a:p>
            <a:pPr marL="0" indent="0">
              <a:buNone/>
            </a:pPr>
            <a:r>
              <a:rPr lang="en-US" sz="5600" b="1" dirty="0" smtClean="0">
                <a:solidFill>
                  <a:srgbClr val="C00000"/>
                </a:solidFill>
              </a:rPr>
              <a:t>Any</a:t>
            </a:r>
            <a:r>
              <a:rPr lang="en-US" sz="5600" b="1" dirty="0" smtClean="0"/>
              <a:t> VA clinician…</a:t>
            </a:r>
          </a:p>
          <a:p>
            <a:pPr marL="0" indent="0">
              <a:buNone/>
            </a:pPr>
            <a:endParaRPr lang="en-US" sz="5600" b="1" dirty="0" smtClean="0"/>
          </a:p>
        </p:txBody>
      </p:sp>
    </p:spTree>
    <p:extLst>
      <p:ext uri="{BB962C8B-B14F-4D97-AF65-F5344CB8AC3E}">
        <p14:creationId xmlns:p14="http://schemas.microsoft.com/office/powerpoint/2010/main" val="17592213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ile folde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5925" t="20371" r="14445" b="21852"/>
          <a:stretch/>
        </p:blipFill>
        <p:spPr>
          <a:xfrm>
            <a:off x="1804377" y="95250"/>
            <a:ext cx="5535246" cy="4593077"/>
          </a:xfrm>
          <a:prstGeom prst="rect">
            <a:avLst/>
          </a:prstGeom>
        </p:spPr>
      </p:pic>
      <p:sp>
        <p:nvSpPr>
          <p:cNvPr id="5" name="Content Placeholder 2"/>
          <p:cNvSpPr>
            <a:spLocks noGrp="1"/>
          </p:cNvSpPr>
          <p:nvPr>
            <p:ph idx="1"/>
          </p:nvPr>
        </p:nvSpPr>
        <p:spPr>
          <a:xfrm>
            <a:off x="457200" y="1733550"/>
            <a:ext cx="8229600" cy="3142885"/>
          </a:xfrm>
        </p:spPr>
        <p:txBody>
          <a:bodyPr>
            <a:normAutofit/>
          </a:bodyPr>
          <a:lstStyle/>
          <a:p>
            <a:pPr marL="0" indent="0" algn="ctr">
              <a:buNone/>
              <a:tabLst>
                <a:tab pos="2635250" algn="l"/>
              </a:tabLst>
            </a:pPr>
            <a:r>
              <a:rPr lang="en-US" sz="5400" b="1" dirty="0" smtClean="0"/>
              <a:t>What Veteran health information is shared using VLER Health Exchange?</a:t>
            </a:r>
          </a:p>
        </p:txBody>
      </p:sp>
    </p:spTree>
    <p:extLst>
      <p:ext uri="{BB962C8B-B14F-4D97-AF65-F5344CB8AC3E}">
        <p14:creationId xmlns:p14="http://schemas.microsoft.com/office/powerpoint/2010/main" val="30052560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Information Source (document level)&#10;Comment&#10;Immunizations&#10;Vital Sign&#10;Results (Chemistry and Hematology)&#10;Encounters&#10;Procedures&#10;"/>
          <p:cNvSpPr/>
          <p:nvPr/>
        </p:nvSpPr>
        <p:spPr>
          <a:xfrm>
            <a:off x="3505200" y="565146"/>
            <a:ext cx="5638800" cy="3139321"/>
          </a:xfrm>
          <a:prstGeom prst="rect">
            <a:avLst/>
          </a:prstGeom>
        </p:spPr>
        <p:txBody>
          <a:bodyPr wrap="square">
            <a:spAutoFit/>
          </a:bodyPr>
          <a:lstStyle/>
          <a:p>
            <a:pPr marL="798513" lvl="1" indent="-341313">
              <a:spcAft>
                <a:spcPts val="600"/>
              </a:spcAft>
              <a:buFont typeface="+mj-lt"/>
              <a:buAutoNum type="arabicPeriod" startAt="8"/>
            </a:pPr>
            <a:r>
              <a:rPr lang="en-US" sz="2400" dirty="0">
                <a:solidFill>
                  <a:prstClr val="black"/>
                </a:solidFill>
                <a:ea typeface="Times New Roman" panose="02020603050405020304" pitchFamily="18" charset="0"/>
                <a:cs typeface="Times New Roman" panose="02020603050405020304" pitchFamily="18" charset="0"/>
              </a:rPr>
              <a:t>Information Source (document level)</a:t>
            </a:r>
          </a:p>
          <a:p>
            <a:pPr marL="800100" lvl="1" indent="-342900">
              <a:spcAft>
                <a:spcPts val="600"/>
              </a:spcAft>
              <a:buFont typeface="+mj-lt"/>
              <a:buAutoNum type="arabicPeriod" startAt="8"/>
            </a:pPr>
            <a:r>
              <a:rPr lang="en-US" sz="2400" dirty="0">
                <a:solidFill>
                  <a:prstClr val="black"/>
                </a:solidFill>
                <a:ea typeface="Times New Roman" panose="02020603050405020304" pitchFamily="18" charset="0"/>
                <a:cs typeface="Times New Roman" panose="02020603050405020304" pitchFamily="18" charset="0"/>
              </a:rPr>
              <a:t>Comment</a:t>
            </a:r>
          </a:p>
          <a:p>
            <a:pPr marL="800100" lvl="1" indent="-342900">
              <a:spcAft>
                <a:spcPts val="600"/>
              </a:spcAft>
              <a:buFont typeface="+mj-lt"/>
              <a:buAutoNum type="arabicPeriod" startAt="8"/>
            </a:pPr>
            <a:r>
              <a:rPr lang="en-US" sz="2400" dirty="0">
                <a:solidFill>
                  <a:prstClr val="black"/>
                </a:solidFill>
                <a:ea typeface="Times New Roman" panose="02020603050405020304" pitchFamily="18" charset="0"/>
                <a:cs typeface="Times New Roman" panose="02020603050405020304" pitchFamily="18" charset="0"/>
              </a:rPr>
              <a:t>Immunizations</a:t>
            </a:r>
          </a:p>
          <a:p>
            <a:pPr marL="800100" lvl="1" indent="-342900">
              <a:spcAft>
                <a:spcPts val="600"/>
              </a:spcAft>
              <a:buFont typeface="+mj-lt"/>
              <a:buAutoNum type="arabicPeriod" startAt="8"/>
            </a:pPr>
            <a:r>
              <a:rPr lang="en-US" sz="2400" dirty="0">
                <a:solidFill>
                  <a:prstClr val="black"/>
                </a:solidFill>
                <a:ea typeface="Times New Roman" panose="02020603050405020304" pitchFamily="18" charset="0"/>
                <a:cs typeface="Times New Roman" panose="02020603050405020304" pitchFamily="18" charset="0"/>
              </a:rPr>
              <a:t>Vital Sign</a:t>
            </a:r>
          </a:p>
          <a:p>
            <a:pPr marL="800100" lvl="1" indent="-342900">
              <a:spcAft>
                <a:spcPts val="600"/>
              </a:spcAft>
              <a:buFont typeface="+mj-lt"/>
              <a:buAutoNum type="arabicPeriod" startAt="8"/>
            </a:pPr>
            <a:r>
              <a:rPr lang="en-US" sz="2400" dirty="0">
                <a:solidFill>
                  <a:prstClr val="black"/>
                </a:solidFill>
                <a:ea typeface="Times New Roman" panose="02020603050405020304" pitchFamily="18" charset="0"/>
                <a:cs typeface="Times New Roman" panose="02020603050405020304" pitchFamily="18" charset="0"/>
              </a:rPr>
              <a:t>Results (Chemistry and Hematology)</a:t>
            </a:r>
          </a:p>
          <a:p>
            <a:pPr marL="800100" lvl="1" indent="-342900">
              <a:spcAft>
                <a:spcPts val="600"/>
              </a:spcAft>
              <a:buFont typeface="+mj-lt"/>
              <a:buAutoNum type="arabicPeriod" startAt="8"/>
            </a:pPr>
            <a:r>
              <a:rPr lang="en-US" sz="2400" dirty="0">
                <a:solidFill>
                  <a:prstClr val="black"/>
                </a:solidFill>
                <a:ea typeface="Times New Roman" panose="02020603050405020304" pitchFamily="18" charset="0"/>
                <a:cs typeface="Times New Roman" panose="02020603050405020304" pitchFamily="18" charset="0"/>
              </a:rPr>
              <a:t>Encounters</a:t>
            </a:r>
          </a:p>
          <a:p>
            <a:pPr marL="800100" lvl="1" indent="-342900">
              <a:spcAft>
                <a:spcPts val="600"/>
              </a:spcAft>
              <a:buFont typeface="+mj-lt"/>
              <a:buAutoNum type="arabicPeriod" startAt="8"/>
            </a:pPr>
            <a:r>
              <a:rPr lang="en-US" sz="2400" dirty="0">
                <a:solidFill>
                  <a:prstClr val="black"/>
                </a:solidFill>
                <a:ea typeface="Times New Roman" panose="02020603050405020304" pitchFamily="18" charset="0"/>
                <a:cs typeface="Times New Roman" panose="02020603050405020304" pitchFamily="18" charset="0"/>
              </a:rPr>
              <a:t>Procedures</a:t>
            </a:r>
          </a:p>
        </p:txBody>
      </p:sp>
      <p:sp>
        <p:nvSpPr>
          <p:cNvPr id="5" name="Rectangle 4" descr=" VA Health Summary (C32)&#10;Personal Information&#10;Language Spoken&#10;Support (contact Info)&#10;Healthcare Provider&#10;Allergy/Drug Sensitivities&#10;Conditions/Problems&#10;Medications&#10;"/>
          <p:cNvSpPr/>
          <p:nvPr/>
        </p:nvSpPr>
        <p:spPr>
          <a:xfrm>
            <a:off x="152400" y="92528"/>
            <a:ext cx="4038600" cy="3585597"/>
          </a:xfrm>
          <a:prstGeom prst="rect">
            <a:avLst/>
          </a:prstGeom>
        </p:spPr>
        <p:txBody>
          <a:bodyPr wrap="square">
            <a:spAutoFit/>
          </a:bodyPr>
          <a:lstStyle/>
          <a:p>
            <a:pPr marR="0" lvl="0">
              <a:spcBef>
                <a:spcPts val="600"/>
              </a:spcBef>
              <a:spcAft>
                <a:spcPts val="600"/>
              </a:spcAft>
            </a:pPr>
            <a:r>
              <a:rPr lang="en-US" sz="1600" b="1" dirty="0">
                <a:ea typeface="Times New Roman" panose="02020603050405020304" pitchFamily="18" charset="0"/>
                <a:cs typeface="Times New Roman" panose="02020603050405020304" pitchFamily="18" charset="0"/>
              </a:rPr>
              <a:t> </a:t>
            </a:r>
            <a:r>
              <a:rPr lang="en-US" sz="2400" b="1" dirty="0">
                <a:ea typeface="Times New Roman" panose="02020603050405020304" pitchFamily="18" charset="0"/>
                <a:cs typeface="Times New Roman" panose="02020603050405020304" pitchFamily="18" charset="0"/>
              </a:rPr>
              <a:t>VA Health Summary (C32)</a:t>
            </a:r>
            <a:endParaRPr lang="en-US" sz="2400" dirty="0">
              <a:ea typeface="Times New Roman" panose="02020603050405020304" pitchFamily="18" charset="0"/>
              <a:cs typeface="Times New Roman" panose="02020603050405020304" pitchFamily="18" charset="0"/>
            </a:endParaRPr>
          </a:p>
          <a:p>
            <a:pPr marL="568325" marR="0" lvl="1" indent="-342900">
              <a:spcAft>
                <a:spcPts val="600"/>
              </a:spcAft>
              <a:buFont typeface="+mj-lt"/>
              <a:buAutoNum type="arabicPeriod"/>
            </a:pPr>
            <a:r>
              <a:rPr lang="en-US" sz="2400" dirty="0">
                <a:ea typeface="Times New Roman" panose="02020603050405020304" pitchFamily="18" charset="0"/>
                <a:cs typeface="Times New Roman" panose="02020603050405020304" pitchFamily="18" charset="0"/>
              </a:rPr>
              <a:t>Personal Information</a:t>
            </a:r>
          </a:p>
          <a:p>
            <a:pPr marL="568325" marR="0" lvl="1" indent="-342900">
              <a:spcAft>
                <a:spcPts val="600"/>
              </a:spcAft>
              <a:buFont typeface="+mj-lt"/>
              <a:buAutoNum type="arabicPeriod"/>
            </a:pPr>
            <a:r>
              <a:rPr lang="en-US" sz="2400" dirty="0">
                <a:ea typeface="Times New Roman" panose="02020603050405020304" pitchFamily="18" charset="0"/>
                <a:cs typeface="Times New Roman" panose="02020603050405020304" pitchFamily="18" charset="0"/>
              </a:rPr>
              <a:t>Language Spoken</a:t>
            </a:r>
          </a:p>
          <a:p>
            <a:pPr marL="568325" marR="0" lvl="1" indent="-342900">
              <a:spcAft>
                <a:spcPts val="600"/>
              </a:spcAft>
              <a:buFont typeface="+mj-lt"/>
              <a:buAutoNum type="arabicPeriod"/>
            </a:pPr>
            <a:r>
              <a:rPr lang="en-US" sz="2400" dirty="0">
                <a:ea typeface="Times New Roman" panose="02020603050405020304" pitchFamily="18" charset="0"/>
                <a:cs typeface="Times New Roman" panose="02020603050405020304" pitchFamily="18" charset="0"/>
              </a:rPr>
              <a:t>Support (contact Info)</a:t>
            </a:r>
          </a:p>
          <a:p>
            <a:pPr marL="568325" marR="0" lvl="1" indent="-342900">
              <a:spcAft>
                <a:spcPts val="600"/>
              </a:spcAft>
              <a:buFont typeface="+mj-lt"/>
              <a:buAutoNum type="arabicPeriod"/>
            </a:pPr>
            <a:r>
              <a:rPr lang="en-US" sz="2400" dirty="0">
                <a:ea typeface="Times New Roman" panose="02020603050405020304" pitchFamily="18" charset="0"/>
                <a:cs typeface="Times New Roman" panose="02020603050405020304" pitchFamily="18" charset="0"/>
              </a:rPr>
              <a:t>Healthcare Provider</a:t>
            </a:r>
          </a:p>
          <a:p>
            <a:pPr marL="568325" marR="0" lvl="1" indent="-342900">
              <a:spcAft>
                <a:spcPts val="600"/>
              </a:spcAft>
              <a:buFont typeface="+mj-lt"/>
              <a:buAutoNum type="arabicPeriod"/>
            </a:pPr>
            <a:r>
              <a:rPr lang="en-US" sz="2400" dirty="0">
                <a:ea typeface="Times New Roman" panose="02020603050405020304" pitchFamily="18" charset="0"/>
                <a:cs typeface="Times New Roman" panose="02020603050405020304" pitchFamily="18" charset="0"/>
              </a:rPr>
              <a:t>Allergy/Drug Sensitivities</a:t>
            </a:r>
          </a:p>
          <a:p>
            <a:pPr marL="568325" marR="0" lvl="1" indent="-342900">
              <a:spcAft>
                <a:spcPts val="600"/>
              </a:spcAft>
              <a:buFont typeface="+mj-lt"/>
              <a:buAutoNum type="arabicPeriod"/>
            </a:pPr>
            <a:r>
              <a:rPr lang="en-US" sz="2400" dirty="0">
                <a:ea typeface="Times New Roman" panose="02020603050405020304" pitchFamily="18" charset="0"/>
                <a:cs typeface="Times New Roman" panose="02020603050405020304" pitchFamily="18" charset="0"/>
              </a:rPr>
              <a:t>Conditions/Problems</a:t>
            </a:r>
          </a:p>
          <a:p>
            <a:pPr marL="568325" marR="0" lvl="1" indent="-342900">
              <a:spcAft>
                <a:spcPts val="600"/>
              </a:spcAft>
              <a:buFont typeface="+mj-lt"/>
              <a:buAutoNum type="arabicPeriod"/>
            </a:pPr>
            <a:r>
              <a:rPr lang="en-US" sz="2400" dirty="0" smtClean="0">
                <a:ea typeface="Times New Roman" panose="02020603050405020304" pitchFamily="18" charset="0"/>
                <a:cs typeface="Times New Roman" panose="02020603050405020304" pitchFamily="18" charset="0"/>
              </a:rPr>
              <a:t>Medications</a:t>
            </a:r>
            <a:endParaRPr lang="en-US" sz="2400" dirty="0">
              <a:ea typeface="Times New Roman" panose="02020603050405020304" pitchFamily="18" charset="0"/>
              <a:cs typeface="Times New Roman" panose="02020603050405020304" pitchFamily="18" charset="0"/>
            </a:endParaRPr>
          </a:p>
        </p:txBody>
      </p:sp>
      <p:sp>
        <p:nvSpPr>
          <p:cNvPr id="6" name="TextBox 5"/>
          <p:cNvSpPr txBox="1"/>
          <p:nvPr/>
        </p:nvSpPr>
        <p:spPr>
          <a:xfrm>
            <a:off x="0" y="3902516"/>
            <a:ext cx="9144000" cy="113877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400" b="1" dirty="0" smtClean="0"/>
              <a:t>VLER Health Exchange populates 14 sections of the C32 Summary of Care clinical document</a:t>
            </a:r>
            <a:endParaRPr lang="en-US" sz="3400" b="1" dirty="0"/>
          </a:p>
        </p:txBody>
      </p:sp>
    </p:spTree>
    <p:extLst>
      <p:ext uri="{BB962C8B-B14F-4D97-AF65-F5344CB8AC3E}">
        <p14:creationId xmlns:p14="http://schemas.microsoft.com/office/powerpoint/2010/main" val="21299590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VLER Health Exchanges also populates seven sections of the C62 Unstructured Document&#10;"/>
          <p:cNvSpPr txBox="1"/>
          <p:nvPr/>
        </p:nvSpPr>
        <p:spPr>
          <a:xfrm>
            <a:off x="5334000" y="663114"/>
            <a:ext cx="3048000" cy="375487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400" dirty="0" smtClean="0"/>
              <a:t>VLER Health Exchanges also populates seven sections of the C62 Unstructured Document</a:t>
            </a:r>
            <a:endParaRPr lang="en-US" sz="3400" dirty="0"/>
          </a:p>
        </p:txBody>
      </p:sp>
      <p:sp>
        <p:nvSpPr>
          <p:cNvPr id="4" name="Rectangle 3" descr=" VA Clinical Notes (C62s)&#10;Consults/Referrals&#10;Discharge Summaries&#10;History and Physicals&#10;Results of Diagnostic Studies or Procedure Notes&#10;Radiology Studies&#10;Pathology Studies&#10;Surgery Reports&#10;"/>
          <p:cNvSpPr/>
          <p:nvPr/>
        </p:nvSpPr>
        <p:spPr>
          <a:xfrm>
            <a:off x="32656" y="232224"/>
            <a:ext cx="5148944" cy="4508927"/>
          </a:xfrm>
          <a:prstGeom prst="rect">
            <a:avLst/>
          </a:prstGeom>
        </p:spPr>
        <p:txBody>
          <a:bodyPr wrap="square">
            <a:spAutoFit/>
          </a:bodyPr>
          <a:lstStyle/>
          <a:p>
            <a:pPr>
              <a:spcBef>
                <a:spcPts val="600"/>
              </a:spcBef>
              <a:spcAft>
                <a:spcPts val="600"/>
              </a:spcAft>
            </a:pPr>
            <a:r>
              <a:rPr lang="en-US" sz="2800" b="1" dirty="0">
                <a:ea typeface="Times New Roman" panose="02020603050405020304" pitchFamily="18" charset="0"/>
                <a:cs typeface="Times New Roman" panose="02020603050405020304" pitchFamily="18" charset="0"/>
              </a:rPr>
              <a:t> VA Clinical Notes (C62s)</a:t>
            </a:r>
          </a:p>
          <a:p>
            <a:pPr marL="914400" lvl="1" indent="-457200">
              <a:spcAft>
                <a:spcPts val="600"/>
              </a:spcAft>
              <a:buFont typeface="+mj-lt"/>
              <a:buAutoNum type="arabicParenR"/>
            </a:pPr>
            <a:r>
              <a:rPr lang="en-US" sz="2800" dirty="0">
                <a:ea typeface="Times New Roman" panose="02020603050405020304" pitchFamily="18" charset="0"/>
                <a:cs typeface="Times New Roman" panose="02020603050405020304" pitchFamily="18" charset="0"/>
              </a:rPr>
              <a:t>Consults/Referrals</a:t>
            </a:r>
          </a:p>
          <a:p>
            <a:pPr marL="914400" lvl="1" indent="-457200">
              <a:spcAft>
                <a:spcPts val="600"/>
              </a:spcAft>
              <a:buFont typeface="+mj-lt"/>
              <a:buAutoNum type="arabicParenR"/>
            </a:pPr>
            <a:r>
              <a:rPr lang="en-US" sz="2800" dirty="0">
                <a:ea typeface="Times New Roman" panose="02020603050405020304" pitchFamily="18" charset="0"/>
                <a:cs typeface="Times New Roman" panose="02020603050405020304" pitchFamily="18" charset="0"/>
              </a:rPr>
              <a:t>Discharge Summaries</a:t>
            </a:r>
          </a:p>
          <a:p>
            <a:pPr marL="914400" lvl="1" indent="-457200">
              <a:spcAft>
                <a:spcPts val="600"/>
              </a:spcAft>
              <a:buFont typeface="+mj-lt"/>
              <a:buAutoNum type="arabicParenR"/>
            </a:pPr>
            <a:r>
              <a:rPr lang="en-US" sz="2800" dirty="0">
                <a:ea typeface="Times New Roman" panose="02020603050405020304" pitchFamily="18" charset="0"/>
                <a:cs typeface="Times New Roman" panose="02020603050405020304" pitchFamily="18" charset="0"/>
              </a:rPr>
              <a:t>History and Physicals</a:t>
            </a:r>
          </a:p>
          <a:p>
            <a:pPr marL="914400" lvl="1" indent="-457200">
              <a:spcAft>
                <a:spcPts val="600"/>
              </a:spcAft>
              <a:buFont typeface="+mj-lt"/>
              <a:buAutoNum type="arabicParenR"/>
            </a:pPr>
            <a:r>
              <a:rPr lang="en-US" sz="2800" dirty="0">
                <a:ea typeface="Times New Roman" panose="02020603050405020304" pitchFamily="18" charset="0"/>
                <a:cs typeface="Times New Roman" panose="02020603050405020304" pitchFamily="18" charset="0"/>
              </a:rPr>
              <a:t>Results of Diagnostic Studies or Procedure Notes</a:t>
            </a:r>
          </a:p>
          <a:p>
            <a:pPr marL="914400" lvl="1" indent="-457200">
              <a:spcAft>
                <a:spcPts val="600"/>
              </a:spcAft>
              <a:buFont typeface="+mj-lt"/>
              <a:buAutoNum type="arabicParenR"/>
            </a:pPr>
            <a:r>
              <a:rPr lang="en-US" sz="2800" dirty="0">
                <a:ea typeface="Times New Roman" panose="02020603050405020304" pitchFamily="18" charset="0"/>
                <a:cs typeface="Times New Roman" panose="02020603050405020304" pitchFamily="18" charset="0"/>
              </a:rPr>
              <a:t>Radiology Studies</a:t>
            </a:r>
          </a:p>
          <a:p>
            <a:pPr marL="914400" lvl="1" indent="-457200">
              <a:spcAft>
                <a:spcPts val="600"/>
              </a:spcAft>
              <a:buFont typeface="+mj-lt"/>
              <a:buAutoNum type="arabicParenR"/>
            </a:pPr>
            <a:r>
              <a:rPr lang="en-US" sz="2800" dirty="0">
                <a:ea typeface="Times New Roman" panose="02020603050405020304" pitchFamily="18" charset="0"/>
                <a:cs typeface="Times New Roman" panose="02020603050405020304" pitchFamily="18" charset="0"/>
              </a:rPr>
              <a:t>Pathology Studies</a:t>
            </a:r>
          </a:p>
          <a:p>
            <a:pPr marL="914400" lvl="1" indent="-457200">
              <a:spcAft>
                <a:spcPts val="600"/>
              </a:spcAft>
              <a:buFont typeface="+mj-lt"/>
              <a:buAutoNum type="arabicParenR"/>
            </a:pPr>
            <a:r>
              <a:rPr lang="en-US" sz="2800" dirty="0">
                <a:ea typeface="Times New Roman" panose="02020603050405020304" pitchFamily="18" charset="0"/>
                <a:cs typeface="Times New Roman" panose="02020603050405020304" pitchFamily="18" charset="0"/>
              </a:rPr>
              <a:t>Surgery Reports</a:t>
            </a:r>
          </a:p>
        </p:txBody>
      </p:sp>
    </p:spTree>
    <p:extLst>
      <p:ext uri="{BB962C8B-B14F-4D97-AF65-F5344CB8AC3E}">
        <p14:creationId xmlns:p14="http://schemas.microsoft.com/office/powerpoint/2010/main" val="22188237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lhouette of a man with a question mark on his face"/>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7234"/>
          <a:stretch/>
        </p:blipFill>
        <p:spPr>
          <a:xfrm>
            <a:off x="0" y="971551"/>
            <a:ext cx="4397490" cy="4171950"/>
          </a:xfrm>
          <a:prstGeom prst="rect">
            <a:avLst/>
          </a:prstGeom>
        </p:spPr>
      </p:pic>
      <p:sp>
        <p:nvSpPr>
          <p:cNvPr id="3" name="Content Placeholder 2"/>
          <p:cNvSpPr>
            <a:spLocks noGrp="1"/>
          </p:cNvSpPr>
          <p:nvPr>
            <p:ph idx="1"/>
          </p:nvPr>
        </p:nvSpPr>
        <p:spPr>
          <a:xfrm>
            <a:off x="3196770" y="1189261"/>
            <a:ext cx="5562600" cy="2667000"/>
          </a:xfrm>
        </p:spPr>
        <p:txBody>
          <a:bodyPr>
            <a:normAutofit/>
          </a:bodyPr>
          <a:lstStyle/>
          <a:p>
            <a:pPr marL="0" indent="0" algn="ctr">
              <a:buNone/>
              <a:tabLst>
                <a:tab pos="2635250" algn="l"/>
              </a:tabLst>
            </a:pPr>
            <a:r>
              <a:rPr lang="en-US" sz="5400" b="1" dirty="0" smtClean="0"/>
              <a:t>Who are VLER Health Exchange’s non-VA partners?  </a:t>
            </a:r>
            <a:endParaRPr lang="en-US" sz="5400" b="1" dirty="0"/>
          </a:p>
        </p:txBody>
      </p:sp>
    </p:spTree>
    <p:extLst>
      <p:ext uri="{BB962C8B-B14F-4D97-AF65-F5344CB8AC3E}">
        <p14:creationId xmlns:p14="http://schemas.microsoft.com/office/powerpoint/2010/main" val="4553691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84360"/>
            <a:ext cx="9144000" cy="5198832"/>
            <a:chOff x="0" y="-84360"/>
            <a:chExt cx="9144000" cy="5198832"/>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185" t="5750" b="5362"/>
            <a:stretch/>
          </p:blipFill>
          <p:spPr>
            <a:xfrm>
              <a:off x="4495800" y="285750"/>
              <a:ext cx="4648200" cy="4572000"/>
            </a:xfrm>
            <a:prstGeom prst="rect">
              <a:avLst/>
            </a:prstGeom>
          </p:spPr>
        </p:pic>
        <p:sp>
          <p:nvSpPr>
            <p:cNvPr id="15" name="Rectangle 14"/>
            <p:cNvSpPr/>
            <p:nvPr/>
          </p:nvSpPr>
          <p:spPr>
            <a:xfrm>
              <a:off x="4438650" y="4724400"/>
              <a:ext cx="11430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0575" y="1885950"/>
              <a:ext cx="952501" cy="1143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24400" y="1504950"/>
              <a:ext cx="685800" cy="76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886450" y="552450"/>
              <a:ext cx="6096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886450" y="4019550"/>
              <a:ext cx="6096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86649" y="3943349"/>
              <a:ext cx="445975" cy="4712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410200" y="2861130"/>
              <a:ext cx="445975" cy="4712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37710" y="726169"/>
              <a:ext cx="385366" cy="3787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descr="Community Health Information Collaborative, Minnesota (not active)&#10;Conemaugh, Pennsylvania&#10;Hawaii Pacific Health, Hawaii&#10;HealtheConnections, New York&#10;Inland Northwest Health Services (INHS), Idaho&#10;Indiana Health Information Exchange, Indiana&#10;Kaiser Permanente, Southern California&#10;Med Virginia, Virginia&#10;MultiCare, Washington&#10;Pensacola Health Information Exchange, Florida&#10;San Diego Beacon, California&#10;South Carolina Health Information Exchange, South Carolina&#10;University of California Davis, California&#10;Utah Health Information Network, Utah&#10;Walgreens Retail Pharmacy (VISN 8 Pilot), Florida&#10;Western New York HealtheLink, New York&#10;"/>
            <p:cNvSpPr txBox="1">
              <a:spLocks/>
            </p:cNvSpPr>
            <p:nvPr/>
          </p:nvSpPr>
          <p:spPr bwMode="auto">
            <a:xfrm>
              <a:off x="0" y="-84360"/>
              <a:ext cx="8229600" cy="51988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charset="0"/>
                  <a:cs typeface="Georgi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Georgia" charset="0"/>
                  <a:cs typeface="Georgia"/>
                </a:defRPr>
              </a:lvl2pPr>
              <a:lvl3pPr marL="1143000" indent="-228600" algn="l" defTabSz="457200" rtl="0" eaLnBrk="0" fontAlgn="base" hangingPunct="0">
                <a:spcBef>
                  <a:spcPct val="20000"/>
                </a:spcBef>
                <a:spcAft>
                  <a:spcPct val="0"/>
                </a:spcAft>
                <a:buFont typeface="Arial" pitchFamily="34" charset="0"/>
                <a:buChar char="•"/>
                <a:defRPr sz="1400" kern="1200">
                  <a:solidFill>
                    <a:schemeClr val="tx1"/>
                  </a:solidFill>
                  <a:latin typeface="+mn-lt"/>
                  <a:ea typeface="Georgia" charset="0"/>
                  <a:cs typeface="Georgia"/>
                </a:defRPr>
              </a:lvl3pPr>
              <a:lvl4pPr marL="1600200" indent="-228600" algn="l" defTabSz="457200" rtl="0" eaLnBrk="0" fontAlgn="base" hangingPunct="0">
                <a:spcBef>
                  <a:spcPct val="20000"/>
                </a:spcBef>
                <a:spcAft>
                  <a:spcPct val="0"/>
                </a:spcAft>
                <a:buFont typeface="Arial" pitchFamily="34" charset="0"/>
                <a:buChar char="–"/>
                <a:defRPr sz="1200" kern="1200">
                  <a:solidFill>
                    <a:schemeClr val="tx1"/>
                  </a:solidFill>
                  <a:latin typeface="+mn-lt"/>
                  <a:ea typeface="Georgia" charset="0"/>
                  <a:cs typeface="Georgia"/>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Georgia"/>
                  <a:ea typeface="Georgia"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00B050"/>
                  </a:solidFill>
                </a:rPr>
                <a:t>Community Health Information Collaborative, Minnesota (not active)</a:t>
              </a:r>
            </a:p>
            <a:p>
              <a:pPr marL="0" indent="0">
                <a:buNone/>
              </a:pPr>
              <a:r>
                <a:rPr lang="en-US" dirty="0" smtClean="0">
                  <a:solidFill>
                    <a:schemeClr val="accent6">
                      <a:lumMod val="75000"/>
                    </a:schemeClr>
                  </a:solidFill>
                </a:rPr>
                <a:t>Conemaugh, Pennsylvania</a:t>
              </a:r>
            </a:p>
            <a:p>
              <a:pPr marL="0" indent="0">
                <a:buNone/>
              </a:pPr>
              <a:r>
                <a:rPr lang="en-US" dirty="0" smtClean="0">
                  <a:solidFill>
                    <a:schemeClr val="tx2">
                      <a:lumMod val="60000"/>
                      <a:lumOff val="40000"/>
                    </a:schemeClr>
                  </a:solidFill>
                </a:rPr>
                <a:t>Hawaii Pacific Health, Hawaii</a:t>
              </a:r>
            </a:p>
            <a:p>
              <a:pPr marL="0" indent="0">
                <a:buNone/>
              </a:pPr>
              <a:r>
                <a:rPr lang="en-US" dirty="0" smtClean="0">
                  <a:solidFill>
                    <a:srgbClr val="00B050"/>
                  </a:solidFill>
                </a:rPr>
                <a:t>HealtheConnections, New York</a:t>
              </a:r>
            </a:p>
            <a:p>
              <a:pPr marL="0" indent="0">
                <a:buNone/>
              </a:pPr>
              <a:r>
                <a:rPr lang="en-US" dirty="0" smtClean="0">
                  <a:solidFill>
                    <a:schemeClr val="accent6">
                      <a:lumMod val="75000"/>
                    </a:schemeClr>
                  </a:solidFill>
                </a:rPr>
                <a:t>Inland Northwest Health Services (INHS), Idaho</a:t>
              </a:r>
            </a:p>
            <a:p>
              <a:pPr marL="0" indent="0">
                <a:buNone/>
              </a:pPr>
              <a:r>
                <a:rPr lang="en-US" dirty="0" smtClean="0">
                  <a:solidFill>
                    <a:schemeClr val="tx2">
                      <a:lumMod val="60000"/>
                      <a:lumOff val="40000"/>
                    </a:schemeClr>
                  </a:solidFill>
                </a:rPr>
                <a:t>Indiana Health Information Exchange, Indiana</a:t>
              </a:r>
            </a:p>
            <a:p>
              <a:pPr marL="0" indent="0">
                <a:buNone/>
              </a:pPr>
              <a:r>
                <a:rPr lang="en-US" dirty="0" smtClean="0">
                  <a:solidFill>
                    <a:srgbClr val="00B050"/>
                  </a:solidFill>
                </a:rPr>
                <a:t>Kaiser Permanente, Southern California</a:t>
              </a:r>
            </a:p>
            <a:p>
              <a:pPr marL="0" indent="0">
                <a:buNone/>
              </a:pPr>
              <a:r>
                <a:rPr lang="en-US" dirty="0" smtClean="0">
                  <a:solidFill>
                    <a:schemeClr val="accent6">
                      <a:lumMod val="75000"/>
                    </a:schemeClr>
                  </a:solidFill>
                </a:rPr>
                <a:t>Med Virginia, Virginia</a:t>
              </a:r>
            </a:p>
            <a:p>
              <a:pPr marL="0" indent="0">
                <a:buNone/>
              </a:pPr>
              <a:r>
                <a:rPr lang="en-US" dirty="0" smtClean="0">
                  <a:solidFill>
                    <a:schemeClr val="tx2">
                      <a:lumMod val="60000"/>
                      <a:lumOff val="40000"/>
                    </a:schemeClr>
                  </a:solidFill>
                </a:rPr>
                <a:t>MultiCare, Washington</a:t>
              </a:r>
            </a:p>
            <a:p>
              <a:pPr marL="0" indent="0">
                <a:buNone/>
              </a:pPr>
              <a:r>
                <a:rPr lang="en-US" dirty="0" smtClean="0">
                  <a:solidFill>
                    <a:srgbClr val="00B050"/>
                  </a:solidFill>
                </a:rPr>
                <a:t>Pensacola Health Information Exchange, Florida</a:t>
              </a:r>
            </a:p>
            <a:p>
              <a:pPr marL="0" indent="0">
                <a:buNone/>
              </a:pPr>
              <a:r>
                <a:rPr lang="en-US" dirty="0" smtClean="0">
                  <a:solidFill>
                    <a:schemeClr val="accent6">
                      <a:lumMod val="75000"/>
                    </a:schemeClr>
                  </a:solidFill>
                </a:rPr>
                <a:t>San Diego Beacon, California</a:t>
              </a:r>
            </a:p>
            <a:p>
              <a:pPr marL="0" indent="0">
                <a:buNone/>
              </a:pPr>
              <a:r>
                <a:rPr lang="en-US" dirty="0" smtClean="0">
                  <a:solidFill>
                    <a:schemeClr val="tx2">
                      <a:lumMod val="60000"/>
                      <a:lumOff val="40000"/>
                    </a:schemeClr>
                  </a:solidFill>
                </a:rPr>
                <a:t>South Carolina Health Information Exchange, South Carolina</a:t>
              </a:r>
            </a:p>
            <a:p>
              <a:pPr marL="0" indent="0">
                <a:buNone/>
              </a:pPr>
              <a:r>
                <a:rPr lang="en-US" dirty="0" smtClean="0">
                  <a:solidFill>
                    <a:srgbClr val="00B050"/>
                  </a:solidFill>
                </a:rPr>
                <a:t>University of California Davis, California</a:t>
              </a:r>
            </a:p>
            <a:p>
              <a:pPr marL="0" indent="0">
                <a:buNone/>
              </a:pPr>
              <a:r>
                <a:rPr lang="en-US" dirty="0" smtClean="0">
                  <a:solidFill>
                    <a:schemeClr val="accent6">
                      <a:lumMod val="75000"/>
                    </a:schemeClr>
                  </a:solidFill>
                </a:rPr>
                <a:t>Utah Health Information Network, Utah</a:t>
              </a:r>
            </a:p>
            <a:p>
              <a:pPr marL="0" indent="0">
                <a:buNone/>
              </a:pPr>
              <a:r>
                <a:rPr lang="en-US" dirty="0" smtClean="0">
                  <a:solidFill>
                    <a:schemeClr val="tx2">
                      <a:lumMod val="60000"/>
                      <a:lumOff val="40000"/>
                    </a:schemeClr>
                  </a:solidFill>
                </a:rPr>
                <a:t>Walgreens Retail Pharmacy (VISN 8 Pilot), Florida</a:t>
              </a:r>
            </a:p>
            <a:p>
              <a:pPr marL="0" indent="0">
                <a:buNone/>
              </a:pPr>
              <a:r>
                <a:rPr lang="en-US" dirty="0" smtClean="0">
                  <a:solidFill>
                    <a:srgbClr val="00B050"/>
                  </a:solidFill>
                </a:rPr>
                <a:t>Western New York HealtheLink, New York</a:t>
              </a:r>
            </a:p>
          </p:txBody>
        </p:sp>
      </p:grpSp>
      <p:sp>
        <p:nvSpPr>
          <p:cNvPr id="16" name="Title 1"/>
          <p:cNvSpPr>
            <a:spLocks noGrp="1"/>
          </p:cNvSpPr>
          <p:nvPr>
            <p:ph type="title"/>
          </p:nvPr>
        </p:nvSpPr>
        <p:spPr>
          <a:xfrm>
            <a:off x="6857094" y="2071011"/>
            <a:ext cx="827881" cy="790119"/>
          </a:xfrm>
          <a:solidFill>
            <a:schemeClr val="bg1"/>
          </a:solidFill>
          <a:effectLst>
            <a:softEdge rad="31750"/>
          </a:effectLst>
        </p:spPr>
        <p:txBody>
          <a:bodyPr/>
          <a:lstStyle/>
          <a:p>
            <a:r>
              <a:rPr lang="en-US" b="1" dirty="0" smtClean="0"/>
              <a:t>VA</a:t>
            </a:r>
            <a:endParaRPr lang="en-US" b="1" dirty="0"/>
          </a:p>
        </p:txBody>
      </p:sp>
    </p:spTree>
    <p:extLst>
      <p:ext uri="{BB962C8B-B14F-4D97-AF65-F5344CB8AC3E}">
        <p14:creationId xmlns:p14="http://schemas.microsoft.com/office/powerpoint/2010/main" val="20918683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ap of the U.S. with VA partners as stars&#10;Community Health Information Collaborative, Minnesota (not active)&#10;Conemaugh, Pennsylvania&#10;Hawaii Pacific Health, Hawaii&#10;HealtheConnections, New York&#10;Inland Northwest Health Services (INHS), Idaho&#10;Indiana Health Information Exchange, Indiana&#10;Kaiser Permanente, Southern California&#10;Med Virginia, Virginia&#10;MultiCare, Washington&#10;Pensacola Health Information Exchange, Florida&#10;San Diego Beacon, California&#10;South Carolina Health Information Exchange, South Carolina&#10;University of California Davis, California&#10;Utah Health Information Network, Utah&#10;Walgreens Retail Pharmacy (VISN 8 Pilot), Florida&#10;&#10;"/>
          <p:cNvGrpSpPr/>
          <p:nvPr/>
        </p:nvGrpSpPr>
        <p:grpSpPr>
          <a:xfrm>
            <a:off x="14514" y="151494"/>
            <a:ext cx="9070848" cy="4151376"/>
            <a:chOff x="457200" y="800101"/>
            <a:chExt cx="7580918" cy="3185270"/>
          </a:xfrm>
        </p:grpSpPr>
        <p:grpSp>
          <p:nvGrpSpPr>
            <p:cNvPr id="5" name="Group 4"/>
            <p:cNvGrpSpPr/>
            <p:nvPr/>
          </p:nvGrpSpPr>
          <p:grpSpPr>
            <a:xfrm>
              <a:off x="457200" y="800101"/>
              <a:ext cx="7580918" cy="3185270"/>
              <a:chOff x="422208" y="1740998"/>
              <a:chExt cx="7580918" cy="4247027"/>
            </a:xfrm>
          </p:grpSpPr>
          <p:sp>
            <p:nvSpPr>
              <p:cNvPr id="6" name="Freeform 6"/>
              <p:cNvSpPr>
                <a:spLocks/>
              </p:cNvSpPr>
              <p:nvPr/>
            </p:nvSpPr>
            <p:spPr bwMode="auto">
              <a:xfrm>
                <a:off x="5854048" y="3601871"/>
                <a:ext cx="876663" cy="485892"/>
              </a:xfrm>
              <a:custGeom>
                <a:avLst/>
                <a:gdLst/>
                <a:ahLst/>
                <a:cxnLst>
                  <a:cxn ang="0">
                    <a:pos x="630" y="82"/>
                  </a:cxn>
                  <a:cxn ang="0">
                    <a:pos x="616" y="40"/>
                  </a:cxn>
                  <a:cxn ang="0">
                    <a:pos x="592" y="24"/>
                  </a:cxn>
                  <a:cxn ang="0">
                    <a:pos x="502" y="36"/>
                  </a:cxn>
                  <a:cxn ang="0">
                    <a:pos x="396" y="0"/>
                  </a:cxn>
                  <a:cxn ang="0">
                    <a:pos x="400" y="12"/>
                  </a:cxn>
                  <a:cxn ang="0">
                    <a:pos x="360" y="52"/>
                  </a:cxn>
                  <a:cxn ang="0">
                    <a:pos x="310" y="162"/>
                  </a:cxn>
                  <a:cxn ang="0">
                    <a:pos x="280" y="148"/>
                  </a:cxn>
                  <a:cxn ang="0">
                    <a:pos x="200" y="204"/>
                  </a:cxn>
                  <a:cxn ang="0">
                    <a:pos x="176" y="188"/>
                  </a:cxn>
                  <a:cxn ang="0">
                    <a:pos x="122" y="232"/>
                  </a:cxn>
                  <a:cxn ang="0">
                    <a:pos x="122" y="228"/>
                  </a:cxn>
                  <a:cxn ang="0">
                    <a:pos x="176" y="184"/>
                  </a:cxn>
                  <a:cxn ang="0">
                    <a:pos x="122" y="224"/>
                  </a:cxn>
                  <a:cxn ang="0">
                    <a:pos x="118" y="256"/>
                  </a:cxn>
                  <a:cxn ang="0">
                    <a:pos x="76" y="312"/>
                  </a:cxn>
                  <a:cxn ang="0">
                    <a:pos x="26" y="286"/>
                  </a:cxn>
                  <a:cxn ang="0">
                    <a:pos x="4" y="330"/>
                  </a:cxn>
                  <a:cxn ang="0">
                    <a:pos x="0" y="322"/>
                  </a:cxn>
                  <a:cxn ang="0">
                    <a:pos x="6" y="378"/>
                  </a:cxn>
                  <a:cxn ang="0">
                    <a:pos x="26" y="376"/>
                  </a:cxn>
                  <a:cxn ang="0">
                    <a:pos x="306" y="330"/>
                  </a:cxn>
                  <a:cxn ang="0">
                    <a:pos x="568" y="276"/>
                  </a:cxn>
                  <a:cxn ang="0">
                    <a:pos x="632" y="202"/>
                  </a:cxn>
                  <a:cxn ang="0">
                    <a:pos x="682" y="104"/>
                  </a:cxn>
                  <a:cxn ang="0">
                    <a:pos x="630" y="82"/>
                  </a:cxn>
                </a:cxnLst>
                <a:rect l="0" t="0" r="r" b="b"/>
                <a:pathLst>
                  <a:path w="682" h="378">
                    <a:moveTo>
                      <a:pt x="630" y="82"/>
                    </a:moveTo>
                    <a:lnTo>
                      <a:pt x="616" y="40"/>
                    </a:lnTo>
                    <a:lnTo>
                      <a:pt x="592" y="24"/>
                    </a:lnTo>
                    <a:lnTo>
                      <a:pt x="502" y="36"/>
                    </a:lnTo>
                    <a:lnTo>
                      <a:pt x="396" y="0"/>
                    </a:lnTo>
                    <a:lnTo>
                      <a:pt x="400" y="12"/>
                    </a:lnTo>
                    <a:lnTo>
                      <a:pt x="360" y="52"/>
                    </a:lnTo>
                    <a:lnTo>
                      <a:pt x="310" y="162"/>
                    </a:lnTo>
                    <a:lnTo>
                      <a:pt x="280" y="148"/>
                    </a:lnTo>
                    <a:lnTo>
                      <a:pt x="200" y="204"/>
                    </a:lnTo>
                    <a:lnTo>
                      <a:pt x="176" y="188"/>
                    </a:lnTo>
                    <a:lnTo>
                      <a:pt x="122" y="232"/>
                    </a:lnTo>
                    <a:lnTo>
                      <a:pt x="122" y="228"/>
                    </a:lnTo>
                    <a:lnTo>
                      <a:pt x="176" y="184"/>
                    </a:lnTo>
                    <a:lnTo>
                      <a:pt x="122" y="224"/>
                    </a:lnTo>
                    <a:lnTo>
                      <a:pt x="118" y="256"/>
                    </a:lnTo>
                    <a:lnTo>
                      <a:pt x="76" y="312"/>
                    </a:lnTo>
                    <a:lnTo>
                      <a:pt x="26" y="286"/>
                    </a:lnTo>
                    <a:lnTo>
                      <a:pt x="4" y="330"/>
                    </a:lnTo>
                    <a:lnTo>
                      <a:pt x="0" y="322"/>
                    </a:lnTo>
                    <a:lnTo>
                      <a:pt x="6" y="378"/>
                    </a:lnTo>
                    <a:lnTo>
                      <a:pt x="26" y="376"/>
                    </a:lnTo>
                    <a:lnTo>
                      <a:pt x="306" y="330"/>
                    </a:lnTo>
                    <a:lnTo>
                      <a:pt x="568" y="276"/>
                    </a:lnTo>
                    <a:lnTo>
                      <a:pt x="632" y="202"/>
                    </a:lnTo>
                    <a:lnTo>
                      <a:pt x="682" y="104"/>
                    </a:lnTo>
                    <a:lnTo>
                      <a:pt x="630" y="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 name="Freeform 7"/>
              <p:cNvSpPr>
                <a:spLocks/>
              </p:cNvSpPr>
              <p:nvPr/>
            </p:nvSpPr>
            <p:spPr bwMode="auto">
              <a:xfrm>
                <a:off x="5115304" y="3553932"/>
                <a:ext cx="755833" cy="655569"/>
              </a:xfrm>
              <a:custGeom>
                <a:avLst/>
                <a:gdLst/>
                <a:ahLst/>
                <a:cxnLst>
                  <a:cxn ang="0">
                    <a:pos x="556" y="278"/>
                  </a:cxn>
                  <a:cxn ang="0">
                    <a:pos x="476" y="220"/>
                  </a:cxn>
                  <a:cxn ang="0">
                    <a:pos x="476" y="140"/>
                  </a:cxn>
                  <a:cxn ang="0">
                    <a:pos x="444" y="140"/>
                  </a:cxn>
                  <a:cxn ang="0">
                    <a:pos x="346" y="14"/>
                  </a:cxn>
                  <a:cxn ang="0">
                    <a:pos x="346" y="0"/>
                  </a:cxn>
                  <a:cxn ang="0">
                    <a:pos x="0" y="8"/>
                  </a:cxn>
                  <a:cxn ang="0">
                    <a:pos x="22" y="70"/>
                  </a:cxn>
                  <a:cxn ang="0">
                    <a:pos x="68" y="70"/>
                  </a:cxn>
                  <a:cxn ang="0">
                    <a:pos x="50" y="136"/>
                  </a:cxn>
                  <a:cxn ang="0">
                    <a:pos x="104" y="160"/>
                  </a:cxn>
                  <a:cxn ang="0">
                    <a:pos x="132" y="470"/>
                  </a:cxn>
                  <a:cxn ang="0">
                    <a:pos x="522" y="462"/>
                  </a:cxn>
                  <a:cxn ang="0">
                    <a:pos x="506" y="510"/>
                  </a:cxn>
                  <a:cxn ang="0">
                    <a:pos x="586" y="504"/>
                  </a:cxn>
                  <a:cxn ang="0">
                    <a:pos x="586" y="410"/>
                  </a:cxn>
                  <a:cxn ang="0">
                    <a:pos x="588" y="408"/>
                  </a:cxn>
                  <a:cxn ang="0">
                    <a:pos x="582" y="352"/>
                  </a:cxn>
                  <a:cxn ang="0">
                    <a:pos x="556" y="278"/>
                  </a:cxn>
                </a:cxnLst>
                <a:rect l="0" t="0" r="r" b="b"/>
                <a:pathLst>
                  <a:path w="588" h="510">
                    <a:moveTo>
                      <a:pt x="556" y="278"/>
                    </a:moveTo>
                    <a:lnTo>
                      <a:pt x="476" y="220"/>
                    </a:lnTo>
                    <a:lnTo>
                      <a:pt x="476" y="140"/>
                    </a:lnTo>
                    <a:lnTo>
                      <a:pt x="444" y="140"/>
                    </a:lnTo>
                    <a:lnTo>
                      <a:pt x="346" y="14"/>
                    </a:lnTo>
                    <a:lnTo>
                      <a:pt x="346" y="0"/>
                    </a:lnTo>
                    <a:lnTo>
                      <a:pt x="0" y="8"/>
                    </a:lnTo>
                    <a:lnTo>
                      <a:pt x="22" y="70"/>
                    </a:lnTo>
                    <a:lnTo>
                      <a:pt x="68" y="70"/>
                    </a:lnTo>
                    <a:lnTo>
                      <a:pt x="50" y="136"/>
                    </a:lnTo>
                    <a:lnTo>
                      <a:pt x="104" y="160"/>
                    </a:lnTo>
                    <a:lnTo>
                      <a:pt x="132" y="470"/>
                    </a:lnTo>
                    <a:lnTo>
                      <a:pt x="522" y="462"/>
                    </a:lnTo>
                    <a:lnTo>
                      <a:pt x="506" y="510"/>
                    </a:lnTo>
                    <a:lnTo>
                      <a:pt x="586" y="504"/>
                    </a:lnTo>
                    <a:lnTo>
                      <a:pt x="586" y="410"/>
                    </a:lnTo>
                    <a:lnTo>
                      <a:pt x="588" y="408"/>
                    </a:lnTo>
                    <a:lnTo>
                      <a:pt x="582" y="352"/>
                    </a:lnTo>
                    <a:lnTo>
                      <a:pt x="556" y="27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 name="Freeform 7"/>
              <p:cNvSpPr>
                <a:spLocks/>
              </p:cNvSpPr>
              <p:nvPr/>
            </p:nvSpPr>
            <p:spPr bwMode="auto">
              <a:xfrm>
                <a:off x="5304037" y="2462996"/>
                <a:ext cx="646996" cy="751772"/>
              </a:xfrm>
              <a:custGeom>
                <a:avLst/>
                <a:gdLst/>
                <a:ahLst/>
                <a:cxnLst>
                  <a:cxn ang="0">
                    <a:pos x="404" y="538"/>
                  </a:cxn>
                  <a:cxn ang="0">
                    <a:pos x="490" y="542"/>
                  </a:cxn>
                  <a:cxn ang="0">
                    <a:pos x="464" y="400"/>
                  </a:cxn>
                  <a:cxn ang="0">
                    <a:pos x="494" y="172"/>
                  </a:cxn>
                  <a:cxn ang="0">
                    <a:pos x="446" y="160"/>
                  </a:cxn>
                  <a:cxn ang="0">
                    <a:pos x="414" y="160"/>
                  </a:cxn>
                  <a:cxn ang="0">
                    <a:pos x="404" y="122"/>
                  </a:cxn>
                  <a:cxn ang="0">
                    <a:pos x="196" y="96"/>
                  </a:cxn>
                  <a:cxn ang="0">
                    <a:pos x="174" y="38"/>
                  </a:cxn>
                  <a:cxn ang="0">
                    <a:pos x="146" y="38"/>
                  </a:cxn>
                  <a:cxn ang="0">
                    <a:pos x="146" y="0"/>
                  </a:cxn>
                  <a:cxn ang="0">
                    <a:pos x="78" y="24"/>
                  </a:cxn>
                  <a:cxn ang="0">
                    <a:pos x="36" y="116"/>
                  </a:cxn>
                  <a:cxn ang="0">
                    <a:pos x="0" y="158"/>
                  </a:cxn>
                  <a:cxn ang="0">
                    <a:pos x="28" y="292"/>
                  </a:cxn>
                  <a:cxn ang="0">
                    <a:pos x="166" y="374"/>
                  </a:cxn>
                  <a:cxn ang="0">
                    <a:pos x="194" y="508"/>
                  </a:cxn>
                  <a:cxn ang="0">
                    <a:pos x="264" y="574"/>
                  </a:cxn>
                  <a:cxn ang="0">
                    <a:pos x="352" y="568"/>
                  </a:cxn>
                  <a:cxn ang="0">
                    <a:pos x="404" y="538"/>
                  </a:cxn>
                </a:cxnLst>
                <a:rect l="0" t="0" r="r" b="b"/>
                <a:pathLst>
                  <a:path w="494" h="574">
                    <a:moveTo>
                      <a:pt x="404" y="538"/>
                    </a:moveTo>
                    <a:lnTo>
                      <a:pt x="490" y="542"/>
                    </a:lnTo>
                    <a:lnTo>
                      <a:pt x="464" y="400"/>
                    </a:lnTo>
                    <a:lnTo>
                      <a:pt x="494" y="172"/>
                    </a:lnTo>
                    <a:lnTo>
                      <a:pt x="446" y="160"/>
                    </a:lnTo>
                    <a:lnTo>
                      <a:pt x="414" y="160"/>
                    </a:lnTo>
                    <a:lnTo>
                      <a:pt x="404" y="122"/>
                    </a:lnTo>
                    <a:lnTo>
                      <a:pt x="196" y="96"/>
                    </a:lnTo>
                    <a:lnTo>
                      <a:pt x="174" y="38"/>
                    </a:lnTo>
                    <a:lnTo>
                      <a:pt x="146" y="38"/>
                    </a:lnTo>
                    <a:lnTo>
                      <a:pt x="146" y="0"/>
                    </a:lnTo>
                    <a:lnTo>
                      <a:pt x="78" y="24"/>
                    </a:lnTo>
                    <a:lnTo>
                      <a:pt x="36" y="116"/>
                    </a:lnTo>
                    <a:lnTo>
                      <a:pt x="0" y="158"/>
                    </a:lnTo>
                    <a:lnTo>
                      <a:pt x="28" y="292"/>
                    </a:lnTo>
                    <a:lnTo>
                      <a:pt x="166" y="374"/>
                    </a:lnTo>
                    <a:lnTo>
                      <a:pt x="194" y="508"/>
                    </a:lnTo>
                    <a:lnTo>
                      <a:pt x="264" y="574"/>
                    </a:lnTo>
                    <a:lnTo>
                      <a:pt x="352" y="568"/>
                    </a:lnTo>
                    <a:lnTo>
                      <a:pt x="404" y="53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 name="Freeform 8"/>
              <p:cNvSpPr>
                <a:spLocks/>
              </p:cNvSpPr>
              <p:nvPr/>
            </p:nvSpPr>
            <p:spPr bwMode="auto">
              <a:xfrm>
                <a:off x="5558120" y="3167618"/>
                <a:ext cx="492450" cy="861788"/>
              </a:xfrm>
              <a:custGeom>
                <a:avLst/>
                <a:gdLst/>
                <a:ahLst/>
                <a:cxnLst>
                  <a:cxn ang="0">
                    <a:pos x="336" y="64"/>
                  </a:cxn>
                  <a:cxn ang="0">
                    <a:pos x="300" y="26"/>
                  </a:cxn>
                  <a:cxn ang="0">
                    <a:pos x="296" y="4"/>
                  </a:cxn>
                  <a:cxn ang="0">
                    <a:pos x="210" y="0"/>
                  </a:cxn>
                  <a:cxn ang="0">
                    <a:pos x="158" y="30"/>
                  </a:cxn>
                  <a:cxn ang="0">
                    <a:pos x="70" y="36"/>
                  </a:cxn>
                  <a:cxn ang="0">
                    <a:pos x="78" y="96"/>
                  </a:cxn>
                  <a:cxn ang="0">
                    <a:pos x="22" y="162"/>
                  </a:cxn>
                  <a:cxn ang="0">
                    <a:pos x="42" y="202"/>
                  </a:cxn>
                  <a:cxn ang="0">
                    <a:pos x="0" y="272"/>
                  </a:cxn>
                  <a:cxn ang="0">
                    <a:pos x="0" y="320"/>
                  </a:cxn>
                  <a:cxn ang="0">
                    <a:pos x="96" y="442"/>
                  </a:cxn>
                  <a:cxn ang="0">
                    <a:pos x="130" y="442"/>
                  </a:cxn>
                  <a:cxn ang="0">
                    <a:pos x="130" y="526"/>
                  </a:cxn>
                  <a:cxn ang="0">
                    <a:pos x="208" y="580"/>
                  </a:cxn>
                  <a:cxn ang="0">
                    <a:pos x="236" y="658"/>
                  </a:cxn>
                  <a:cxn ang="0">
                    <a:pos x="258" y="616"/>
                  </a:cxn>
                  <a:cxn ang="0">
                    <a:pos x="308" y="644"/>
                  </a:cxn>
                  <a:cxn ang="0">
                    <a:pos x="348" y="592"/>
                  </a:cxn>
                  <a:cxn ang="0">
                    <a:pos x="356" y="510"/>
                  </a:cxn>
                  <a:cxn ang="0">
                    <a:pos x="376" y="428"/>
                  </a:cxn>
                  <a:cxn ang="0">
                    <a:pos x="336" y="64"/>
                  </a:cxn>
                </a:cxnLst>
                <a:rect l="0" t="0" r="r" b="b"/>
                <a:pathLst>
                  <a:path w="376" h="658">
                    <a:moveTo>
                      <a:pt x="336" y="64"/>
                    </a:moveTo>
                    <a:lnTo>
                      <a:pt x="300" y="26"/>
                    </a:lnTo>
                    <a:lnTo>
                      <a:pt x="296" y="4"/>
                    </a:lnTo>
                    <a:lnTo>
                      <a:pt x="210" y="0"/>
                    </a:lnTo>
                    <a:lnTo>
                      <a:pt x="158" y="30"/>
                    </a:lnTo>
                    <a:lnTo>
                      <a:pt x="70" y="36"/>
                    </a:lnTo>
                    <a:lnTo>
                      <a:pt x="78" y="96"/>
                    </a:lnTo>
                    <a:lnTo>
                      <a:pt x="22" y="162"/>
                    </a:lnTo>
                    <a:lnTo>
                      <a:pt x="42" y="202"/>
                    </a:lnTo>
                    <a:lnTo>
                      <a:pt x="0" y="272"/>
                    </a:lnTo>
                    <a:lnTo>
                      <a:pt x="0" y="320"/>
                    </a:lnTo>
                    <a:lnTo>
                      <a:pt x="96" y="442"/>
                    </a:lnTo>
                    <a:lnTo>
                      <a:pt x="130" y="442"/>
                    </a:lnTo>
                    <a:lnTo>
                      <a:pt x="130" y="526"/>
                    </a:lnTo>
                    <a:lnTo>
                      <a:pt x="208" y="580"/>
                    </a:lnTo>
                    <a:lnTo>
                      <a:pt x="236" y="658"/>
                    </a:lnTo>
                    <a:lnTo>
                      <a:pt x="258" y="616"/>
                    </a:lnTo>
                    <a:lnTo>
                      <a:pt x="308" y="644"/>
                    </a:lnTo>
                    <a:lnTo>
                      <a:pt x="348" y="592"/>
                    </a:lnTo>
                    <a:lnTo>
                      <a:pt x="356" y="510"/>
                    </a:lnTo>
                    <a:lnTo>
                      <a:pt x="376" y="428"/>
                    </a:lnTo>
                    <a:lnTo>
                      <a:pt x="336" y="6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 name="Freeform 3053"/>
              <p:cNvSpPr>
                <a:spLocks/>
              </p:cNvSpPr>
              <p:nvPr/>
            </p:nvSpPr>
            <p:spPr bwMode="auto">
              <a:xfrm>
                <a:off x="7360329" y="2347798"/>
                <a:ext cx="128559" cy="491097"/>
              </a:xfrm>
              <a:custGeom>
                <a:avLst/>
                <a:gdLst/>
                <a:ahLst/>
                <a:cxnLst>
                  <a:cxn ang="0">
                    <a:pos x="0" y="0"/>
                  </a:cxn>
                  <a:cxn ang="0">
                    <a:pos x="86" y="312"/>
                  </a:cxn>
                  <a:cxn ang="0">
                    <a:pos x="100" y="382"/>
                  </a:cxn>
                  <a:cxn ang="0">
                    <a:pos x="94" y="324"/>
                  </a:cxn>
                  <a:cxn ang="0">
                    <a:pos x="30" y="98"/>
                  </a:cxn>
                  <a:cxn ang="0">
                    <a:pos x="0" y="0"/>
                  </a:cxn>
                </a:cxnLst>
                <a:rect l="0" t="0" r="r" b="b"/>
                <a:pathLst>
                  <a:path w="100" h="382">
                    <a:moveTo>
                      <a:pt x="0" y="0"/>
                    </a:moveTo>
                    <a:lnTo>
                      <a:pt x="86" y="312"/>
                    </a:lnTo>
                    <a:lnTo>
                      <a:pt x="100" y="382"/>
                    </a:lnTo>
                    <a:lnTo>
                      <a:pt x="94" y="324"/>
                    </a:lnTo>
                    <a:lnTo>
                      <a:pt x="30" y="98"/>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 name="Freeform 3054"/>
              <p:cNvSpPr>
                <a:spLocks/>
              </p:cNvSpPr>
              <p:nvPr/>
            </p:nvSpPr>
            <p:spPr bwMode="auto">
              <a:xfrm>
                <a:off x="6792096" y="2304088"/>
                <a:ext cx="771357" cy="701935"/>
              </a:xfrm>
              <a:custGeom>
                <a:avLst/>
                <a:gdLst/>
                <a:ahLst/>
                <a:cxnLst>
                  <a:cxn ang="0">
                    <a:pos x="546" y="442"/>
                  </a:cxn>
                  <a:cxn ang="0">
                    <a:pos x="542" y="416"/>
                  </a:cxn>
                  <a:cxn ang="0">
                    <a:pos x="528" y="346"/>
                  </a:cxn>
                  <a:cxn ang="0">
                    <a:pos x="442" y="34"/>
                  </a:cxn>
                  <a:cxn ang="0">
                    <a:pos x="434" y="0"/>
                  </a:cxn>
                  <a:cxn ang="0">
                    <a:pos x="434" y="0"/>
                  </a:cxn>
                  <a:cxn ang="0">
                    <a:pos x="434" y="0"/>
                  </a:cxn>
                  <a:cxn ang="0">
                    <a:pos x="308" y="48"/>
                  </a:cxn>
                  <a:cxn ang="0">
                    <a:pos x="238" y="208"/>
                  </a:cxn>
                  <a:cxn ang="0">
                    <a:pos x="246" y="234"/>
                  </a:cxn>
                  <a:cxn ang="0">
                    <a:pos x="216" y="290"/>
                  </a:cxn>
                  <a:cxn ang="0">
                    <a:pos x="84" y="318"/>
                  </a:cxn>
                  <a:cxn ang="0">
                    <a:pos x="46" y="398"/>
                  </a:cxn>
                  <a:cxn ang="0">
                    <a:pos x="58" y="426"/>
                  </a:cxn>
                  <a:cxn ang="0">
                    <a:pos x="0" y="494"/>
                  </a:cxn>
                  <a:cxn ang="0">
                    <a:pos x="16" y="546"/>
                  </a:cxn>
                  <a:cxn ang="0">
                    <a:pos x="380" y="426"/>
                  </a:cxn>
                  <a:cxn ang="0">
                    <a:pos x="456" y="492"/>
                  </a:cxn>
                  <a:cxn ang="0">
                    <a:pos x="478" y="498"/>
                  </a:cxn>
                  <a:cxn ang="0">
                    <a:pos x="588" y="522"/>
                  </a:cxn>
                  <a:cxn ang="0">
                    <a:pos x="600" y="496"/>
                  </a:cxn>
                  <a:cxn ang="0">
                    <a:pos x="594" y="490"/>
                  </a:cxn>
                  <a:cxn ang="0">
                    <a:pos x="546" y="442"/>
                  </a:cxn>
                </a:cxnLst>
                <a:rect l="0" t="0" r="r" b="b"/>
                <a:pathLst>
                  <a:path w="600" h="546">
                    <a:moveTo>
                      <a:pt x="546" y="442"/>
                    </a:moveTo>
                    <a:lnTo>
                      <a:pt x="542" y="416"/>
                    </a:lnTo>
                    <a:lnTo>
                      <a:pt x="528" y="346"/>
                    </a:lnTo>
                    <a:lnTo>
                      <a:pt x="442" y="34"/>
                    </a:lnTo>
                    <a:lnTo>
                      <a:pt x="434" y="0"/>
                    </a:lnTo>
                    <a:lnTo>
                      <a:pt x="434" y="0"/>
                    </a:lnTo>
                    <a:lnTo>
                      <a:pt x="434" y="0"/>
                    </a:lnTo>
                    <a:lnTo>
                      <a:pt x="308" y="48"/>
                    </a:lnTo>
                    <a:lnTo>
                      <a:pt x="238" y="208"/>
                    </a:lnTo>
                    <a:lnTo>
                      <a:pt x="246" y="234"/>
                    </a:lnTo>
                    <a:lnTo>
                      <a:pt x="216" y="290"/>
                    </a:lnTo>
                    <a:lnTo>
                      <a:pt x="84" y="318"/>
                    </a:lnTo>
                    <a:lnTo>
                      <a:pt x="46" y="398"/>
                    </a:lnTo>
                    <a:lnTo>
                      <a:pt x="58" y="426"/>
                    </a:lnTo>
                    <a:lnTo>
                      <a:pt x="0" y="494"/>
                    </a:lnTo>
                    <a:lnTo>
                      <a:pt x="16" y="546"/>
                    </a:lnTo>
                    <a:lnTo>
                      <a:pt x="380" y="426"/>
                    </a:lnTo>
                    <a:lnTo>
                      <a:pt x="456" y="492"/>
                    </a:lnTo>
                    <a:lnTo>
                      <a:pt x="478" y="498"/>
                    </a:lnTo>
                    <a:lnTo>
                      <a:pt x="588" y="522"/>
                    </a:lnTo>
                    <a:lnTo>
                      <a:pt x="600" y="496"/>
                    </a:lnTo>
                    <a:lnTo>
                      <a:pt x="594" y="490"/>
                    </a:lnTo>
                    <a:lnTo>
                      <a:pt x="546" y="4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 name="Freeform 3055"/>
              <p:cNvSpPr>
                <a:spLocks/>
              </p:cNvSpPr>
              <p:nvPr/>
            </p:nvSpPr>
            <p:spPr bwMode="auto">
              <a:xfrm>
                <a:off x="7684299" y="2481500"/>
                <a:ext cx="51424" cy="35996"/>
              </a:xfrm>
              <a:custGeom>
                <a:avLst/>
                <a:gdLst/>
                <a:ahLst/>
                <a:cxnLst>
                  <a:cxn ang="0">
                    <a:pos x="40" y="28"/>
                  </a:cxn>
                  <a:cxn ang="0">
                    <a:pos x="40" y="24"/>
                  </a:cxn>
                  <a:cxn ang="0">
                    <a:pos x="0" y="0"/>
                  </a:cxn>
                  <a:cxn ang="0">
                    <a:pos x="40" y="28"/>
                  </a:cxn>
                </a:cxnLst>
                <a:rect l="0" t="0" r="r" b="b"/>
                <a:pathLst>
                  <a:path w="40" h="28">
                    <a:moveTo>
                      <a:pt x="40" y="28"/>
                    </a:moveTo>
                    <a:lnTo>
                      <a:pt x="40" y="24"/>
                    </a:lnTo>
                    <a:lnTo>
                      <a:pt x="0" y="0"/>
                    </a:lnTo>
                    <a:lnTo>
                      <a:pt x="40" y="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 name="Freeform 3056"/>
              <p:cNvSpPr>
                <a:spLocks/>
              </p:cNvSpPr>
              <p:nvPr/>
            </p:nvSpPr>
            <p:spPr bwMode="auto">
              <a:xfrm>
                <a:off x="7522314" y="1740998"/>
                <a:ext cx="480812" cy="771357"/>
              </a:xfrm>
              <a:custGeom>
                <a:avLst/>
                <a:gdLst/>
                <a:ahLst/>
                <a:cxnLst>
                  <a:cxn ang="0">
                    <a:pos x="284" y="228"/>
                  </a:cxn>
                  <a:cxn ang="0">
                    <a:pos x="244" y="202"/>
                  </a:cxn>
                  <a:cxn ang="0">
                    <a:pos x="136" y="0"/>
                  </a:cxn>
                  <a:cxn ang="0">
                    <a:pos x="84" y="68"/>
                  </a:cxn>
                  <a:cxn ang="0">
                    <a:pos x="46" y="54"/>
                  </a:cxn>
                  <a:cxn ang="0">
                    <a:pos x="46" y="228"/>
                  </a:cxn>
                  <a:cxn ang="0">
                    <a:pos x="0" y="356"/>
                  </a:cxn>
                  <a:cxn ang="0">
                    <a:pos x="126" y="576"/>
                  </a:cxn>
                  <a:cxn ang="0">
                    <a:pos x="166" y="600"/>
                  </a:cxn>
                  <a:cxn ang="0">
                    <a:pos x="166" y="540"/>
                  </a:cxn>
                  <a:cxn ang="0">
                    <a:pos x="244" y="404"/>
                  </a:cxn>
                  <a:cxn ang="0">
                    <a:pos x="294" y="378"/>
                  </a:cxn>
                  <a:cxn ang="0">
                    <a:pos x="294" y="336"/>
                  </a:cxn>
                  <a:cxn ang="0">
                    <a:pos x="374" y="202"/>
                  </a:cxn>
                  <a:cxn ang="0">
                    <a:pos x="284" y="228"/>
                  </a:cxn>
                </a:cxnLst>
                <a:rect l="0" t="0" r="r" b="b"/>
                <a:pathLst>
                  <a:path w="374" h="600">
                    <a:moveTo>
                      <a:pt x="284" y="228"/>
                    </a:moveTo>
                    <a:lnTo>
                      <a:pt x="244" y="202"/>
                    </a:lnTo>
                    <a:lnTo>
                      <a:pt x="136" y="0"/>
                    </a:lnTo>
                    <a:lnTo>
                      <a:pt x="84" y="68"/>
                    </a:lnTo>
                    <a:lnTo>
                      <a:pt x="46" y="54"/>
                    </a:lnTo>
                    <a:lnTo>
                      <a:pt x="46" y="228"/>
                    </a:lnTo>
                    <a:lnTo>
                      <a:pt x="0" y="356"/>
                    </a:lnTo>
                    <a:lnTo>
                      <a:pt x="126" y="576"/>
                    </a:lnTo>
                    <a:lnTo>
                      <a:pt x="166" y="600"/>
                    </a:lnTo>
                    <a:lnTo>
                      <a:pt x="166" y="540"/>
                    </a:lnTo>
                    <a:lnTo>
                      <a:pt x="244" y="404"/>
                    </a:lnTo>
                    <a:lnTo>
                      <a:pt x="294" y="378"/>
                    </a:lnTo>
                    <a:lnTo>
                      <a:pt x="294" y="336"/>
                    </a:lnTo>
                    <a:lnTo>
                      <a:pt x="374" y="202"/>
                    </a:lnTo>
                    <a:lnTo>
                      <a:pt x="284" y="2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 name="Freeform 3057"/>
              <p:cNvSpPr>
                <a:spLocks/>
              </p:cNvSpPr>
              <p:nvPr/>
            </p:nvSpPr>
            <p:spPr bwMode="auto">
              <a:xfrm>
                <a:off x="7352615" y="2250093"/>
                <a:ext cx="151701" cy="434531"/>
              </a:xfrm>
              <a:custGeom>
                <a:avLst/>
                <a:gdLst/>
                <a:ahLst/>
                <a:cxnLst>
                  <a:cxn ang="0">
                    <a:pos x="110" y="84"/>
                  </a:cxn>
                  <a:cxn ang="0">
                    <a:pos x="110" y="84"/>
                  </a:cxn>
                  <a:cxn ang="0">
                    <a:pos x="112" y="64"/>
                  </a:cxn>
                  <a:cxn ang="0">
                    <a:pos x="112" y="42"/>
                  </a:cxn>
                  <a:cxn ang="0">
                    <a:pos x="110" y="20"/>
                  </a:cxn>
                  <a:cxn ang="0">
                    <a:pos x="106" y="0"/>
                  </a:cxn>
                  <a:cxn ang="0">
                    <a:pos x="0" y="40"/>
                  </a:cxn>
                  <a:cxn ang="0">
                    <a:pos x="0" y="42"/>
                  </a:cxn>
                  <a:cxn ang="0">
                    <a:pos x="2" y="42"/>
                  </a:cxn>
                  <a:cxn ang="0">
                    <a:pos x="40" y="174"/>
                  </a:cxn>
                  <a:cxn ang="0">
                    <a:pos x="80" y="318"/>
                  </a:cxn>
                  <a:cxn ang="0">
                    <a:pos x="86" y="338"/>
                  </a:cxn>
                  <a:cxn ang="0">
                    <a:pos x="86" y="338"/>
                  </a:cxn>
                  <a:cxn ang="0">
                    <a:pos x="118" y="330"/>
                  </a:cxn>
                  <a:cxn ang="0">
                    <a:pos x="118" y="330"/>
                  </a:cxn>
                  <a:cxn ang="0">
                    <a:pos x="110" y="302"/>
                  </a:cxn>
                  <a:cxn ang="0">
                    <a:pos x="106" y="270"/>
                  </a:cxn>
                  <a:cxn ang="0">
                    <a:pos x="104" y="234"/>
                  </a:cxn>
                  <a:cxn ang="0">
                    <a:pos x="104" y="198"/>
                  </a:cxn>
                  <a:cxn ang="0">
                    <a:pos x="106" y="132"/>
                  </a:cxn>
                  <a:cxn ang="0">
                    <a:pos x="108" y="104"/>
                  </a:cxn>
                  <a:cxn ang="0">
                    <a:pos x="110" y="84"/>
                  </a:cxn>
                  <a:cxn ang="0">
                    <a:pos x="110" y="84"/>
                  </a:cxn>
                </a:cxnLst>
                <a:rect l="0" t="0" r="r" b="b"/>
                <a:pathLst>
                  <a:path w="118" h="338">
                    <a:moveTo>
                      <a:pt x="110" y="84"/>
                    </a:moveTo>
                    <a:lnTo>
                      <a:pt x="110" y="84"/>
                    </a:lnTo>
                    <a:lnTo>
                      <a:pt x="112" y="64"/>
                    </a:lnTo>
                    <a:lnTo>
                      <a:pt x="112" y="42"/>
                    </a:lnTo>
                    <a:lnTo>
                      <a:pt x="110" y="20"/>
                    </a:lnTo>
                    <a:lnTo>
                      <a:pt x="106" y="0"/>
                    </a:lnTo>
                    <a:lnTo>
                      <a:pt x="0" y="40"/>
                    </a:lnTo>
                    <a:lnTo>
                      <a:pt x="0" y="42"/>
                    </a:lnTo>
                    <a:lnTo>
                      <a:pt x="2" y="42"/>
                    </a:lnTo>
                    <a:lnTo>
                      <a:pt x="40" y="174"/>
                    </a:lnTo>
                    <a:lnTo>
                      <a:pt x="80" y="318"/>
                    </a:lnTo>
                    <a:lnTo>
                      <a:pt x="86" y="338"/>
                    </a:lnTo>
                    <a:lnTo>
                      <a:pt x="86" y="338"/>
                    </a:lnTo>
                    <a:lnTo>
                      <a:pt x="118" y="330"/>
                    </a:lnTo>
                    <a:lnTo>
                      <a:pt x="118" y="330"/>
                    </a:lnTo>
                    <a:lnTo>
                      <a:pt x="110" y="302"/>
                    </a:lnTo>
                    <a:lnTo>
                      <a:pt x="106" y="270"/>
                    </a:lnTo>
                    <a:lnTo>
                      <a:pt x="104" y="234"/>
                    </a:lnTo>
                    <a:lnTo>
                      <a:pt x="104" y="198"/>
                    </a:lnTo>
                    <a:lnTo>
                      <a:pt x="106" y="132"/>
                    </a:lnTo>
                    <a:lnTo>
                      <a:pt x="108" y="104"/>
                    </a:lnTo>
                    <a:lnTo>
                      <a:pt x="110" y="84"/>
                    </a:lnTo>
                    <a:lnTo>
                      <a:pt x="110" y="8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 name="Freeform 3058"/>
              <p:cNvSpPr>
                <a:spLocks/>
              </p:cNvSpPr>
              <p:nvPr/>
            </p:nvSpPr>
            <p:spPr bwMode="auto">
              <a:xfrm>
                <a:off x="7486317" y="2196099"/>
                <a:ext cx="251976" cy="478241"/>
              </a:xfrm>
              <a:custGeom>
                <a:avLst/>
                <a:gdLst/>
                <a:ahLst/>
                <a:cxnLst>
                  <a:cxn ang="0">
                    <a:pos x="156" y="224"/>
                  </a:cxn>
                  <a:cxn ang="0">
                    <a:pos x="30" y="6"/>
                  </a:cxn>
                  <a:cxn ang="0">
                    <a:pos x="30" y="4"/>
                  </a:cxn>
                  <a:cxn ang="0">
                    <a:pos x="156" y="222"/>
                  </a:cxn>
                  <a:cxn ang="0">
                    <a:pos x="30" y="0"/>
                  </a:cxn>
                  <a:cxn ang="0">
                    <a:pos x="16" y="36"/>
                  </a:cxn>
                  <a:cxn ang="0">
                    <a:pos x="2" y="42"/>
                  </a:cxn>
                  <a:cxn ang="0">
                    <a:pos x="2" y="42"/>
                  </a:cxn>
                  <a:cxn ang="0">
                    <a:pos x="6" y="62"/>
                  </a:cxn>
                  <a:cxn ang="0">
                    <a:pos x="8" y="84"/>
                  </a:cxn>
                  <a:cxn ang="0">
                    <a:pos x="8" y="106"/>
                  </a:cxn>
                  <a:cxn ang="0">
                    <a:pos x="6" y="126"/>
                  </a:cxn>
                  <a:cxn ang="0">
                    <a:pos x="6" y="126"/>
                  </a:cxn>
                  <a:cxn ang="0">
                    <a:pos x="4" y="146"/>
                  </a:cxn>
                  <a:cxn ang="0">
                    <a:pos x="2" y="174"/>
                  </a:cxn>
                  <a:cxn ang="0">
                    <a:pos x="0" y="240"/>
                  </a:cxn>
                  <a:cxn ang="0">
                    <a:pos x="0" y="276"/>
                  </a:cxn>
                  <a:cxn ang="0">
                    <a:pos x="2" y="312"/>
                  </a:cxn>
                  <a:cxn ang="0">
                    <a:pos x="6" y="344"/>
                  </a:cxn>
                  <a:cxn ang="0">
                    <a:pos x="14" y="372"/>
                  </a:cxn>
                  <a:cxn ang="0">
                    <a:pos x="14" y="372"/>
                  </a:cxn>
                  <a:cxn ang="0">
                    <a:pos x="44" y="362"/>
                  </a:cxn>
                  <a:cxn ang="0">
                    <a:pos x="74" y="350"/>
                  </a:cxn>
                  <a:cxn ang="0">
                    <a:pos x="100" y="334"/>
                  </a:cxn>
                  <a:cxn ang="0">
                    <a:pos x="114" y="326"/>
                  </a:cxn>
                  <a:cxn ang="0">
                    <a:pos x="124" y="316"/>
                  </a:cxn>
                  <a:cxn ang="0">
                    <a:pos x="124" y="316"/>
                  </a:cxn>
                  <a:cxn ang="0">
                    <a:pos x="134" y="308"/>
                  </a:cxn>
                  <a:cxn ang="0">
                    <a:pos x="144" y="300"/>
                  </a:cxn>
                  <a:cxn ang="0">
                    <a:pos x="154" y="296"/>
                  </a:cxn>
                  <a:cxn ang="0">
                    <a:pos x="164" y="292"/>
                  </a:cxn>
                  <a:cxn ang="0">
                    <a:pos x="182" y="288"/>
                  </a:cxn>
                  <a:cxn ang="0">
                    <a:pos x="196" y="288"/>
                  </a:cxn>
                  <a:cxn ang="0">
                    <a:pos x="196" y="250"/>
                  </a:cxn>
                  <a:cxn ang="0">
                    <a:pos x="156" y="224"/>
                  </a:cxn>
                </a:cxnLst>
                <a:rect l="0" t="0" r="r" b="b"/>
                <a:pathLst>
                  <a:path w="196" h="372">
                    <a:moveTo>
                      <a:pt x="156" y="224"/>
                    </a:moveTo>
                    <a:lnTo>
                      <a:pt x="30" y="6"/>
                    </a:lnTo>
                    <a:lnTo>
                      <a:pt x="30" y="4"/>
                    </a:lnTo>
                    <a:lnTo>
                      <a:pt x="156" y="222"/>
                    </a:lnTo>
                    <a:lnTo>
                      <a:pt x="30" y="0"/>
                    </a:lnTo>
                    <a:lnTo>
                      <a:pt x="16" y="36"/>
                    </a:lnTo>
                    <a:lnTo>
                      <a:pt x="2" y="42"/>
                    </a:lnTo>
                    <a:lnTo>
                      <a:pt x="2" y="42"/>
                    </a:lnTo>
                    <a:lnTo>
                      <a:pt x="6" y="62"/>
                    </a:lnTo>
                    <a:lnTo>
                      <a:pt x="8" y="84"/>
                    </a:lnTo>
                    <a:lnTo>
                      <a:pt x="8" y="106"/>
                    </a:lnTo>
                    <a:lnTo>
                      <a:pt x="6" y="126"/>
                    </a:lnTo>
                    <a:lnTo>
                      <a:pt x="6" y="126"/>
                    </a:lnTo>
                    <a:lnTo>
                      <a:pt x="4" y="146"/>
                    </a:lnTo>
                    <a:lnTo>
                      <a:pt x="2" y="174"/>
                    </a:lnTo>
                    <a:lnTo>
                      <a:pt x="0" y="240"/>
                    </a:lnTo>
                    <a:lnTo>
                      <a:pt x="0" y="276"/>
                    </a:lnTo>
                    <a:lnTo>
                      <a:pt x="2" y="312"/>
                    </a:lnTo>
                    <a:lnTo>
                      <a:pt x="6" y="344"/>
                    </a:lnTo>
                    <a:lnTo>
                      <a:pt x="14" y="372"/>
                    </a:lnTo>
                    <a:lnTo>
                      <a:pt x="14" y="372"/>
                    </a:lnTo>
                    <a:lnTo>
                      <a:pt x="44" y="362"/>
                    </a:lnTo>
                    <a:lnTo>
                      <a:pt x="74" y="350"/>
                    </a:lnTo>
                    <a:lnTo>
                      <a:pt x="100" y="334"/>
                    </a:lnTo>
                    <a:lnTo>
                      <a:pt x="114" y="326"/>
                    </a:lnTo>
                    <a:lnTo>
                      <a:pt x="124" y="316"/>
                    </a:lnTo>
                    <a:lnTo>
                      <a:pt x="124" y="316"/>
                    </a:lnTo>
                    <a:lnTo>
                      <a:pt x="134" y="308"/>
                    </a:lnTo>
                    <a:lnTo>
                      <a:pt x="144" y="300"/>
                    </a:lnTo>
                    <a:lnTo>
                      <a:pt x="154" y="296"/>
                    </a:lnTo>
                    <a:lnTo>
                      <a:pt x="164" y="292"/>
                    </a:lnTo>
                    <a:lnTo>
                      <a:pt x="182" y="288"/>
                    </a:lnTo>
                    <a:lnTo>
                      <a:pt x="196" y="288"/>
                    </a:lnTo>
                    <a:lnTo>
                      <a:pt x="196" y="250"/>
                    </a:lnTo>
                    <a:lnTo>
                      <a:pt x="156" y="22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 name="Freeform 3059"/>
              <p:cNvSpPr>
                <a:spLocks/>
              </p:cNvSpPr>
              <p:nvPr/>
            </p:nvSpPr>
            <p:spPr bwMode="auto">
              <a:xfrm>
                <a:off x="7481174" y="2705194"/>
                <a:ext cx="213409" cy="233978"/>
              </a:xfrm>
              <a:custGeom>
                <a:avLst/>
                <a:gdLst/>
                <a:ahLst/>
                <a:cxnLst>
                  <a:cxn ang="0">
                    <a:pos x="2" y="46"/>
                  </a:cxn>
                  <a:cxn ang="0">
                    <a:pos x="12" y="128"/>
                  </a:cxn>
                  <a:cxn ang="0">
                    <a:pos x="64" y="182"/>
                  </a:cxn>
                  <a:cxn ang="0">
                    <a:pos x="60" y="178"/>
                  </a:cxn>
                  <a:cxn ang="0">
                    <a:pos x="64" y="182"/>
                  </a:cxn>
                  <a:cxn ang="0">
                    <a:pos x="66" y="178"/>
                  </a:cxn>
                  <a:cxn ang="0">
                    <a:pos x="150" y="138"/>
                  </a:cxn>
                  <a:cxn ang="0">
                    <a:pos x="164" y="138"/>
                  </a:cxn>
                  <a:cxn ang="0">
                    <a:pos x="166" y="138"/>
                  </a:cxn>
                  <a:cxn ang="0">
                    <a:pos x="138" y="0"/>
                  </a:cxn>
                  <a:cxn ang="0">
                    <a:pos x="0" y="44"/>
                  </a:cxn>
                  <a:cxn ang="0">
                    <a:pos x="2" y="46"/>
                  </a:cxn>
                </a:cxnLst>
                <a:rect l="0" t="0" r="r" b="b"/>
                <a:pathLst>
                  <a:path w="166" h="182">
                    <a:moveTo>
                      <a:pt x="2" y="46"/>
                    </a:moveTo>
                    <a:lnTo>
                      <a:pt x="12" y="128"/>
                    </a:lnTo>
                    <a:lnTo>
                      <a:pt x="64" y="182"/>
                    </a:lnTo>
                    <a:lnTo>
                      <a:pt x="60" y="178"/>
                    </a:lnTo>
                    <a:lnTo>
                      <a:pt x="64" y="182"/>
                    </a:lnTo>
                    <a:lnTo>
                      <a:pt x="66" y="178"/>
                    </a:lnTo>
                    <a:lnTo>
                      <a:pt x="150" y="138"/>
                    </a:lnTo>
                    <a:lnTo>
                      <a:pt x="164" y="138"/>
                    </a:lnTo>
                    <a:lnTo>
                      <a:pt x="166" y="138"/>
                    </a:lnTo>
                    <a:lnTo>
                      <a:pt x="138" y="0"/>
                    </a:lnTo>
                    <a:lnTo>
                      <a:pt x="0" y="44"/>
                    </a:lnTo>
                    <a:lnTo>
                      <a:pt x="2" y="4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 name="Freeform 3060"/>
              <p:cNvSpPr>
                <a:spLocks/>
              </p:cNvSpPr>
              <p:nvPr/>
            </p:nvSpPr>
            <p:spPr bwMode="auto">
              <a:xfrm>
                <a:off x="7460606" y="2568921"/>
                <a:ext cx="429388" cy="195410"/>
              </a:xfrm>
              <a:custGeom>
                <a:avLst/>
                <a:gdLst/>
                <a:ahLst/>
                <a:cxnLst>
                  <a:cxn ang="0">
                    <a:pos x="292" y="16"/>
                  </a:cxn>
                  <a:cxn ang="0">
                    <a:pos x="264" y="68"/>
                  </a:cxn>
                  <a:cxn ang="0">
                    <a:pos x="214" y="2"/>
                  </a:cxn>
                  <a:cxn ang="0">
                    <a:pos x="214" y="0"/>
                  </a:cxn>
                  <a:cxn ang="0">
                    <a:pos x="214" y="0"/>
                  </a:cxn>
                  <a:cxn ang="0">
                    <a:pos x="202" y="0"/>
                  </a:cxn>
                  <a:cxn ang="0">
                    <a:pos x="184" y="2"/>
                  </a:cxn>
                  <a:cxn ang="0">
                    <a:pos x="174" y="6"/>
                  </a:cxn>
                  <a:cxn ang="0">
                    <a:pos x="162" y="12"/>
                  </a:cxn>
                  <a:cxn ang="0">
                    <a:pos x="152" y="18"/>
                  </a:cxn>
                  <a:cxn ang="0">
                    <a:pos x="142" y="26"/>
                  </a:cxn>
                  <a:cxn ang="0">
                    <a:pos x="142" y="26"/>
                  </a:cxn>
                  <a:cxn ang="0">
                    <a:pos x="128" y="38"/>
                  </a:cxn>
                  <a:cxn ang="0">
                    <a:pos x="112" y="50"/>
                  </a:cxn>
                  <a:cxn ang="0">
                    <a:pos x="96" y="60"/>
                  </a:cxn>
                  <a:cxn ang="0">
                    <a:pos x="76" y="68"/>
                  </a:cxn>
                  <a:cxn ang="0">
                    <a:pos x="38" y="82"/>
                  </a:cxn>
                  <a:cxn ang="0">
                    <a:pos x="0" y="90"/>
                  </a:cxn>
                  <a:cxn ang="0">
                    <a:pos x="16" y="150"/>
                  </a:cxn>
                  <a:cxn ang="0">
                    <a:pos x="154" y="106"/>
                  </a:cxn>
                  <a:cxn ang="0">
                    <a:pos x="154" y="102"/>
                  </a:cxn>
                  <a:cxn ang="0">
                    <a:pos x="170" y="96"/>
                  </a:cxn>
                  <a:cxn ang="0">
                    <a:pos x="206" y="82"/>
                  </a:cxn>
                  <a:cxn ang="0">
                    <a:pos x="242" y="122"/>
                  </a:cxn>
                  <a:cxn ang="0">
                    <a:pos x="244" y="122"/>
                  </a:cxn>
                  <a:cxn ang="0">
                    <a:pos x="254" y="152"/>
                  </a:cxn>
                  <a:cxn ang="0">
                    <a:pos x="334" y="152"/>
                  </a:cxn>
                  <a:cxn ang="0">
                    <a:pos x="334" y="84"/>
                  </a:cxn>
                  <a:cxn ang="0">
                    <a:pos x="292" y="16"/>
                  </a:cxn>
                </a:cxnLst>
                <a:rect l="0" t="0" r="r" b="b"/>
                <a:pathLst>
                  <a:path w="334" h="152">
                    <a:moveTo>
                      <a:pt x="292" y="16"/>
                    </a:moveTo>
                    <a:lnTo>
                      <a:pt x="264" y="68"/>
                    </a:lnTo>
                    <a:lnTo>
                      <a:pt x="214" y="2"/>
                    </a:lnTo>
                    <a:lnTo>
                      <a:pt x="214" y="0"/>
                    </a:lnTo>
                    <a:lnTo>
                      <a:pt x="214" y="0"/>
                    </a:lnTo>
                    <a:lnTo>
                      <a:pt x="202" y="0"/>
                    </a:lnTo>
                    <a:lnTo>
                      <a:pt x="184" y="2"/>
                    </a:lnTo>
                    <a:lnTo>
                      <a:pt x="174" y="6"/>
                    </a:lnTo>
                    <a:lnTo>
                      <a:pt x="162" y="12"/>
                    </a:lnTo>
                    <a:lnTo>
                      <a:pt x="152" y="18"/>
                    </a:lnTo>
                    <a:lnTo>
                      <a:pt x="142" y="26"/>
                    </a:lnTo>
                    <a:lnTo>
                      <a:pt x="142" y="26"/>
                    </a:lnTo>
                    <a:lnTo>
                      <a:pt x="128" y="38"/>
                    </a:lnTo>
                    <a:lnTo>
                      <a:pt x="112" y="50"/>
                    </a:lnTo>
                    <a:lnTo>
                      <a:pt x="96" y="60"/>
                    </a:lnTo>
                    <a:lnTo>
                      <a:pt x="76" y="68"/>
                    </a:lnTo>
                    <a:lnTo>
                      <a:pt x="38" y="82"/>
                    </a:lnTo>
                    <a:lnTo>
                      <a:pt x="0" y="90"/>
                    </a:lnTo>
                    <a:lnTo>
                      <a:pt x="16" y="150"/>
                    </a:lnTo>
                    <a:lnTo>
                      <a:pt x="154" y="106"/>
                    </a:lnTo>
                    <a:lnTo>
                      <a:pt x="154" y="102"/>
                    </a:lnTo>
                    <a:lnTo>
                      <a:pt x="170" y="96"/>
                    </a:lnTo>
                    <a:lnTo>
                      <a:pt x="206" y="82"/>
                    </a:lnTo>
                    <a:lnTo>
                      <a:pt x="242" y="122"/>
                    </a:lnTo>
                    <a:lnTo>
                      <a:pt x="244" y="122"/>
                    </a:lnTo>
                    <a:lnTo>
                      <a:pt x="254" y="152"/>
                    </a:lnTo>
                    <a:lnTo>
                      <a:pt x="334" y="152"/>
                    </a:lnTo>
                    <a:lnTo>
                      <a:pt x="334" y="84"/>
                    </a:lnTo>
                    <a:lnTo>
                      <a:pt x="292" y="1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 name="Freeform 2853"/>
              <p:cNvSpPr>
                <a:spLocks/>
              </p:cNvSpPr>
              <p:nvPr/>
            </p:nvSpPr>
            <p:spPr bwMode="auto">
              <a:xfrm>
                <a:off x="7695022" y="2887064"/>
                <a:ext cx="2571" cy="2571"/>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 name="Freeform 2854"/>
              <p:cNvSpPr>
                <a:spLocks/>
              </p:cNvSpPr>
              <p:nvPr/>
            </p:nvSpPr>
            <p:spPr bwMode="auto">
              <a:xfrm>
                <a:off x="2751006" y="4015729"/>
                <a:ext cx="745587" cy="1007828"/>
              </a:xfrm>
              <a:custGeom>
                <a:avLst/>
                <a:gdLst/>
                <a:ahLst/>
                <a:cxnLst>
                  <a:cxn ang="0">
                    <a:pos x="128" y="0"/>
                  </a:cxn>
                  <a:cxn ang="0">
                    <a:pos x="112" y="120"/>
                  </a:cxn>
                  <a:cxn ang="0">
                    <a:pos x="72" y="106"/>
                  </a:cxn>
                  <a:cxn ang="0">
                    <a:pos x="42" y="254"/>
                  </a:cxn>
                  <a:cxn ang="0">
                    <a:pos x="74" y="350"/>
                  </a:cxn>
                  <a:cxn ang="0">
                    <a:pos x="62" y="364"/>
                  </a:cxn>
                  <a:cxn ang="0">
                    <a:pos x="12" y="472"/>
                  </a:cxn>
                  <a:cxn ang="0">
                    <a:pos x="24" y="526"/>
                  </a:cxn>
                  <a:cxn ang="0">
                    <a:pos x="0" y="568"/>
                  </a:cxn>
                  <a:cxn ang="0">
                    <a:pos x="362" y="768"/>
                  </a:cxn>
                  <a:cxn ang="0">
                    <a:pos x="538" y="784"/>
                  </a:cxn>
                  <a:cxn ang="0">
                    <a:pos x="580" y="80"/>
                  </a:cxn>
                  <a:cxn ang="0">
                    <a:pos x="128" y="0"/>
                  </a:cxn>
                </a:cxnLst>
                <a:rect l="0" t="0" r="r" b="b"/>
                <a:pathLst>
                  <a:path w="580" h="784">
                    <a:moveTo>
                      <a:pt x="128" y="0"/>
                    </a:moveTo>
                    <a:lnTo>
                      <a:pt x="112" y="120"/>
                    </a:lnTo>
                    <a:lnTo>
                      <a:pt x="72" y="106"/>
                    </a:lnTo>
                    <a:lnTo>
                      <a:pt x="42" y="254"/>
                    </a:lnTo>
                    <a:lnTo>
                      <a:pt x="74" y="350"/>
                    </a:lnTo>
                    <a:lnTo>
                      <a:pt x="62" y="364"/>
                    </a:lnTo>
                    <a:lnTo>
                      <a:pt x="12" y="472"/>
                    </a:lnTo>
                    <a:lnTo>
                      <a:pt x="24" y="526"/>
                    </a:lnTo>
                    <a:lnTo>
                      <a:pt x="0" y="568"/>
                    </a:lnTo>
                    <a:lnTo>
                      <a:pt x="362" y="768"/>
                    </a:lnTo>
                    <a:lnTo>
                      <a:pt x="538" y="784"/>
                    </a:lnTo>
                    <a:lnTo>
                      <a:pt x="580" y="80"/>
                    </a:lnTo>
                    <a:lnTo>
                      <a:pt x="1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 name="Freeform 2855"/>
              <p:cNvSpPr>
                <a:spLocks/>
              </p:cNvSpPr>
              <p:nvPr/>
            </p:nvSpPr>
            <p:spPr bwMode="auto">
              <a:xfrm>
                <a:off x="5381130" y="4679045"/>
                <a:ext cx="719878" cy="601612"/>
              </a:xfrm>
              <a:custGeom>
                <a:avLst/>
                <a:gdLst/>
                <a:ahLst/>
                <a:cxnLst>
                  <a:cxn ang="0">
                    <a:pos x="276" y="240"/>
                  </a:cxn>
                  <a:cxn ang="0">
                    <a:pos x="310" y="90"/>
                  </a:cxn>
                  <a:cxn ang="0">
                    <a:pos x="280" y="0"/>
                  </a:cxn>
                  <a:cxn ang="0">
                    <a:pos x="0" y="20"/>
                  </a:cxn>
                  <a:cxn ang="0">
                    <a:pos x="16" y="154"/>
                  </a:cxn>
                  <a:cxn ang="0">
                    <a:pos x="84" y="274"/>
                  </a:cxn>
                  <a:cxn ang="0">
                    <a:pos x="76" y="372"/>
                  </a:cxn>
                  <a:cxn ang="0">
                    <a:pos x="62" y="416"/>
                  </a:cxn>
                  <a:cxn ang="0">
                    <a:pos x="174" y="440"/>
                  </a:cxn>
                  <a:cxn ang="0">
                    <a:pos x="282" y="426"/>
                  </a:cxn>
                  <a:cxn ang="0">
                    <a:pos x="264" y="468"/>
                  </a:cxn>
                  <a:cxn ang="0">
                    <a:pos x="354" y="468"/>
                  </a:cxn>
                  <a:cxn ang="0">
                    <a:pos x="390" y="426"/>
                  </a:cxn>
                  <a:cxn ang="0">
                    <a:pos x="412" y="454"/>
                  </a:cxn>
                  <a:cxn ang="0">
                    <a:pos x="480" y="400"/>
                  </a:cxn>
                  <a:cxn ang="0">
                    <a:pos x="502" y="454"/>
                  </a:cxn>
                  <a:cxn ang="0">
                    <a:pos x="540" y="454"/>
                  </a:cxn>
                  <a:cxn ang="0">
                    <a:pos x="560" y="412"/>
                  </a:cxn>
                  <a:cxn ang="0">
                    <a:pos x="512" y="344"/>
                  </a:cxn>
                  <a:cxn ang="0">
                    <a:pos x="480" y="304"/>
                  </a:cxn>
                  <a:cxn ang="0">
                    <a:pos x="486" y="302"/>
                  </a:cxn>
                  <a:cxn ang="0">
                    <a:pos x="448" y="230"/>
                  </a:cxn>
                  <a:cxn ang="0">
                    <a:pos x="276" y="240"/>
                  </a:cxn>
                </a:cxnLst>
                <a:rect l="0" t="0" r="r" b="b"/>
                <a:pathLst>
                  <a:path w="560" h="468">
                    <a:moveTo>
                      <a:pt x="276" y="240"/>
                    </a:moveTo>
                    <a:lnTo>
                      <a:pt x="310" y="90"/>
                    </a:lnTo>
                    <a:lnTo>
                      <a:pt x="280" y="0"/>
                    </a:lnTo>
                    <a:lnTo>
                      <a:pt x="0" y="20"/>
                    </a:lnTo>
                    <a:lnTo>
                      <a:pt x="16" y="154"/>
                    </a:lnTo>
                    <a:lnTo>
                      <a:pt x="84" y="274"/>
                    </a:lnTo>
                    <a:lnTo>
                      <a:pt x="76" y="372"/>
                    </a:lnTo>
                    <a:lnTo>
                      <a:pt x="62" y="416"/>
                    </a:lnTo>
                    <a:lnTo>
                      <a:pt x="174" y="440"/>
                    </a:lnTo>
                    <a:lnTo>
                      <a:pt x="282" y="426"/>
                    </a:lnTo>
                    <a:lnTo>
                      <a:pt x="264" y="468"/>
                    </a:lnTo>
                    <a:lnTo>
                      <a:pt x="354" y="468"/>
                    </a:lnTo>
                    <a:lnTo>
                      <a:pt x="390" y="426"/>
                    </a:lnTo>
                    <a:lnTo>
                      <a:pt x="412" y="454"/>
                    </a:lnTo>
                    <a:lnTo>
                      <a:pt x="480" y="400"/>
                    </a:lnTo>
                    <a:lnTo>
                      <a:pt x="502" y="454"/>
                    </a:lnTo>
                    <a:lnTo>
                      <a:pt x="540" y="454"/>
                    </a:lnTo>
                    <a:lnTo>
                      <a:pt x="560" y="412"/>
                    </a:lnTo>
                    <a:lnTo>
                      <a:pt x="512" y="344"/>
                    </a:lnTo>
                    <a:lnTo>
                      <a:pt x="480" y="304"/>
                    </a:lnTo>
                    <a:lnTo>
                      <a:pt x="486" y="302"/>
                    </a:lnTo>
                    <a:lnTo>
                      <a:pt x="448" y="230"/>
                    </a:lnTo>
                    <a:lnTo>
                      <a:pt x="276" y="24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 name="Freeform 2856"/>
              <p:cNvSpPr>
                <a:spLocks/>
              </p:cNvSpPr>
              <p:nvPr/>
            </p:nvSpPr>
            <p:spPr bwMode="auto">
              <a:xfrm>
                <a:off x="3452887" y="4118569"/>
                <a:ext cx="812433" cy="915273"/>
              </a:xfrm>
              <a:custGeom>
                <a:avLst/>
                <a:gdLst/>
                <a:ahLst/>
                <a:cxnLst>
                  <a:cxn ang="0">
                    <a:pos x="254" y="634"/>
                  </a:cxn>
                  <a:cxn ang="0">
                    <a:pos x="620" y="642"/>
                  </a:cxn>
                  <a:cxn ang="0">
                    <a:pos x="612" y="82"/>
                  </a:cxn>
                  <a:cxn ang="0">
                    <a:pos x="632" y="82"/>
                  </a:cxn>
                  <a:cxn ang="0">
                    <a:pos x="632" y="14"/>
                  </a:cxn>
                  <a:cxn ang="0">
                    <a:pos x="40" y="0"/>
                  </a:cxn>
                  <a:cxn ang="0">
                    <a:pos x="0" y="704"/>
                  </a:cxn>
                  <a:cxn ang="0">
                    <a:pos x="104" y="712"/>
                  </a:cxn>
                  <a:cxn ang="0">
                    <a:pos x="104" y="660"/>
                  </a:cxn>
                  <a:cxn ang="0">
                    <a:pos x="252" y="676"/>
                  </a:cxn>
                  <a:cxn ang="0">
                    <a:pos x="256" y="678"/>
                  </a:cxn>
                  <a:cxn ang="0">
                    <a:pos x="252" y="674"/>
                  </a:cxn>
                  <a:cxn ang="0">
                    <a:pos x="254" y="634"/>
                  </a:cxn>
                </a:cxnLst>
                <a:rect l="0" t="0" r="r" b="b"/>
                <a:pathLst>
                  <a:path w="632" h="712">
                    <a:moveTo>
                      <a:pt x="254" y="634"/>
                    </a:moveTo>
                    <a:lnTo>
                      <a:pt x="620" y="642"/>
                    </a:lnTo>
                    <a:lnTo>
                      <a:pt x="612" y="82"/>
                    </a:lnTo>
                    <a:lnTo>
                      <a:pt x="632" y="82"/>
                    </a:lnTo>
                    <a:lnTo>
                      <a:pt x="632" y="14"/>
                    </a:lnTo>
                    <a:lnTo>
                      <a:pt x="40" y="0"/>
                    </a:lnTo>
                    <a:lnTo>
                      <a:pt x="0" y="704"/>
                    </a:lnTo>
                    <a:lnTo>
                      <a:pt x="104" y="712"/>
                    </a:lnTo>
                    <a:lnTo>
                      <a:pt x="104" y="660"/>
                    </a:lnTo>
                    <a:lnTo>
                      <a:pt x="252" y="676"/>
                    </a:lnTo>
                    <a:lnTo>
                      <a:pt x="256" y="678"/>
                    </a:lnTo>
                    <a:lnTo>
                      <a:pt x="252" y="674"/>
                    </a:lnTo>
                    <a:lnTo>
                      <a:pt x="254" y="6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 name="Freeform 2857"/>
              <p:cNvSpPr>
                <a:spLocks/>
              </p:cNvSpPr>
              <p:nvPr/>
            </p:nvSpPr>
            <p:spPr bwMode="auto">
              <a:xfrm>
                <a:off x="3784545" y="4221408"/>
                <a:ext cx="1699425" cy="1699425"/>
              </a:xfrm>
              <a:custGeom>
                <a:avLst/>
                <a:gdLst/>
                <a:ahLst/>
                <a:cxnLst>
                  <a:cxn ang="0">
                    <a:pos x="1312" y="726"/>
                  </a:cxn>
                  <a:cxn ang="0">
                    <a:pos x="1322" y="630"/>
                  </a:cxn>
                  <a:cxn ang="0">
                    <a:pos x="1252" y="512"/>
                  </a:cxn>
                  <a:cxn ang="0">
                    <a:pos x="1234" y="376"/>
                  </a:cxn>
                  <a:cxn ang="0">
                    <a:pos x="1234" y="376"/>
                  </a:cxn>
                  <a:cxn ang="0">
                    <a:pos x="1234" y="376"/>
                  </a:cxn>
                  <a:cxn ang="0">
                    <a:pos x="1230" y="338"/>
                  </a:cxn>
                  <a:cxn ang="0">
                    <a:pos x="1120" y="292"/>
                  </a:cxn>
                  <a:cxn ang="0">
                    <a:pos x="852" y="304"/>
                  </a:cxn>
                  <a:cxn ang="0">
                    <a:pos x="644" y="236"/>
                  </a:cxn>
                  <a:cxn ang="0">
                    <a:pos x="632" y="0"/>
                  </a:cxn>
                  <a:cxn ang="0">
                    <a:pos x="362" y="10"/>
                  </a:cxn>
                  <a:cxn ang="0">
                    <a:pos x="370" y="572"/>
                  </a:cxn>
                  <a:cxn ang="0">
                    <a:pos x="0" y="562"/>
                  </a:cxn>
                  <a:cxn ang="0">
                    <a:pos x="0" y="600"/>
                  </a:cxn>
                  <a:cxn ang="0">
                    <a:pos x="174" y="756"/>
                  </a:cxn>
                  <a:cxn ang="0">
                    <a:pos x="212" y="878"/>
                  </a:cxn>
                  <a:cxn ang="0">
                    <a:pos x="372" y="958"/>
                  </a:cxn>
                  <a:cxn ang="0">
                    <a:pos x="442" y="850"/>
                  </a:cxn>
                  <a:cxn ang="0">
                    <a:pos x="562" y="864"/>
                  </a:cxn>
                  <a:cxn ang="0">
                    <a:pos x="770" y="1254"/>
                  </a:cxn>
                  <a:cxn ang="0">
                    <a:pos x="978" y="1322"/>
                  </a:cxn>
                  <a:cxn ang="0">
                    <a:pos x="1008" y="1268"/>
                  </a:cxn>
                  <a:cxn ang="0">
                    <a:pos x="968" y="1146"/>
                  </a:cxn>
                  <a:cxn ang="0">
                    <a:pos x="968" y="1014"/>
                  </a:cxn>
                  <a:cxn ang="0">
                    <a:pos x="1286" y="768"/>
                  </a:cxn>
                  <a:cxn ang="0">
                    <a:pos x="1300" y="772"/>
                  </a:cxn>
                  <a:cxn ang="0">
                    <a:pos x="1298" y="770"/>
                  </a:cxn>
                  <a:cxn ang="0">
                    <a:pos x="1312" y="726"/>
                  </a:cxn>
                </a:cxnLst>
                <a:rect l="0" t="0" r="r" b="b"/>
                <a:pathLst>
                  <a:path w="1322" h="1322">
                    <a:moveTo>
                      <a:pt x="1312" y="726"/>
                    </a:moveTo>
                    <a:lnTo>
                      <a:pt x="1322" y="630"/>
                    </a:lnTo>
                    <a:lnTo>
                      <a:pt x="1252" y="512"/>
                    </a:lnTo>
                    <a:lnTo>
                      <a:pt x="1234" y="376"/>
                    </a:lnTo>
                    <a:lnTo>
                      <a:pt x="1234" y="376"/>
                    </a:lnTo>
                    <a:lnTo>
                      <a:pt x="1234" y="376"/>
                    </a:lnTo>
                    <a:lnTo>
                      <a:pt x="1230" y="338"/>
                    </a:lnTo>
                    <a:lnTo>
                      <a:pt x="1120" y="292"/>
                    </a:lnTo>
                    <a:lnTo>
                      <a:pt x="852" y="304"/>
                    </a:lnTo>
                    <a:lnTo>
                      <a:pt x="644" y="236"/>
                    </a:lnTo>
                    <a:lnTo>
                      <a:pt x="632" y="0"/>
                    </a:lnTo>
                    <a:lnTo>
                      <a:pt x="362" y="10"/>
                    </a:lnTo>
                    <a:lnTo>
                      <a:pt x="370" y="572"/>
                    </a:lnTo>
                    <a:lnTo>
                      <a:pt x="0" y="562"/>
                    </a:lnTo>
                    <a:lnTo>
                      <a:pt x="0" y="600"/>
                    </a:lnTo>
                    <a:lnTo>
                      <a:pt x="174" y="756"/>
                    </a:lnTo>
                    <a:lnTo>
                      <a:pt x="212" y="878"/>
                    </a:lnTo>
                    <a:lnTo>
                      <a:pt x="372" y="958"/>
                    </a:lnTo>
                    <a:lnTo>
                      <a:pt x="442" y="850"/>
                    </a:lnTo>
                    <a:lnTo>
                      <a:pt x="562" y="864"/>
                    </a:lnTo>
                    <a:lnTo>
                      <a:pt x="770" y="1254"/>
                    </a:lnTo>
                    <a:lnTo>
                      <a:pt x="978" y="1322"/>
                    </a:lnTo>
                    <a:lnTo>
                      <a:pt x="1008" y="1268"/>
                    </a:lnTo>
                    <a:lnTo>
                      <a:pt x="968" y="1146"/>
                    </a:lnTo>
                    <a:lnTo>
                      <a:pt x="968" y="1014"/>
                    </a:lnTo>
                    <a:lnTo>
                      <a:pt x="1286" y="768"/>
                    </a:lnTo>
                    <a:lnTo>
                      <a:pt x="1300" y="772"/>
                    </a:lnTo>
                    <a:lnTo>
                      <a:pt x="1298" y="770"/>
                    </a:lnTo>
                    <a:lnTo>
                      <a:pt x="1312" y="7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 name="Freeform 2858"/>
              <p:cNvSpPr>
                <a:spLocks/>
              </p:cNvSpPr>
              <p:nvPr/>
            </p:nvSpPr>
            <p:spPr bwMode="auto">
              <a:xfrm>
                <a:off x="5283432" y="4159705"/>
                <a:ext cx="578473" cy="539908"/>
              </a:xfrm>
              <a:custGeom>
                <a:avLst/>
                <a:gdLst/>
                <a:ahLst/>
                <a:cxnLst>
                  <a:cxn ang="0">
                    <a:pos x="72" y="382"/>
                  </a:cxn>
                  <a:cxn ang="0">
                    <a:pos x="76" y="420"/>
                  </a:cxn>
                  <a:cxn ang="0">
                    <a:pos x="356" y="400"/>
                  </a:cxn>
                  <a:cxn ang="0">
                    <a:pos x="346" y="360"/>
                  </a:cxn>
                  <a:cxn ang="0">
                    <a:pos x="450" y="42"/>
                  </a:cxn>
                  <a:cxn ang="0">
                    <a:pos x="366" y="48"/>
                  </a:cxn>
                  <a:cxn ang="0">
                    <a:pos x="384" y="0"/>
                  </a:cxn>
                  <a:cxn ang="0">
                    <a:pos x="0" y="8"/>
                  </a:cxn>
                  <a:cxn ang="0">
                    <a:pos x="32" y="366"/>
                  </a:cxn>
                  <a:cxn ang="0">
                    <a:pos x="72" y="382"/>
                  </a:cxn>
                </a:cxnLst>
                <a:rect l="0" t="0" r="r" b="b"/>
                <a:pathLst>
                  <a:path w="450" h="420">
                    <a:moveTo>
                      <a:pt x="72" y="382"/>
                    </a:moveTo>
                    <a:lnTo>
                      <a:pt x="76" y="420"/>
                    </a:lnTo>
                    <a:lnTo>
                      <a:pt x="356" y="400"/>
                    </a:lnTo>
                    <a:lnTo>
                      <a:pt x="346" y="360"/>
                    </a:lnTo>
                    <a:lnTo>
                      <a:pt x="450" y="42"/>
                    </a:lnTo>
                    <a:lnTo>
                      <a:pt x="366" y="48"/>
                    </a:lnTo>
                    <a:lnTo>
                      <a:pt x="384" y="0"/>
                    </a:lnTo>
                    <a:lnTo>
                      <a:pt x="0" y="8"/>
                    </a:lnTo>
                    <a:lnTo>
                      <a:pt x="32" y="366"/>
                    </a:lnTo>
                    <a:lnTo>
                      <a:pt x="72" y="3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 name="Freeform 2859"/>
              <p:cNvSpPr>
                <a:spLocks/>
              </p:cNvSpPr>
              <p:nvPr/>
            </p:nvSpPr>
            <p:spPr bwMode="auto">
              <a:xfrm>
                <a:off x="4273033" y="4100572"/>
                <a:ext cx="1038680" cy="524482"/>
              </a:xfrm>
              <a:custGeom>
                <a:avLst/>
                <a:gdLst/>
                <a:ahLst/>
                <a:cxnLst>
                  <a:cxn ang="0">
                    <a:pos x="0" y="28"/>
                  </a:cxn>
                  <a:cxn ang="0">
                    <a:pos x="2" y="96"/>
                  </a:cxn>
                  <a:cxn ang="0">
                    <a:pos x="256" y="88"/>
                  </a:cxn>
                  <a:cxn ang="0">
                    <a:pos x="270" y="326"/>
                  </a:cxn>
                  <a:cxn ang="0">
                    <a:pos x="472" y="394"/>
                  </a:cxn>
                  <a:cxn ang="0">
                    <a:pos x="742" y="380"/>
                  </a:cxn>
                  <a:cxn ang="0">
                    <a:pos x="808" y="408"/>
                  </a:cxn>
                  <a:cxn ang="0">
                    <a:pos x="774" y="0"/>
                  </a:cxn>
                  <a:cxn ang="0">
                    <a:pos x="0" y="28"/>
                  </a:cxn>
                </a:cxnLst>
                <a:rect l="0" t="0" r="r" b="b"/>
                <a:pathLst>
                  <a:path w="808" h="408">
                    <a:moveTo>
                      <a:pt x="0" y="28"/>
                    </a:moveTo>
                    <a:lnTo>
                      <a:pt x="2" y="96"/>
                    </a:lnTo>
                    <a:lnTo>
                      <a:pt x="256" y="88"/>
                    </a:lnTo>
                    <a:lnTo>
                      <a:pt x="270" y="326"/>
                    </a:lnTo>
                    <a:lnTo>
                      <a:pt x="472" y="394"/>
                    </a:lnTo>
                    <a:lnTo>
                      <a:pt x="742" y="380"/>
                    </a:lnTo>
                    <a:lnTo>
                      <a:pt x="808" y="408"/>
                    </a:lnTo>
                    <a:lnTo>
                      <a:pt x="774" y="0"/>
                    </a:lnTo>
                    <a:lnTo>
                      <a:pt x="0" y="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 name="Freeform 2860"/>
              <p:cNvSpPr>
                <a:spLocks/>
              </p:cNvSpPr>
              <p:nvPr/>
            </p:nvSpPr>
            <p:spPr bwMode="auto">
              <a:xfrm>
                <a:off x="2915550" y="3254716"/>
                <a:ext cx="642748" cy="858711"/>
              </a:xfrm>
              <a:custGeom>
                <a:avLst/>
                <a:gdLst/>
                <a:ahLst/>
                <a:cxnLst>
                  <a:cxn ang="0">
                    <a:pos x="0" y="588"/>
                  </a:cxn>
                  <a:cxn ang="0">
                    <a:pos x="452" y="668"/>
                  </a:cxn>
                  <a:cxn ang="0">
                    <a:pos x="500" y="202"/>
                  </a:cxn>
                  <a:cxn ang="0">
                    <a:pos x="312" y="176"/>
                  </a:cxn>
                  <a:cxn ang="0">
                    <a:pos x="336" y="54"/>
                  </a:cxn>
                  <a:cxn ang="0">
                    <a:pos x="76" y="0"/>
                  </a:cxn>
                  <a:cxn ang="0">
                    <a:pos x="0" y="588"/>
                  </a:cxn>
                </a:cxnLst>
                <a:rect l="0" t="0" r="r" b="b"/>
                <a:pathLst>
                  <a:path w="500" h="668">
                    <a:moveTo>
                      <a:pt x="0" y="588"/>
                    </a:moveTo>
                    <a:lnTo>
                      <a:pt x="452" y="668"/>
                    </a:lnTo>
                    <a:lnTo>
                      <a:pt x="500" y="202"/>
                    </a:lnTo>
                    <a:lnTo>
                      <a:pt x="312" y="176"/>
                    </a:lnTo>
                    <a:lnTo>
                      <a:pt x="336" y="54"/>
                    </a:lnTo>
                    <a:lnTo>
                      <a:pt x="76" y="0"/>
                    </a:lnTo>
                    <a:lnTo>
                      <a:pt x="0" y="5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 name="Freeform 2861"/>
              <p:cNvSpPr>
                <a:spLocks/>
              </p:cNvSpPr>
              <p:nvPr/>
            </p:nvSpPr>
            <p:spPr bwMode="auto">
              <a:xfrm>
                <a:off x="5545674" y="2352298"/>
                <a:ext cx="683884" cy="323945"/>
              </a:xfrm>
              <a:custGeom>
                <a:avLst/>
                <a:gdLst/>
                <a:ahLst/>
                <a:cxnLst>
                  <a:cxn ang="0">
                    <a:pos x="230" y="214"/>
                  </a:cxn>
                  <a:cxn ang="0">
                    <a:pos x="236" y="252"/>
                  </a:cxn>
                  <a:cxn ang="0">
                    <a:pos x="262" y="252"/>
                  </a:cxn>
                  <a:cxn ang="0">
                    <a:pos x="284" y="200"/>
                  </a:cxn>
                  <a:cxn ang="0">
                    <a:pos x="362" y="160"/>
                  </a:cxn>
                  <a:cxn ang="0">
                    <a:pos x="444" y="122"/>
                  </a:cxn>
                  <a:cxn ang="0">
                    <a:pos x="532" y="122"/>
                  </a:cxn>
                  <a:cxn ang="0">
                    <a:pos x="444" y="14"/>
                  </a:cxn>
                  <a:cxn ang="0">
                    <a:pos x="306" y="96"/>
                  </a:cxn>
                  <a:cxn ang="0">
                    <a:pos x="244" y="106"/>
                  </a:cxn>
                  <a:cxn ang="0">
                    <a:pos x="206" y="70"/>
                  </a:cxn>
                  <a:cxn ang="0">
                    <a:pos x="154" y="80"/>
                  </a:cxn>
                  <a:cxn ang="0">
                    <a:pos x="174" y="0"/>
                  </a:cxn>
                  <a:cxn ang="0">
                    <a:pos x="4" y="134"/>
                  </a:cxn>
                  <a:cxn ang="0">
                    <a:pos x="0" y="134"/>
                  </a:cxn>
                  <a:cxn ang="0">
                    <a:pos x="18" y="186"/>
                  </a:cxn>
                  <a:cxn ang="0">
                    <a:pos x="230" y="214"/>
                  </a:cxn>
                </a:cxnLst>
                <a:rect l="0" t="0" r="r" b="b"/>
                <a:pathLst>
                  <a:path w="532" h="252">
                    <a:moveTo>
                      <a:pt x="230" y="214"/>
                    </a:moveTo>
                    <a:lnTo>
                      <a:pt x="236" y="252"/>
                    </a:lnTo>
                    <a:lnTo>
                      <a:pt x="262" y="252"/>
                    </a:lnTo>
                    <a:lnTo>
                      <a:pt x="284" y="200"/>
                    </a:lnTo>
                    <a:lnTo>
                      <a:pt x="362" y="160"/>
                    </a:lnTo>
                    <a:lnTo>
                      <a:pt x="444" y="122"/>
                    </a:lnTo>
                    <a:lnTo>
                      <a:pt x="532" y="122"/>
                    </a:lnTo>
                    <a:lnTo>
                      <a:pt x="444" y="14"/>
                    </a:lnTo>
                    <a:lnTo>
                      <a:pt x="306" y="96"/>
                    </a:lnTo>
                    <a:lnTo>
                      <a:pt x="244" y="106"/>
                    </a:lnTo>
                    <a:lnTo>
                      <a:pt x="206" y="70"/>
                    </a:lnTo>
                    <a:lnTo>
                      <a:pt x="154" y="80"/>
                    </a:lnTo>
                    <a:lnTo>
                      <a:pt x="174" y="0"/>
                    </a:lnTo>
                    <a:lnTo>
                      <a:pt x="4" y="134"/>
                    </a:lnTo>
                    <a:lnTo>
                      <a:pt x="0" y="134"/>
                    </a:lnTo>
                    <a:lnTo>
                      <a:pt x="18" y="186"/>
                    </a:lnTo>
                    <a:lnTo>
                      <a:pt x="230" y="21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 name="Freeform 2862"/>
              <p:cNvSpPr>
                <a:spLocks/>
              </p:cNvSpPr>
              <p:nvPr/>
            </p:nvSpPr>
            <p:spPr bwMode="auto">
              <a:xfrm>
                <a:off x="3504307" y="3514386"/>
                <a:ext cx="868995" cy="611896"/>
              </a:xfrm>
              <a:custGeom>
                <a:avLst/>
                <a:gdLst/>
                <a:ahLst/>
                <a:cxnLst>
                  <a:cxn ang="0">
                    <a:pos x="670" y="118"/>
                  </a:cxn>
                  <a:cxn ang="0">
                    <a:pos x="662" y="26"/>
                  </a:cxn>
                  <a:cxn ang="0">
                    <a:pos x="50" y="0"/>
                  </a:cxn>
                  <a:cxn ang="0">
                    <a:pos x="0" y="466"/>
                  </a:cxn>
                  <a:cxn ang="0">
                    <a:pos x="594" y="476"/>
                  </a:cxn>
                  <a:cxn ang="0">
                    <a:pos x="676" y="474"/>
                  </a:cxn>
                  <a:cxn ang="0">
                    <a:pos x="668" y="118"/>
                  </a:cxn>
                  <a:cxn ang="0">
                    <a:pos x="670" y="118"/>
                  </a:cxn>
                </a:cxnLst>
                <a:rect l="0" t="0" r="r" b="b"/>
                <a:pathLst>
                  <a:path w="676" h="476">
                    <a:moveTo>
                      <a:pt x="670" y="118"/>
                    </a:moveTo>
                    <a:lnTo>
                      <a:pt x="662" y="26"/>
                    </a:lnTo>
                    <a:lnTo>
                      <a:pt x="50" y="0"/>
                    </a:lnTo>
                    <a:lnTo>
                      <a:pt x="0" y="466"/>
                    </a:lnTo>
                    <a:lnTo>
                      <a:pt x="594" y="476"/>
                    </a:lnTo>
                    <a:lnTo>
                      <a:pt x="676" y="474"/>
                    </a:lnTo>
                    <a:lnTo>
                      <a:pt x="668" y="118"/>
                    </a:lnTo>
                    <a:lnTo>
                      <a:pt x="670" y="11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 name="Freeform 2863"/>
              <p:cNvSpPr>
                <a:spLocks/>
              </p:cNvSpPr>
              <p:nvPr/>
            </p:nvSpPr>
            <p:spPr bwMode="auto">
              <a:xfrm>
                <a:off x="1884582" y="3000188"/>
                <a:ext cx="953838" cy="1745703"/>
              </a:xfrm>
              <a:custGeom>
                <a:avLst/>
                <a:gdLst/>
                <a:ahLst/>
                <a:cxnLst>
                  <a:cxn ang="0">
                    <a:pos x="694" y="1314"/>
                  </a:cxn>
                  <a:cxn ang="0">
                    <a:pos x="682" y="1260"/>
                  </a:cxn>
                  <a:cxn ang="0">
                    <a:pos x="732" y="1150"/>
                  </a:cxn>
                  <a:cxn ang="0">
                    <a:pos x="742" y="1140"/>
                  </a:cxn>
                  <a:cxn ang="0">
                    <a:pos x="712" y="1044"/>
                  </a:cxn>
                  <a:cxn ang="0">
                    <a:pos x="324" y="482"/>
                  </a:cxn>
                  <a:cxn ang="0">
                    <a:pos x="334" y="454"/>
                  </a:cxn>
                  <a:cxn ang="0">
                    <a:pos x="324" y="426"/>
                  </a:cxn>
                  <a:cxn ang="0">
                    <a:pos x="402" y="98"/>
                  </a:cxn>
                  <a:cxn ang="0">
                    <a:pos x="70" y="8"/>
                  </a:cxn>
                  <a:cxn ang="0">
                    <a:pos x="68" y="0"/>
                  </a:cxn>
                  <a:cxn ang="0">
                    <a:pos x="70" y="34"/>
                  </a:cxn>
                  <a:cxn ang="0">
                    <a:pos x="0" y="156"/>
                  </a:cxn>
                  <a:cxn ang="0">
                    <a:pos x="42" y="278"/>
                  </a:cxn>
                  <a:cxn ang="0">
                    <a:pos x="32" y="384"/>
                  </a:cxn>
                  <a:cxn ang="0">
                    <a:pos x="102" y="534"/>
                  </a:cxn>
                  <a:cxn ang="0">
                    <a:pos x="102" y="614"/>
                  </a:cxn>
                  <a:cxn ang="0">
                    <a:pos x="122" y="682"/>
                  </a:cxn>
                  <a:cxn ang="0">
                    <a:pos x="90" y="734"/>
                  </a:cxn>
                  <a:cxn ang="0">
                    <a:pos x="190" y="870"/>
                  </a:cxn>
                  <a:cxn ang="0">
                    <a:pos x="190" y="1006"/>
                  </a:cxn>
                  <a:cxn ang="0">
                    <a:pos x="360" y="1114"/>
                  </a:cxn>
                  <a:cxn ang="0">
                    <a:pos x="360" y="1178"/>
                  </a:cxn>
                  <a:cxn ang="0">
                    <a:pos x="450" y="1236"/>
                  </a:cxn>
                  <a:cxn ang="0">
                    <a:pos x="450" y="1342"/>
                  </a:cxn>
                  <a:cxn ang="0">
                    <a:pos x="668" y="1354"/>
                  </a:cxn>
                  <a:cxn ang="0">
                    <a:pos x="672" y="1358"/>
                  </a:cxn>
                  <a:cxn ang="0">
                    <a:pos x="668" y="1354"/>
                  </a:cxn>
                  <a:cxn ang="0">
                    <a:pos x="694" y="1314"/>
                  </a:cxn>
                </a:cxnLst>
                <a:rect l="0" t="0" r="r" b="b"/>
                <a:pathLst>
                  <a:path w="742" h="1358">
                    <a:moveTo>
                      <a:pt x="694" y="1314"/>
                    </a:moveTo>
                    <a:lnTo>
                      <a:pt x="682" y="1260"/>
                    </a:lnTo>
                    <a:lnTo>
                      <a:pt x="732" y="1150"/>
                    </a:lnTo>
                    <a:lnTo>
                      <a:pt x="742" y="1140"/>
                    </a:lnTo>
                    <a:lnTo>
                      <a:pt x="712" y="1044"/>
                    </a:lnTo>
                    <a:lnTo>
                      <a:pt x="324" y="482"/>
                    </a:lnTo>
                    <a:lnTo>
                      <a:pt x="334" y="454"/>
                    </a:lnTo>
                    <a:lnTo>
                      <a:pt x="324" y="426"/>
                    </a:lnTo>
                    <a:lnTo>
                      <a:pt x="402" y="98"/>
                    </a:lnTo>
                    <a:lnTo>
                      <a:pt x="70" y="8"/>
                    </a:lnTo>
                    <a:lnTo>
                      <a:pt x="68" y="0"/>
                    </a:lnTo>
                    <a:lnTo>
                      <a:pt x="70" y="34"/>
                    </a:lnTo>
                    <a:lnTo>
                      <a:pt x="0" y="156"/>
                    </a:lnTo>
                    <a:lnTo>
                      <a:pt x="42" y="278"/>
                    </a:lnTo>
                    <a:lnTo>
                      <a:pt x="32" y="384"/>
                    </a:lnTo>
                    <a:lnTo>
                      <a:pt x="102" y="534"/>
                    </a:lnTo>
                    <a:lnTo>
                      <a:pt x="102" y="614"/>
                    </a:lnTo>
                    <a:lnTo>
                      <a:pt x="122" y="682"/>
                    </a:lnTo>
                    <a:lnTo>
                      <a:pt x="90" y="734"/>
                    </a:lnTo>
                    <a:lnTo>
                      <a:pt x="190" y="870"/>
                    </a:lnTo>
                    <a:lnTo>
                      <a:pt x="190" y="1006"/>
                    </a:lnTo>
                    <a:lnTo>
                      <a:pt x="360" y="1114"/>
                    </a:lnTo>
                    <a:lnTo>
                      <a:pt x="360" y="1178"/>
                    </a:lnTo>
                    <a:lnTo>
                      <a:pt x="450" y="1236"/>
                    </a:lnTo>
                    <a:lnTo>
                      <a:pt x="450" y="1342"/>
                    </a:lnTo>
                    <a:lnTo>
                      <a:pt x="668" y="1354"/>
                    </a:lnTo>
                    <a:lnTo>
                      <a:pt x="672" y="1358"/>
                    </a:lnTo>
                    <a:lnTo>
                      <a:pt x="668" y="1354"/>
                    </a:lnTo>
                    <a:lnTo>
                      <a:pt x="694" y="131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9" name="Freeform 2864"/>
              <p:cNvSpPr>
                <a:spLocks/>
              </p:cNvSpPr>
              <p:nvPr/>
            </p:nvSpPr>
            <p:spPr bwMode="auto">
              <a:xfrm>
                <a:off x="3321766" y="2822789"/>
                <a:ext cx="843285" cy="707023"/>
              </a:xfrm>
              <a:custGeom>
                <a:avLst/>
                <a:gdLst/>
                <a:ahLst/>
                <a:cxnLst>
                  <a:cxn ang="0">
                    <a:pos x="26" y="388"/>
                  </a:cxn>
                  <a:cxn ang="0">
                    <a:pos x="28" y="388"/>
                  </a:cxn>
                  <a:cxn ang="0">
                    <a:pos x="0" y="508"/>
                  </a:cxn>
                  <a:cxn ang="0">
                    <a:pos x="192" y="536"/>
                  </a:cxn>
                  <a:cxn ang="0">
                    <a:pos x="650" y="550"/>
                  </a:cxn>
                  <a:cxn ang="0">
                    <a:pos x="656" y="40"/>
                  </a:cxn>
                  <a:cxn ang="0">
                    <a:pos x="64" y="0"/>
                  </a:cxn>
                  <a:cxn ang="0">
                    <a:pos x="26" y="388"/>
                  </a:cxn>
                </a:cxnLst>
                <a:rect l="0" t="0" r="r" b="b"/>
                <a:pathLst>
                  <a:path w="656" h="550">
                    <a:moveTo>
                      <a:pt x="26" y="388"/>
                    </a:moveTo>
                    <a:lnTo>
                      <a:pt x="28" y="388"/>
                    </a:lnTo>
                    <a:lnTo>
                      <a:pt x="0" y="508"/>
                    </a:lnTo>
                    <a:lnTo>
                      <a:pt x="192" y="536"/>
                    </a:lnTo>
                    <a:lnTo>
                      <a:pt x="650" y="550"/>
                    </a:lnTo>
                    <a:lnTo>
                      <a:pt x="656" y="40"/>
                    </a:lnTo>
                    <a:lnTo>
                      <a:pt x="64" y="0"/>
                    </a:lnTo>
                    <a:lnTo>
                      <a:pt x="26" y="3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0" name="Freeform 2865"/>
              <p:cNvSpPr>
                <a:spLocks/>
              </p:cNvSpPr>
              <p:nvPr/>
            </p:nvSpPr>
            <p:spPr bwMode="auto">
              <a:xfrm>
                <a:off x="5828483" y="3918031"/>
                <a:ext cx="979548" cy="416501"/>
              </a:xfrm>
              <a:custGeom>
                <a:avLst/>
                <a:gdLst/>
                <a:ahLst/>
                <a:cxnLst>
                  <a:cxn ang="0">
                    <a:pos x="206" y="304"/>
                  </a:cxn>
                  <a:cxn ang="0">
                    <a:pos x="554" y="246"/>
                  </a:cxn>
                  <a:cxn ang="0">
                    <a:pos x="580" y="154"/>
                  </a:cxn>
                  <a:cxn ang="0">
                    <a:pos x="752" y="30"/>
                  </a:cxn>
                  <a:cxn ang="0">
                    <a:pos x="762" y="0"/>
                  </a:cxn>
                  <a:cxn ang="0">
                    <a:pos x="762" y="0"/>
                  </a:cxn>
                  <a:cxn ang="0">
                    <a:pos x="332" y="88"/>
                  </a:cxn>
                  <a:cxn ang="0">
                    <a:pos x="54" y="134"/>
                  </a:cxn>
                  <a:cxn ang="0">
                    <a:pos x="32" y="134"/>
                  </a:cxn>
                  <a:cxn ang="0">
                    <a:pos x="32" y="230"/>
                  </a:cxn>
                  <a:cxn ang="0">
                    <a:pos x="30" y="230"/>
                  </a:cxn>
                  <a:cxn ang="0">
                    <a:pos x="0" y="324"/>
                  </a:cxn>
                  <a:cxn ang="0">
                    <a:pos x="206" y="304"/>
                  </a:cxn>
                </a:cxnLst>
                <a:rect l="0" t="0" r="r" b="b"/>
                <a:pathLst>
                  <a:path w="762" h="324">
                    <a:moveTo>
                      <a:pt x="206" y="304"/>
                    </a:moveTo>
                    <a:lnTo>
                      <a:pt x="554" y="246"/>
                    </a:lnTo>
                    <a:lnTo>
                      <a:pt x="580" y="154"/>
                    </a:lnTo>
                    <a:lnTo>
                      <a:pt x="752" y="30"/>
                    </a:lnTo>
                    <a:lnTo>
                      <a:pt x="762" y="0"/>
                    </a:lnTo>
                    <a:lnTo>
                      <a:pt x="762" y="0"/>
                    </a:lnTo>
                    <a:lnTo>
                      <a:pt x="332" y="88"/>
                    </a:lnTo>
                    <a:lnTo>
                      <a:pt x="54" y="134"/>
                    </a:lnTo>
                    <a:lnTo>
                      <a:pt x="32" y="134"/>
                    </a:lnTo>
                    <a:lnTo>
                      <a:pt x="32" y="230"/>
                    </a:lnTo>
                    <a:lnTo>
                      <a:pt x="30" y="230"/>
                    </a:lnTo>
                    <a:lnTo>
                      <a:pt x="0" y="324"/>
                    </a:lnTo>
                    <a:lnTo>
                      <a:pt x="206" y="30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1" name="Freeform 2866"/>
              <p:cNvSpPr>
                <a:spLocks/>
              </p:cNvSpPr>
              <p:nvPr/>
            </p:nvSpPr>
            <p:spPr bwMode="auto">
              <a:xfrm>
                <a:off x="6545789" y="3696926"/>
                <a:ext cx="1012971" cy="537337"/>
              </a:xfrm>
              <a:custGeom>
                <a:avLst/>
                <a:gdLst/>
                <a:ahLst/>
                <a:cxnLst>
                  <a:cxn ang="0">
                    <a:pos x="196" y="202"/>
                  </a:cxn>
                  <a:cxn ang="0">
                    <a:pos x="26" y="326"/>
                  </a:cxn>
                  <a:cxn ang="0">
                    <a:pos x="0" y="418"/>
                  </a:cxn>
                  <a:cxn ang="0">
                    <a:pos x="62" y="408"/>
                  </a:cxn>
                  <a:cxn ang="0">
                    <a:pos x="312" y="310"/>
                  </a:cxn>
                  <a:cxn ang="0">
                    <a:pos x="344" y="344"/>
                  </a:cxn>
                  <a:cxn ang="0">
                    <a:pos x="424" y="326"/>
                  </a:cxn>
                  <a:cxn ang="0">
                    <a:pos x="558" y="414"/>
                  </a:cxn>
                  <a:cxn ang="0">
                    <a:pos x="560" y="408"/>
                  </a:cxn>
                  <a:cxn ang="0">
                    <a:pos x="628" y="368"/>
                  </a:cxn>
                  <a:cxn ang="0">
                    <a:pos x="628" y="328"/>
                  </a:cxn>
                  <a:cxn ang="0">
                    <a:pos x="678" y="248"/>
                  </a:cxn>
                  <a:cxn ang="0">
                    <a:pos x="738" y="248"/>
                  </a:cxn>
                  <a:cxn ang="0">
                    <a:pos x="788" y="128"/>
                  </a:cxn>
                  <a:cxn ang="0">
                    <a:pos x="788" y="46"/>
                  </a:cxn>
                  <a:cxn ang="0">
                    <a:pos x="754" y="0"/>
                  </a:cxn>
                  <a:cxn ang="0">
                    <a:pos x="208" y="170"/>
                  </a:cxn>
                  <a:cxn ang="0">
                    <a:pos x="196" y="202"/>
                  </a:cxn>
                </a:cxnLst>
                <a:rect l="0" t="0" r="r" b="b"/>
                <a:pathLst>
                  <a:path w="788" h="418">
                    <a:moveTo>
                      <a:pt x="196" y="202"/>
                    </a:moveTo>
                    <a:lnTo>
                      <a:pt x="26" y="326"/>
                    </a:lnTo>
                    <a:lnTo>
                      <a:pt x="0" y="418"/>
                    </a:lnTo>
                    <a:lnTo>
                      <a:pt x="62" y="408"/>
                    </a:lnTo>
                    <a:lnTo>
                      <a:pt x="312" y="310"/>
                    </a:lnTo>
                    <a:lnTo>
                      <a:pt x="344" y="344"/>
                    </a:lnTo>
                    <a:lnTo>
                      <a:pt x="424" y="326"/>
                    </a:lnTo>
                    <a:lnTo>
                      <a:pt x="558" y="414"/>
                    </a:lnTo>
                    <a:lnTo>
                      <a:pt x="560" y="408"/>
                    </a:lnTo>
                    <a:lnTo>
                      <a:pt x="628" y="368"/>
                    </a:lnTo>
                    <a:lnTo>
                      <a:pt x="628" y="328"/>
                    </a:lnTo>
                    <a:lnTo>
                      <a:pt x="678" y="248"/>
                    </a:lnTo>
                    <a:lnTo>
                      <a:pt x="738" y="248"/>
                    </a:lnTo>
                    <a:lnTo>
                      <a:pt x="788" y="128"/>
                    </a:lnTo>
                    <a:lnTo>
                      <a:pt x="788" y="46"/>
                    </a:lnTo>
                    <a:lnTo>
                      <a:pt x="754" y="0"/>
                    </a:lnTo>
                    <a:lnTo>
                      <a:pt x="208" y="170"/>
                    </a:lnTo>
                    <a:lnTo>
                      <a:pt x="196" y="20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2" name="Freeform 2867"/>
              <p:cNvSpPr>
                <a:spLocks/>
              </p:cNvSpPr>
              <p:nvPr/>
            </p:nvSpPr>
            <p:spPr bwMode="auto">
              <a:xfrm>
                <a:off x="7551047" y="2892206"/>
                <a:ext cx="141405" cy="97698"/>
              </a:xfrm>
              <a:custGeom>
                <a:avLst/>
                <a:gdLst/>
                <a:ahLst/>
                <a:cxnLst>
                  <a:cxn ang="0">
                    <a:pos x="14" y="38"/>
                  </a:cxn>
                  <a:cxn ang="0">
                    <a:pos x="0" y="76"/>
                  </a:cxn>
                  <a:cxn ang="0">
                    <a:pos x="46" y="52"/>
                  </a:cxn>
                  <a:cxn ang="0">
                    <a:pos x="106" y="12"/>
                  </a:cxn>
                  <a:cxn ang="0">
                    <a:pos x="110" y="0"/>
                  </a:cxn>
                  <a:cxn ang="0">
                    <a:pos x="98" y="0"/>
                  </a:cxn>
                  <a:cxn ang="0">
                    <a:pos x="14" y="38"/>
                  </a:cxn>
                </a:cxnLst>
                <a:rect l="0" t="0" r="r" b="b"/>
                <a:pathLst>
                  <a:path w="110" h="76">
                    <a:moveTo>
                      <a:pt x="14" y="38"/>
                    </a:moveTo>
                    <a:lnTo>
                      <a:pt x="0" y="76"/>
                    </a:lnTo>
                    <a:lnTo>
                      <a:pt x="46" y="52"/>
                    </a:lnTo>
                    <a:lnTo>
                      <a:pt x="106" y="12"/>
                    </a:lnTo>
                    <a:lnTo>
                      <a:pt x="110" y="0"/>
                    </a:lnTo>
                    <a:lnTo>
                      <a:pt x="98" y="0"/>
                    </a:lnTo>
                    <a:lnTo>
                      <a:pt x="14" y="3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3" name="Freeform 2868"/>
              <p:cNvSpPr>
                <a:spLocks/>
              </p:cNvSpPr>
              <p:nvPr/>
            </p:nvSpPr>
            <p:spPr bwMode="auto">
              <a:xfrm>
                <a:off x="4365589" y="3658361"/>
                <a:ext cx="899847" cy="465349"/>
              </a:xfrm>
              <a:custGeom>
                <a:avLst/>
                <a:gdLst/>
                <a:ahLst/>
                <a:cxnLst>
                  <a:cxn ang="0">
                    <a:pos x="626" y="62"/>
                  </a:cxn>
                  <a:cxn ang="0">
                    <a:pos x="642" y="0"/>
                  </a:cxn>
                  <a:cxn ang="0">
                    <a:pos x="606" y="0"/>
                  </a:cxn>
                  <a:cxn ang="0">
                    <a:pos x="608" y="0"/>
                  </a:cxn>
                  <a:cxn ang="0">
                    <a:pos x="0" y="8"/>
                  </a:cxn>
                  <a:cxn ang="0">
                    <a:pos x="10" y="362"/>
                  </a:cxn>
                  <a:cxn ang="0">
                    <a:pos x="700" y="338"/>
                  </a:cxn>
                  <a:cxn ang="0">
                    <a:pos x="680" y="90"/>
                  </a:cxn>
                  <a:cxn ang="0">
                    <a:pos x="626" y="62"/>
                  </a:cxn>
                </a:cxnLst>
                <a:rect l="0" t="0" r="r" b="b"/>
                <a:pathLst>
                  <a:path w="700" h="362">
                    <a:moveTo>
                      <a:pt x="626" y="62"/>
                    </a:moveTo>
                    <a:lnTo>
                      <a:pt x="642" y="0"/>
                    </a:lnTo>
                    <a:lnTo>
                      <a:pt x="606" y="0"/>
                    </a:lnTo>
                    <a:lnTo>
                      <a:pt x="608" y="0"/>
                    </a:lnTo>
                    <a:lnTo>
                      <a:pt x="0" y="8"/>
                    </a:lnTo>
                    <a:lnTo>
                      <a:pt x="10" y="362"/>
                    </a:lnTo>
                    <a:lnTo>
                      <a:pt x="700" y="338"/>
                    </a:lnTo>
                    <a:lnTo>
                      <a:pt x="680" y="90"/>
                    </a:lnTo>
                    <a:lnTo>
                      <a:pt x="626" y="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4" name="Freeform 2869"/>
              <p:cNvSpPr>
                <a:spLocks/>
              </p:cNvSpPr>
              <p:nvPr/>
            </p:nvSpPr>
            <p:spPr bwMode="auto">
              <a:xfrm>
                <a:off x="6011023" y="2557977"/>
                <a:ext cx="501343" cy="655603"/>
              </a:xfrm>
              <a:custGeom>
                <a:avLst/>
                <a:gdLst/>
                <a:ahLst/>
                <a:cxnLst>
                  <a:cxn ang="0">
                    <a:pos x="350" y="464"/>
                  </a:cxn>
                  <a:cxn ang="0">
                    <a:pos x="338" y="460"/>
                  </a:cxn>
                  <a:cxn ang="0">
                    <a:pos x="390" y="284"/>
                  </a:cxn>
                  <a:cxn ang="0">
                    <a:pos x="320" y="164"/>
                  </a:cxn>
                  <a:cxn ang="0">
                    <a:pos x="280" y="190"/>
                  </a:cxn>
                  <a:cxn ang="0">
                    <a:pos x="250" y="14"/>
                  </a:cxn>
                  <a:cxn ang="0">
                    <a:pos x="100" y="0"/>
                  </a:cxn>
                  <a:cxn ang="0">
                    <a:pos x="100" y="28"/>
                  </a:cxn>
                  <a:cxn ang="0">
                    <a:pos x="22" y="124"/>
                  </a:cxn>
                  <a:cxn ang="0">
                    <a:pos x="0" y="232"/>
                  </a:cxn>
                  <a:cxn ang="0">
                    <a:pos x="12" y="272"/>
                  </a:cxn>
                  <a:cxn ang="0">
                    <a:pos x="50" y="378"/>
                  </a:cxn>
                  <a:cxn ang="0">
                    <a:pos x="50" y="486"/>
                  </a:cxn>
                  <a:cxn ang="0">
                    <a:pos x="24" y="510"/>
                  </a:cxn>
                  <a:cxn ang="0">
                    <a:pos x="212" y="506"/>
                  </a:cxn>
                  <a:cxn ang="0">
                    <a:pos x="350" y="464"/>
                  </a:cxn>
                </a:cxnLst>
                <a:rect l="0" t="0" r="r" b="b"/>
                <a:pathLst>
                  <a:path w="390" h="510">
                    <a:moveTo>
                      <a:pt x="350" y="464"/>
                    </a:moveTo>
                    <a:lnTo>
                      <a:pt x="338" y="460"/>
                    </a:lnTo>
                    <a:lnTo>
                      <a:pt x="390" y="284"/>
                    </a:lnTo>
                    <a:lnTo>
                      <a:pt x="320" y="164"/>
                    </a:lnTo>
                    <a:lnTo>
                      <a:pt x="280" y="190"/>
                    </a:lnTo>
                    <a:lnTo>
                      <a:pt x="250" y="14"/>
                    </a:lnTo>
                    <a:lnTo>
                      <a:pt x="100" y="0"/>
                    </a:lnTo>
                    <a:lnTo>
                      <a:pt x="100" y="28"/>
                    </a:lnTo>
                    <a:lnTo>
                      <a:pt x="22" y="124"/>
                    </a:lnTo>
                    <a:lnTo>
                      <a:pt x="0" y="232"/>
                    </a:lnTo>
                    <a:lnTo>
                      <a:pt x="12" y="272"/>
                    </a:lnTo>
                    <a:lnTo>
                      <a:pt x="50" y="378"/>
                    </a:lnTo>
                    <a:lnTo>
                      <a:pt x="50" y="486"/>
                    </a:lnTo>
                    <a:lnTo>
                      <a:pt x="24" y="510"/>
                    </a:lnTo>
                    <a:lnTo>
                      <a:pt x="212" y="506"/>
                    </a:lnTo>
                    <a:lnTo>
                      <a:pt x="350" y="46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5" name="Freeform 2870"/>
              <p:cNvSpPr>
                <a:spLocks/>
              </p:cNvSpPr>
              <p:nvPr/>
            </p:nvSpPr>
            <p:spPr bwMode="auto">
              <a:xfrm>
                <a:off x="2308796" y="3126166"/>
                <a:ext cx="694168" cy="1210937"/>
              </a:xfrm>
              <a:custGeom>
                <a:avLst/>
                <a:gdLst/>
                <a:ahLst/>
                <a:cxnLst>
                  <a:cxn ang="0">
                    <a:pos x="468" y="688"/>
                  </a:cxn>
                  <a:cxn ang="0">
                    <a:pos x="540" y="98"/>
                  </a:cxn>
                  <a:cxn ang="0">
                    <a:pos x="302" y="50"/>
                  </a:cxn>
                  <a:cxn ang="0">
                    <a:pos x="302" y="46"/>
                  </a:cxn>
                  <a:cxn ang="0">
                    <a:pos x="76" y="0"/>
                  </a:cxn>
                  <a:cxn ang="0">
                    <a:pos x="0" y="328"/>
                  </a:cxn>
                  <a:cxn ang="0">
                    <a:pos x="10" y="356"/>
                  </a:cxn>
                  <a:cxn ang="0">
                    <a:pos x="0" y="384"/>
                  </a:cxn>
                  <a:cxn ang="0">
                    <a:pos x="384" y="942"/>
                  </a:cxn>
                  <a:cxn ang="0">
                    <a:pos x="414" y="794"/>
                  </a:cxn>
                  <a:cxn ang="0">
                    <a:pos x="454" y="806"/>
                  </a:cxn>
                  <a:cxn ang="0">
                    <a:pos x="468" y="688"/>
                  </a:cxn>
                  <a:cxn ang="0">
                    <a:pos x="468" y="688"/>
                  </a:cxn>
                  <a:cxn ang="0">
                    <a:pos x="468" y="688"/>
                  </a:cxn>
                </a:cxnLst>
                <a:rect l="0" t="0" r="r" b="b"/>
                <a:pathLst>
                  <a:path w="540" h="942">
                    <a:moveTo>
                      <a:pt x="468" y="688"/>
                    </a:moveTo>
                    <a:lnTo>
                      <a:pt x="540" y="98"/>
                    </a:lnTo>
                    <a:lnTo>
                      <a:pt x="302" y="50"/>
                    </a:lnTo>
                    <a:lnTo>
                      <a:pt x="302" y="46"/>
                    </a:lnTo>
                    <a:lnTo>
                      <a:pt x="76" y="0"/>
                    </a:lnTo>
                    <a:lnTo>
                      <a:pt x="0" y="328"/>
                    </a:lnTo>
                    <a:lnTo>
                      <a:pt x="10" y="356"/>
                    </a:lnTo>
                    <a:lnTo>
                      <a:pt x="0" y="384"/>
                    </a:lnTo>
                    <a:lnTo>
                      <a:pt x="384" y="942"/>
                    </a:lnTo>
                    <a:lnTo>
                      <a:pt x="414" y="794"/>
                    </a:lnTo>
                    <a:lnTo>
                      <a:pt x="454" y="806"/>
                    </a:lnTo>
                    <a:lnTo>
                      <a:pt x="468" y="688"/>
                    </a:lnTo>
                    <a:lnTo>
                      <a:pt x="468" y="688"/>
                    </a:lnTo>
                    <a:lnTo>
                      <a:pt x="468" y="6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6" name="Freeform 2871"/>
              <p:cNvSpPr>
                <a:spLocks/>
              </p:cNvSpPr>
              <p:nvPr/>
            </p:nvSpPr>
            <p:spPr bwMode="auto">
              <a:xfrm>
                <a:off x="7664170" y="2681385"/>
                <a:ext cx="110553" cy="200537"/>
              </a:xfrm>
              <a:custGeom>
                <a:avLst/>
                <a:gdLst/>
                <a:ahLst/>
                <a:cxnLst>
                  <a:cxn ang="0">
                    <a:pos x="0" y="18"/>
                  </a:cxn>
                  <a:cxn ang="0">
                    <a:pos x="26" y="156"/>
                  </a:cxn>
                  <a:cxn ang="0">
                    <a:pos x="48" y="108"/>
                  </a:cxn>
                  <a:cxn ang="0">
                    <a:pos x="86" y="40"/>
                  </a:cxn>
                  <a:cxn ang="0">
                    <a:pos x="50" y="0"/>
                  </a:cxn>
                  <a:cxn ang="0">
                    <a:pos x="0" y="18"/>
                  </a:cxn>
                </a:cxnLst>
                <a:rect l="0" t="0" r="r" b="b"/>
                <a:pathLst>
                  <a:path w="86" h="156">
                    <a:moveTo>
                      <a:pt x="0" y="18"/>
                    </a:moveTo>
                    <a:lnTo>
                      <a:pt x="26" y="156"/>
                    </a:lnTo>
                    <a:lnTo>
                      <a:pt x="48" y="108"/>
                    </a:lnTo>
                    <a:lnTo>
                      <a:pt x="86" y="40"/>
                    </a:lnTo>
                    <a:lnTo>
                      <a:pt x="50" y="0"/>
                    </a:lnTo>
                    <a:lnTo>
                      <a:pt x="0" y="1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7" name="Freeform 2872"/>
              <p:cNvSpPr>
                <a:spLocks/>
              </p:cNvSpPr>
              <p:nvPr/>
            </p:nvSpPr>
            <p:spPr bwMode="auto">
              <a:xfrm>
                <a:off x="6599780" y="3342129"/>
                <a:ext cx="912702" cy="609325"/>
              </a:xfrm>
              <a:custGeom>
                <a:avLst/>
                <a:gdLst/>
                <a:ahLst/>
                <a:cxnLst>
                  <a:cxn ang="0">
                    <a:pos x="492" y="106"/>
                  </a:cxn>
                  <a:cxn ang="0">
                    <a:pos x="502" y="26"/>
                  </a:cxn>
                  <a:cxn ang="0">
                    <a:pos x="442" y="0"/>
                  </a:cxn>
                  <a:cxn ang="0">
                    <a:pos x="424" y="26"/>
                  </a:cxn>
                  <a:cxn ang="0">
                    <a:pos x="386" y="26"/>
                  </a:cxn>
                  <a:cxn ang="0">
                    <a:pos x="344" y="84"/>
                  </a:cxn>
                  <a:cxn ang="0">
                    <a:pos x="314" y="158"/>
                  </a:cxn>
                  <a:cxn ang="0">
                    <a:pos x="286" y="132"/>
                  </a:cxn>
                  <a:cxn ang="0">
                    <a:pos x="256" y="296"/>
                  </a:cxn>
                  <a:cxn ang="0">
                    <a:pos x="184" y="340"/>
                  </a:cxn>
                  <a:cxn ang="0">
                    <a:pos x="112" y="306"/>
                  </a:cxn>
                  <a:cxn ang="0">
                    <a:pos x="60" y="402"/>
                  </a:cxn>
                  <a:cxn ang="0">
                    <a:pos x="0" y="474"/>
                  </a:cxn>
                  <a:cxn ang="0">
                    <a:pos x="164" y="444"/>
                  </a:cxn>
                  <a:cxn ang="0">
                    <a:pos x="710" y="272"/>
                  </a:cxn>
                  <a:cxn ang="0">
                    <a:pos x="666" y="214"/>
                  </a:cxn>
                  <a:cxn ang="0">
                    <a:pos x="698" y="96"/>
                  </a:cxn>
                  <a:cxn ang="0">
                    <a:pos x="614" y="116"/>
                  </a:cxn>
                  <a:cxn ang="0">
                    <a:pos x="492" y="106"/>
                  </a:cxn>
                </a:cxnLst>
                <a:rect l="0" t="0" r="r" b="b"/>
                <a:pathLst>
                  <a:path w="710" h="474">
                    <a:moveTo>
                      <a:pt x="492" y="106"/>
                    </a:moveTo>
                    <a:lnTo>
                      <a:pt x="502" y="26"/>
                    </a:lnTo>
                    <a:lnTo>
                      <a:pt x="442" y="0"/>
                    </a:lnTo>
                    <a:lnTo>
                      <a:pt x="424" y="26"/>
                    </a:lnTo>
                    <a:lnTo>
                      <a:pt x="386" y="26"/>
                    </a:lnTo>
                    <a:lnTo>
                      <a:pt x="344" y="84"/>
                    </a:lnTo>
                    <a:lnTo>
                      <a:pt x="314" y="158"/>
                    </a:lnTo>
                    <a:lnTo>
                      <a:pt x="286" y="132"/>
                    </a:lnTo>
                    <a:lnTo>
                      <a:pt x="256" y="296"/>
                    </a:lnTo>
                    <a:lnTo>
                      <a:pt x="184" y="340"/>
                    </a:lnTo>
                    <a:lnTo>
                      <a:pt x="112" y="306"/>
                    </a:lnTo>
                    <a:lnTo>
                      <a:pt x="60" y="402"/>
                    </a:lnTo>
                    <a:lnTo>
                      <a:pt x="0" y="474"/>
                    </a:lnTo>
                    <a:lnTo>
                      <a:pt x="164" y="444"/>
                    </a:lnTo>
                    <a:lnTo>
                      <a:pt x="710" y="272"/>
                    </a:lnTo>
                    <a:lnTo>
                      <a:pt x="666" y="214"/>
                    </a:lnTo>
                    <a:lnTo>
                      <a:pt x="698" y="96"/>
                    </a:lnTo>
                    <a:lnTo>
                      <a:pt x="614" y="116"/>
                    </a:lnTo>
                    <a:lnTo>
                      <a:pt x="492" y="10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8" name="Freeform 2873"/>
              <p:cNvSpPr>
                <a:spLocks/>
              </p:cNvSpPr>
              <p:nvPr/>
            </p:nvSpPr>
            <p:spPr bwMode="auto">
              <a:xfrm>
                <a:off x="6939151" y="3203296"/>
                <a:ext cx="568189" cy="285380"/>
              </a:xfrm>
              <a:custGeom>
                <a:avLst/>
                <a:gdLst/>
                <a:ahLst/>
                <a:cxnLst>
                  <a:cxn ang="0">
                    <a:pos x="316" y="0"/>
                  </a:cxn>
                  <a:cxn ang="0">
                    <a:pos x="0" y="108"/>
                  </a:cxn>
                  <a:cxn ang="0">
                    <a:pos x="24" y="150"/>
                  </a:cxn>
                  <a:cxn ang="0">
                    <a:pos x="126" y="94"/>
                  </a:cxn>
                  <a:cxn ang="0">
                    <a:pos x="178" y="106"/>
                  </a:cxn>
                  <a:cxn ang="0">
                    <a:pos x="178" y="104"/>
                  </a:cxn>
                  <a:cxn ang="0">
                    <a:pos x="180" y="106"/>
                  </a:cxn>
                  <a:cxn ang="0">
                    <a:pos x="180" y="106"/>
                  </a:cxn>
                  <a:cxn ang="0">
                    <a:pos x="242" y="132"/>
                  </a:cxn>
                  <a:cxn ang="0">
                    <a:pos x="232" y="212"/>
                  </a:cxn>
                  <a:cxn ang="0">
                    <a:pos x="354" y="222"/>
                  </a:cxn>
                  <a:cxn ang="0">
                    <a:pos x="436" y="200"/>
                  </a:cxn>
                  <a:cxn ang="0">
                    <a:pos x="442" y="174"/>
                  </a:cxn>
                  <a:cxn ang="0">
                    <a:pos x="442" y="134"/>
                  </a:cxn>
                  <a:cxn ang="0">
                    <a:pos x="374" y="162"/>
                  </a:cxn>
                  <a:cxn ang="0">
                    <a:pos x="316" y="0"/>
                  </a:cxn>
                </a:cxnLst>
                <a:rect l="0" t="0" r="r" b="b"/>
                <a:pathLst>
                  <a:path w="442" h="222">
                    <a:moveTo>
                      <a:pt x="316" y="0"/>
                    </a:moveTo>
                    <a:lnTo>
                      <a:pt x="0" y="108"/>
                    </a:lnTo>
                    <a:lnTo>
                      <a:pt x="24" y="150"/>
                    </a:lnTo>
                    <a:lnTo>
                      <a:pt x="126" y="94"/>
                    </a:lnTo>
                    <a:lnTo>
                      <a:pt x="178" y="106"/>
                    </a:lnTo>
                    <a:lnTo>
                      <a:pt x="178" y="104"/>
                    </a:lnTo>
                    <a:lnTo>
                      <a:pt x="180" y="106"/>
                    </a:lnTo>
                    <a:lnTo>
                      <a:pt x="180" y="106"/>
                    </a:lnTo>
                    <a:lnTo>
                      <a:pt x="242" y="132"/>
                    </a:lnTo>
                    <a:lnTo>
                      <a:pt x="232" y="212"/>
                    </a:lnTo>
                    <a:lnTo>
                      <a:pt x="354" y="222"/>
                    </a:lnTo>
                    <a:lnTo>
                      <a:pt x="436" y="200"/>
                    </a:lnTo>
                    <a:lnTo>
                      <a:pt x="442" y="174"/>
                    </a:lnTo>
                    <a:lnTo>
                      <a:pt x="442" y="134"/>
                    </a:lnTo>
                    <a:lnTo>
                      <a:pt x="374" y="162"/>
                    </a:lnTo>
                    <a:lnTo>
                      <a:pt x="31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9" name="Freeform 2874"/>
              <p:cNvSpPr>
                <a:spLocks/>
              </p:cNvSpPr>
              <p:nvPr/>
            </p:nvSpPr>
            <p:spPr bwMode="auto">
              <a:xfrm>
                <a:off x="4363018" y="3666074"/>
                <a:ext cx="15426" cy="457636"/>
              </a:xfrm>
              <a:custGeom>
                <a:avLst/>
                <a:gdLst/>
                <a:ahLst/>
                <a:cxnLst>
                  <a:cxn ang="0">
                    <a:pos x="2" y="2"/>
                  </a:cxn>
                  <a:cxn ang="0">
                    <a:pos x="2" y="0"/>
                  </a:cxn>
                  <a:cxn ang="0">
                    <a:pos x="0" y="0"/>
                  </a:cxn>
                  <a:cxn ang="0">
                    <a:pos x="8" y="356"/>
                  </a:cxn>
                  <a:cxn ang="0">
                    <a:pos x="12" y="356"/>
                  </a:cxn>
                  <a:cxn ang="0">
                    <a:pos x="2" y="2"/>
                  </a:cxn>
                  <a:cxn ang="0">
                    <a:pos x="2" y="2"/>
                  </a:cxn>
                </a:cxnLst>
                <a:rect l="0" t="0" r="r" b="b"/>
                <a:pathLst>
                  <a:path w="12" h="356">
                    <a:moveTo>
                      <a:pt x="2" y="2"/>
                    </a:moveTo>
                    <a:lnTo>
                      <a:pt x="2" y="0"/>
                    </a:lnTo>
                    <a:lnTo>
                      <a:pt x="0" y="0"/>
                    </a:lnTo>
                    <a:lnTo>
                      <a:pt x="8" y="356"/>
                    </a:lnTo>
                    <a:lnTo>
                      <a:pt x="12" y="356"/>
                    </a:lnTo>
                    <a:lnTo>
                      <a:pt x="2" y="2"/>
                    </a:lnTo>
                    <a:lnTo>
                      <a:pt x="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0" name="Freeform 2875"/>
              <p:cNvSpPr>
                <a:spLocks/>
              </p:cNvSpPr>
              <p:nvPr/>
            </p:nvSpPr>
            <p:spPr bwMode="auto">
              <a:xfrm>
                <a:off x="5103463" y="3568377"/>
                <a:ext cx="2571" cy="2571"/>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1" name="Freeform 2876"/>
              <p:cNvSpPr>
                <a:spLocks/>
              </p:cNvSpPr>
              <p:nvPr/>
            </p:nvSpPr>
            <p:spPr bwMode="auto">
              <a:xfrm>
                <a:off x="5113747" y="3555522"/>
                <a:ext cx="444781" cy="15426"/>
              </a:xfrm>
              <a:custGeom>
                <a:avLst/>
                <a:gdLst/>
                <a:ahLst/>
                <a:cxnLst>
                  <a:cxn ang="0">
                    <a:pos x="346" y="0"/>
                  </a:cxn>
                  <a:cxn ang="0">
                    <a:pos x="0" y="10"/>
                  </a:cxn>
                  <a:cxn ang="0">
                    <a:pos x="0" y="12"/>
                  </a:cxn>
                  <a:cxn ang="0">
                    <a:pos x="346" y="4"/>
                  </a:cxn>
                  <a:cxn ang="0">
                    <a:pos x="346" y="0"/>
                  </a:cxn>
                </a:cxnLst>
                <a:rect l="0" t="0" r="r" b="b"/>
                <a:pathLst>
                  <a:path w="346" h="12">
                    <a:moveTo>
                      <a:pt x="346" y="0"/>
                    </a:moveTo>
                    <a:lnTo>
                      <a:pt x="0" y="10"/>
                    </a:lnTo>
                    <a:lnTo>
                      <a:pt x="0" y="12"/>
                    </a:lnTo>
                    <a:lnTo>
                      <a:pt x="346" y="4"/>
                    </a:lnTo>
                    <a:lnTo>
                      <a:pt x="34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2" name="Rectangle 2877"/>
              <p:cNvSpPr>
                <a:spLocks noChangeArrowheads="1"/>
              </p:cNvSpPr>
              <p:nvPr/>
            </p:nvSpPr>
            <p:spPr bwMode="auto">
              <a:xfrm>
                <a:off x="6157569" y="5033841"/>
                <a:ext cx="2571"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43" name="Freeform 2878"/>
              <p:cNvSpPr>
                <a:spLocks/>
              </p:cNvSpPr>
              <p:nvPr/>
            </p:nvSpPr>
            <p:spPr bwMode="auto">
              <a:xfrm>
                <a:off x="6090724" y="4316535"/>
                <a:ext cx="69417" cy="717306"/>
              </a:xfrm>
              <a:custGeom>
                <a:avLst/>
                <a:gdLst/>
                <a:ahLst/>
                <a:cxnLst>
                  <a:cxn ang="0">
                    <a:pos x="0" y="0"/>
                  </a:cxn>
                  <a:cxn ang="0">
                    <a:pos x="52" y="558"/>
                  </a:cxn>
                  <a:cxn ang="0">
                    <a:pos x="54" y="558"/>
                  </a:cxn>
                  <a:cxn ang="0">
                    <a:pos x="2" y="0"/>
                  </a:cxn>
                  <a:cxn ang="0">
                    <a:pos x="0" y="0"/>
                  </a:cxn>
                </a:cxnLst>
                <a:rect l="0" t="0" r="r" b="b"/>
                <a:pathLst>
                  <a:path w="54" h="558">
                    <a:moveTo>
                      <a:pt x="0" y="0"/>
                    </a:moveTo>
                    <a:lnTo>
                      <a:pt x="52" y="558"/>
                    </a:lnTo>
                    <a:lnTo>
                      <a:pt x="54" y="558"/>
                    </a:lnTo>
                    <a:lnTo>
                      <a:pt x="2"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4" name="Freeform 2879"/>
              <p:cNvSpPr>
                <a:spLocks/>
              </p:cNvSpPr>
              <p:nvPr/>
            </p:nvSpPr>
            <p:spPr bwMode="auto">
              <a:xfrm>
                <a:off x="6540647" y="3915460"/>
                <a:ext cx="272525" cy="318803"/>
              </a:xfrm>
              <a:custGeom>
                <a:avLst/>
                <a:gdLst/>
                <a:ahLst/>
                <a:cxnLst>
                  <a:cxn ang="0">
                    <a:pos x="26" y="156"/>
                  </a:cxn>
                  <a:cxn ang="0">
                    <a:pos x="0" y="248"/>
                  </a:cxn>
                  <a:cxn ang="0">
                    <a:pos x="4" y="248"/>
                  </a:cxn>
                  <a:cxn ang="0">
                    <a:pos x="30" y="156"/>
                  </a:cxn>
                  <a:cxn ang="0">
                    <a:pos x="200" y="32"/>
                  </a:cxn>
                  <a:cxn ang="0">
                    <a:pos x="212" y="0"/>
                  </a:cxn>
                  <a:cxn ang="0">
                    <a:pos x="208" y="2"/>
                  </a:cxn>
                  <a:cxn ang="0">
                    <a:pos x="198" y="32"/>
                  </a:cxn>
                  <a:cxn ang="0">
                    <a:pos x="26" y="156"/>
                  </a:cxn>
                </a:cxnLst>
                <a:rect l="0" t="0" r="r" b="b"/>
                <a:pathLst>
                  <a:path w="212" h="248">
                    <a:moveTo>
                      <a:pt x="26" y="156"/>
                    </a:moveTo>
                    <a:lnTo>
                      <a:pt x="0" y="248"/>
                    </a:lnTo>
                    <a:lnTo>
                      <a:pt x="4" y="248"/>
                    </a:lnTo>
                    <a:lnTo>
                      <a:pt x="30" y="156"/>
                    </a:lnTo>
                    <a:lnTo>
                      <a:pt x="200" y="32"/>
                    </a:lnTo>
                    <a:lnTo>
                      <a:pt x="212" y="0"/>
                    </a:lnTo>
                    <a:lnTo>
                      <a:pt x="208" y="2"/>
                    </a:lnTo>
                    <a:lnTo>
                      <a:pt x="198" y="32"/>
                    </a:lnTo>
                    <a:lnTo>
                      <a:pt x="26" y="15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5" name="Freeform 2880"/>
              <p:cNvSpPr>
                <a:spLocks/>
              </p:cNvSpPr>
              <p:nvPr/>
            </p:nvSpPr>
            <p:spPr bwMode="auto">
              <a:xfrm>
                <a:off x="6741184" y="3730349"/>
                <a:ext cx="2571" cy="2571"/>
              </a:xfrm>
              <a:custGeom>
                <a:avLst/>
                <a:gdLst/>
                <a:ahLst/>
                <a:cxnLst>
                  <a:cxn ang="0">
                    <a:pos x="0" y="0"/>
                  </a:cxn>
                  <a:cxn ang="0">
                    <a:pos x="0" y="0"/>
                  </a:cxn>
                  <a:cxn ang="0">
                    <a:pos x="2" y="2"/>
                  </a:cxn>
                  <a:cxn ang="0">
                    <a:pos x="0" y="0"/>
                  </a:cxn>
                </a:cxnLst>
                <a:rect l="0" t="0" r="r" b="b"/>
                <a:pathLst>
                  <a:path w="2" h="2">
                    <a:moveTo>
                      <a:pt x="0" y="0"/>
                    </a:moveTo>
                    <a:lnTo>
                      <a:pt x="0" y="0"/>
                    </a:lnTo>
                    <a:lnTo>
                      <a:pt x="2" y="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6" name="Freeform 2881"/>
              <p:cNvSpPr>
                <a:spLocks/>
              </p:cNvSpPr>
              <p:nvPr/>
            </p:nvSpPr>
            <p:spPr bwMode="auto">
              <a:xfrm>
                <a:off x="6592067" y="3732920"/>
                <a:ext cx="151688" cy="221105"/>
              </a:xfrm>
              <a:custGeom>
                <a:avLst/>
                <a:gdLst/>
                <a:ahLst/>
                <a:cxnLst>
                  <a:cxn ang="0">
                    <a:pos x="64" y="98"/>
                  </a:cxn>
                  <a:cxn ang="0">
                    <a:pos x="0" y="172"/>
                  </a:cxn>
                  <a:cxn ang="0">
                    <a:pos x="6" y="170"/>
                  </a:cxn>
                  <a:cxn ang="0">
                    <a:pos x="6" y="170"/>
                  </a:cxn>
                  <a:cxn ang="0">
                    <a:pos x="66" y="98"/>
                  </a:cxn>
                  <a:cxn ang="0">
                    <a:pos x="118" y="2"/>
                  </a:cxn>
                  <a:cxn ang="0">
                    <a:pos x="114" y="0"/>
                  </a:cxn>
                  <a:cxn ang="0">
                    <a:pos x="64" y="98"/>
                  </a:cxn>
                </a:cxnLst>
                <a:rect l="0" t="0" r="r" b="b"/>
                <a:pathLst>
                  <a:path w="118" h="172">
                    <a:moveTo>
                      <a:pt x="64" y="98"/>
                    </a:moveTo>
                    <a:lnTo>
                      <a:pt x="0" y="172"/>
                    </a:lnTo>
                    <a:lnTo>
                      <a:pt x="6" y="170"/>
                    </a:lnTo>
                    <a:lnTo>
                      <a:pt x="6" y="170"/>
                    </a:lnTo>
                    <a:lnTo>
                      <a:pt x="66" y="98"/>
                    </a:lnTo>
                    <a:lnTo>
                      <a:pt x="118" y="2"/>
                    </a:lnTo>
                    <a:lnTo>
                      <a:pt x="114" y="0"/>
                    </a:lnTo>
                    <a:lnTo>
                      <a:pt x="64" y="9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7" name="Freeform 2882"/>
              <p:cNvSpPr>
                <a:spLocks/>
              </p:cNvSpPr>
              <p:nvPr/>
            </p:nvSpPr>
            <p:spPr bwMode="auto">
              <a:xfrm>
                <a:off x="7507340" y="3285568"/>
                <a:ext cx="2571" cy="7713"/>
              </a:xfrm>
              <a:custGeom>
                <a:avLst/>
                <a:gdLst/>
                <a:ahLst/>
                <a:cxnLst>
                  <a:cxn ang="0">
                    <a:pos x="2" y="6"/>
                  </a:cxn>
                  <a:cxn ang="0">
                    <a:pos x="2" y="2"/>
                  </a:cxn>
                  <a:cxn ang="0">
                    <a:pos x="0" y="0"/>
                  </a:cxn>
                  <a:cxn ang="0">
                    <a:pos x="0" y="6"/>
                  </a:cxn>
                  <a:cxn ang="0">
                    <a:pos x="2" y="6"/>
                  </a:cxn>
                </a:cxnLst>
                <a:rect l="0" t="0" r="r" b="b"/>
                <a:pathLst>
                  <a:path w="2" h="6">
                    <a:moveTo>
                      <a:pt x="2" y="6"/>
                    </a:moveTo>
                    <a:lnTo>
                      <a:pt x="2" y="2"/>
                    </a:lnTo>
                    <a:lnTo>
                      <a:pt x="0" y="0"/>
                    </a:lnTo>
                    <a:lnTo>
                      <a:pt x="0" y="6"/>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8" name="Freeform 2883"/>
              <p:cNvSpPr>
                <a:spLocks/>
              </p:cNvSpPr>
              <p:nvPr/>
            </p:nvSpPr>
            <p:spPr bwMode="auto">
              <a:xfrm>
                <a:off x="7383932" y="3190441"/>
                <a:ext cx="123408" cy="102840"/>
              </a:xfrm>
              <a:custGeom>
                <a:avLst/>
                <a:gdLst/>
                <a:ahLst/>
                <a:cxnLst>
                  <a:cxn ang="0">
                    <a:pos x="0" y="2"/>
                  </a:cxn>
                  <a:cxn ang="0">
                    <a:pos x="96" y="80"/>
                  </a:cxn>
                  <a:cxn ang="0">
                    <a:pos x="96" y="74"/>
                  </a:cxn>
                  <a:cxn ang="0">
                    <a:pos x="2" y="0"/>
                  </a:cxn>
                  <a:cxn ang="0">
                    <a:pos x="0" y="2"/>
                  </a:cxn>
                </a:cxnLst>
                <a:rect l="0" t="0" r="r" b="b"/>
                <a:pathLst>
                  <a:path w="96" h="80">
                    <a:moveTo>
                      <a:pt x="0" y="2"/>
                    </a:moveTo>
                    <a:lnTo>
                      <a:pt x="96" y="80"/>
                    </a:lnTo>
                    <a:lnTo>
                      <a:pt x="96" y="74"/>
                    </a:lnTo>
                    <a:lnTo>
                      <a:pt x="2"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9" name="Freeform 2884"/>
              <p:cNvSpPr>
                <a:spLocks/>
              </p:cNvSpPr>
              <p:nvPr/>
            </p:nvSpPr>
            <p:spPr bwMode="auto">
              <a:xfrm>
                <a:off x="7548476" y="2989904"/>
                <a:ext cx="2571" cy="2571"/>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0" name="Freeform 2885"/>
              <p:cNvSpPr>
                <a:spLocks/>
              </p:cNvSpPr>
              <p:nvPr/>
            </p:nvSpPr>
            <p:spPr bwMode="auto">
              <a:xfrm>
                <a:off x="7692451" y="2889635"/>
                <a:ext cx="7713" cy="2571"/>
              </a:xfrm>
              <a:custGeom>
                <a:avLst/>
                <a:gdLst/>
                <a:ahLst/>
                <a:cxnLst>
                  <a:cxn ang="0">
                    <a:pos x="4" y="0"/>
                  </a:cxn>
                  <a:cxn ang="0">
                    <a:pos x="2" y="0"/>
                  </a:cxn>
                  <a:cxn ang="0">
                    <a:pos x="0" y="2"/>
                  </a:cxn>
                  <a:cxn ang="0">
                    <a:pos x="6" y="2"/>
                  </a:cxn>
                  <a:cxn ang="0">
                    <a:pos x="6" y="0"/>
                  </a:cxn>
                  <a:cxn ang="0">
                    <a:pos x="4" y="0"/>
                  </a:cxn>
                  <a:cxn ang="0">
                    <a:pos x="4" y="0"/>
                  </a:cxn>
                  <a:cxn ang="0">
                    <a:pos x="4" y="0"/>
                  </a:cxn>
                </a:cxnLst>
                <a:rect l="0" t="0" r="r" b="b"/>
                <a:pathLst>
                  <a:path w="6" h="2">
                    <a:moveTo>
                      <a:pt x="4" y="0"/>
                    </a:moveTo>
                    <a:lnTo>
                      <a:pt x="2" y="0"/>
                    </a:lnTo>
                    <a:lnTo>
                      <a:pt x="0" y="2"/>
                    </a:lnTo>
                    <a:lnTo>
                      <a:pt x="6" y="2"/>
                    </a:lnTo>
                    <a:lnTo>
                      <a:pt x="6" y="0"/>
                    </a:lnTo>
                    <a:lnTo>
                      <a:pt x="4" y="0"/>
                    </a:lnTo>
                    <a:lnTo>
                      <a:pt x="4" y="0"/>
                    </a:lnTo>
                    <a:lnTo>
                      <a:pt x="4"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1" name="Freeform 2886"/>
              <p:cNvSpPr>
                <a:spLocks/>
              </p:cNvSpPr>
              <p:nvPr/>
            </p:nvSpPr>
            <p:spPr bwMode="auto">
              <a:xfrm>
                <a:off x="7391645" y="2889635"/>
                <a:ext cx="303377" cy="102840"/>
              </a:xfrm>
              <a:custGeom>
                <a:avLst/>
                <a:gdLst/>
                <a:ahLst/>
                <a:cxnLst>
                  <a:cxn ang="0">
                    <a:pos x="222" y="0"/>
                  </a:cxn>
                  <a:cxn ang="0">
                    <a:pos x="136" y="40"/>
                  </a:cxn>
                  <a:cxn ang="0">
                    <a:pos x="124" y="70"/>
                  </a:cxn>
                  <a:cxn ang="0">
                    <a:pos x="0" y="42"/>
                  </a:cxn>
                  <a:cxn ang="0">
                    <a:pos x="0" y="44"/>
                  </a:cxn>
                  <a:cxn ang="0">
                    <a:pos x="124" y="72"/>
                  </a:cxn>
                  <a:cxn ang="0">
                    <a:pos x="122" y="80"/>
                  </a:cxn>
                  <a:cxn ang="0">
                    <a:pos x="124" y="78"/>
                  </a:cxn>
                  <a:cxn ang="0">
                    <a:pos x="138" y="40"/>
                  </a:cxn>
                  <a:cxn ang="0">
                    <a:pos x="222" y="2"/>
                  </a:cxn>
                  <a:cxn ang="0">
                    <a:pos x="234" y="2"/>
                  </a:cxn>
                  <a:cxn ang="0">
                    <a:pos x="236" y="0"/>
                  </a:cxn>
                  <a:cxn ang="0">
                    <a:pos x="222" y="0"/>
                  </a:cxn>
                </a:cxnLst>
                <a:rect l="0" t="0" r="r" b="b"/>
                <a:pathLst>
                  <a:path w="236" h="80">
                    <a:moveTo>
                      <a:pt x="222" y="0"/>
                    </a:moveTo>
                    <a:lnTo>
                      <a:pt x="136" y="40"/>
                    </a:lnTo>
                    <a:lnTo>
                      <a:pt x="124" y="70"/>
                    </a:lnTo>
                    <a:lnTo>
                      <a:pt x="0" y="42"/>
                    </a:lnTo>
                    <a:lnTo>
                      <a:pt x="0" y="44"/>
                    </a:lnTo>
                    <a:lnTo>
                      <a:pt x="124" y="72"/>
                    </a:lnTo>
                    <a:lnTo>
                      <a:pt x="122" y="80"/>
                    </a:lnTo>
                    <a:lnTo>
                      <a:pt x="124" y="78"/>
                    </a:lnTo>
                    <a:lnTo>
                      <a:pt x="138" y="40"/>
                    </a:lnTo>
                    <a:lnTo>
                      <a:pt x="222" y="2"/>
                    </a:lnTo>
                    <a:lnTo>
                      <a:pt x="234" y="2"/>
                    </a:lnTo>
                    <a:lnTo>
                      <a:pt x="236" y="0"/>
                    </a:lnTo>
                    <a:lnTo>
                      <a:pt x="22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2" name="Rectangle 2887"/>
              <p:cNvSpPr>
                <a:spLocks noChangeArrowheads="1"/>
              </p:cNvSpPr>
              <p:nvPr/>
            </p:nvSpPr>
            <p:spPr bwMode="auto">
              <a:xfrm>
                <a:off x="2121113" y="2336872"/>
                <a:ext cx="7713" cy="7713"/>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53" name="Freeform 2888"/>
              <p:cNvSpPr>
                <a:spLocks/>
              </p:cNvSpPr>
              <p:nvPr/>
            </p:nvSpPr>
            <p:spPr bwMode="auto">
              <a:xfrm>
                <a:off x="2128826" y="2072060"/>
                <a:ext cx="2043938" cy="1252073"/>
              </a:xfrm>
              <a:custGeom>
                <a:avLst/>
                <a:gdLst/>
                <a:ahLst/>
                <a:cxnLst>
                  <a:cxn ang="0">
                    <a:pos x="1590" y="166"/>
                  </a:cxn>
                  <a:cxn ang="0">
                    <a:pos x="1580" y="616"/>
                  </a:cxn>
                  <a:cxn ang="0">
                    <a:pos x="978" y="650"/>
                  </a:cxn>
                  <a:cxn ang="0">
                    <a:pos x="908" y="626"/>
                  </a:cxn>
                  <a:cxn ang="0">
                    <a:pos x="754" y="534"/>
                  </a:cxn>
                  <a:cxn ang="0">
                    <a:pos x="714" y="476"/>
                  </a:cxn>
                  <a:cxn ang="0">
                    <a:pos x="710" y="326"/>
                  </a:cxn>
                  <a:cxn ang="0">
                    <a:pos x="668" y="24"/>
                  </a:cxn>
                  <a:cxn ang="0">
                    <a:pos x="636" y="166"/>
                  </a:cxn>
                  <a:cxn ang="0">
                    <a:pos x="736" y="346"/>
                  </a:cxn>
                  <a:cxn ang="0">
                    <a:pos x="756" y="472"/>
                  </a:cxn>
                  <a:cxn ang="0">
                    <a:pos x="818" y="642"/>
                  </a:cxn>
                  <a:cxn ang="0">
                    <a:pos x="948" y="618"/>
                  </a:cxn>
                  <a:cxn ang="0">
                    <a:pos x="948" y="964"/>
                  </a:cxn>
                  <a:cxn ang="0">
                    <a:pos x="502" y="598"/>
                  </a:cxn>
                  <a:cxn ang="0">
                    <a:pos x="560" y="436"/>
                  </a:cxn>
                  <a:cxn ang="0">
                    <a:pos x="592" y="2"/>
                  </a:cxn>
                  <a:cxn ang="0">
                    <a:pos x="524" y="342"/>
                  </a:cxn>
                  <a:cxn ang="0">
                    <a:pos x="400" y="334"/>
                  </a:cxn>
                  <a:cxn ang="0">
                    <a:pos x="110" y="318"/>
                  </a:cxn>
                  <a:cxn ang="0">
                    <a:pos x="0" y="206"/>
                  </a:cxn>
                  <a:cxn ang="0">
                    <a:pos x="96" y="238"/>
                  </a:cxn>
                  <a:cxn ang="0">
                    <a:pos x="284" y="356"/>
                  </a:cxn>
                  <a:cxn ang="0">
                    <a:pos x="534" y="378"/>
                  </a:cxn>
                  <a:cxn ang="0">
                    <a:pos x="486" y="572"/>
                  </a:cxn>
                  <a:cxn ang="0">
                    <a:pos x="444" y="862"/>
                  </a:cxn>
                  <a:cxn ang="0">
                    <a:pos x="446" y="866"/>
                  </a:cxn>
                  <a:cxn ang="0">
                    <a:pos x="442" y="870"/>
                  </a:cxn>
                  <a:cxn ang="0">
                    <a:pos x="682" y="914"/>
                  </a:cxn>
                  <a:cxn ang="0">
                    <a:pos x="688" y="920"/>
                  </a:cxn>
                  <a:cxn ang="0">
                    <a:pos x="948" y="970"/>
                  </a:cxn>
                  <a:cxn ang="0">
                    <a:pos x="992" y="584"/>
                  </a:cxn>
                  <a:cxn ang="0">
                    <a:pos x="1584" y="624"/>
                  </a:cxn>
                  <a:cxn ang="0">
                    <a:pos x="1586" y="524"/>
                  </a:cxn>
                  <a:cxn ang="0">
                    <a:pos x="1584" y="520"/>
                  </a:cxn>
                </a:cxnLst>
                <a:rect l="0" t="0" r="r" b="b"/>
                <a:pathLst>
                  <a:path w="1590" h="974">
                    <a:moveTo>
                      <a:pt x="1586" y="520"/>
                    </a:moveTo>
                    <a:lnTo>
                      <a:pt x="1590" y="166"/>
                    </a:lnTo>
                    <a:lnTo>
                      <a:pt x="1584" y="164"/>
                    </a:lnTo>
                    <a:lnTo>
                      <a:pt x="1580" y="616"/>
                    </a:lnTo>
                    <a:lnTo>
                      <a:pt x="986" y="578"/>
                    </a:lnTo>
                    <a:lnTo>
                      <a:pt x="978" y="650"/>
                    </a:lnTo>
                    <a:lnTo>
                      <a:pt x="952" y="614"/>
                    </a:lnTo>
                    <a:lnTo>
                      <a:pt x="908" y="626"/>
                    </a:lnTo>
                    <a:lnTo>
                      <a:pt x="824" y="638"/>
                    </a:lnTo>
                    <a:lnTo>
                      <a:pt x="754" y="534"/>
                    </a:lnTo>
                    <a:lnTo>
                      <a:pt x="762" y="464"/>
                    </a:lnTo>
                    <a:lnTo>
                      <a:pt x="714" y="476"/>
                    </a:lnTo>
                    <a:lnTo>
                      <a:pt x="744" y="346"/>
                    </a:lnTo>
                    <a:lnTo>
                      <a:pt x="710" y="326"/>
                    </a:lnTo>
                    <a:lnTo>
                      <a:pt x="644" y="168"/>
                    </a:lnTo>
                    <a:lnTo>
                      <a:pt x="668" y="24"/>
                    </a:lnTo>
                    <a:lnTo>
                      <a:pt x="662" y="22"/>
                    </a:lnTo>
                    <a:lnTo>
                      <a:pt x="636" y="166"/>
                    </a:lnTo>
                    <a:lnTo>
                      <a:pt x="708" y="332"/>
                    </a:lnTo>
                    <a:lnTo>
                      <a:pt x="736" y="346"/>
                    </a:lnTo>
                    <a:lnTo>
                      <a:pt x="706" y="484"/>
                    </a:lnTo>
                    <a:lnTo>
                      <a:pt x="756" y="472"/>
                    </a:lnTo>
                    <a:lnTo>
                      <a:pt x="746" y="534"/>
                    </a:lnTo>
                    <a:lnTo>
                      <a:pt x="818" y="642"/>
                    </a:lnTo>
                    <a:lnTo>
                      <a:pt x="910" y="632"/>
                    </a:lnTo>
                    <a:lnTo>
                      <a:pt x="948" y="618"/>
                    </a:lnTo>
                    <a:lnTo>
                      <a:pt x="976" y="656"/>
                    </a:lnTo>
                    <a:lnTo>
                      <a:pt x="948" y="964"/>
                    </a:lnTo>
                    <a:lnTo>
                      <a:pt x="452" y="864"/>
                    </a:lnTo>
                    <a:lnTo>
                      <a:pt x="502" y="598"/>
                    </a:lnTo>
                    <a:lnTo>
                      <a:pt x="492" y="572"/>
                    </a:lnTo>
                    <a:lnTo>
                      <a:pt x="560" y="436"/>
                    </a:lnTo>
                    <a:lnTo>
                      <a:pt x="530" y="342"/>
                    </a:lnTo>
                    <a:lnTo>
                      <a:pt x="592" y="2"/>
                    </a:lnTo>
                    <a:lnTo>
                      <a:pt x="584" y="0"/>
                    </a:lnTo>
                    <a:lnTo>
                      <a:pt x="524" y="342"/>
                    </a:lnTo>
                    <a:lnTo>
                      <a:pt x="532" y="368"/>
                    </a:lnTo>
                    <a:lnTo>
                      <a:pt x="400" y="334"/>
                    </a:lnTo>
                    <a:lnTo>
                      <a:pt x="284" y="350"/>
                    </a:lnTo>
                    <a:lnTo>
                      <a:pt x="110" y="318"/>
                    </a:lnTo>
                    <a:lnTo>
                      <a:pt x="100" y="234"/>
                    </a:lnTo>
                    <a:lnTo>
                      <a:pt x="0" y="206"/>
                    </a:lnTo>
                    <a:lnTo>
                      <a:pt x="0" y="212"/>
                    </a:lnTo>
                    <a:lnTo>
                      <a:pt x="96" y="238"/>
                    </a:lnTo>
                    <a:lnTo>
                      <a:pt x="104" y="324"/>
                    </a:lnTo>
                    <a:lnTo>
                      <a:pt x="284" y="356"/>
                    </a:lnTo>
                    <a:lnTo>
                      <a:pt x="400" y="340"/>
                    </a:lnTo>
                    <a:lnTo>
                      <a:pt x="534" y="378"/>
                    </a:lnTo>
                    <a:lnTo>
                      <a:pt x="554" y="436"/>
                    </a:lnTo>
                    <a:lnTo>
                      <a:pt x="486" y="572"/>
                    </a:lnTo>
                    <a:lnTo>
                      <a:pt x="494" y="598"/>
                    </a:lnTo>
                    <a:lnTo>
                      <a:pt x="444" y="862"/>
                    </a:lnTo>
                    <a:lnTo>
                      <a:pt x="446" y="862"/>
                    </a:lnTo>
                    <a:lnTo>
                      <a:pt x="446" y="866"/>
                    </a:lnTo>
                    <a:lnTo>
                      <a:pt x="442" y="866"/>
                    </a:lnTo>
                    <a:lnTo>
                      <a:pt x="442" y="870"/>
                    </a:lnTo>
                    <a:lnTo>
                      <a:pt x="680" y="918"/>
                    </a:lnTo>
                    <a:lnTo>
                      <a:pt x="682" y="914"/>
                    </a:lnTo>
                    <a:lnTo>
                      <a:pt x="688" y="914"/>
                    </a:lnTo>
                    <a:lnTo>
                      <a:pt x="688" y="920"/>
                    </a:lnTo>
                    <a:lnTo>
                      <a:pt x="948" y="974"/>
                    </a:lnTo>
                    <a:lnTo>
                      <a:pt x="948" y="970"/>
                    </a:lnTo>
                    <a:lnTo>
                      <a:pt x="954" y="972"/>
                    </a:lnTo>
                    <a:lnTo>
                      <a:pt x="992" y="584"/>
                    </a:lnTo>
                    <a:lnTo>
                      <a:pt x="1584" y="624"/>
                    </a:lnTo>
                    <a:lnTo>
                      <a:pt x="1584" y="624"/>
                    </a:lnTo>
                    <a:lnTo>
                      <a:pt x="1586" y="624"/>
                    </a:lnTo>
                    <a:lnTo>
                      <a:pt x="1586" y="524"/>
                    </a:lnTo>
                    <a:lnTo>
                      <a:pt x="1584" y="524"/>
                    </a:lnTo>
                    <a:lnTo>
                      <a:pt x="1584" y="520"/>
                    </a:lnTo>
                    <a:lnTo>
                      <a:pt x="1586" y="5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4" name="Rectangle 2889"/>
              <p:cNvSpPr>
                <a:spLocks noChangeArrowheads="1"/>
              </p:cNvSpPr>
              <p:nvPr/>
            </p:nvSpPr>
            <p:spPr bwMode="auto">
              <a:xfrm>
                <a:off x="1971996" y="3000188"/>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55" name="Freeform 2890"/>
              <p:cNvSpPr>
                <a:spLocks/>
              </p:cNvSpPr>
              <p:nvPr/>
            </p:nvSpPr>
            <p:spPr bwMode="auto">
              <a:xfrm>
                <a:off x="2748435" y="4745890"/>
                <a:ext cx="2571" cy="1286"/>
              </a:xfrm>
              <a:custGeom>
                <a:avLst/>
                <a:gdLst/>
                <a:ahLst/>
                <a:cxnLst>
                  <a:cxn ang="0">
                    <a:pos x="2" y="0"/>
                  </a:cxn>
                  <a:cxn ang="0">
                    <a:pos x="2" y="0"/>
                  </a:cxn>
                  <a:cxn ang="0">
                    <a:pos x="0" y="0"/>
                  </a:cxn>
                  <a:cxn ang="0">
                    <a:pos x="2" y="0"/>
                  </a:cxn>
                </a:cxnLst>
                <a:rect l="0" t="0" r="r" b="b"/>
                <a:pathLst>
                  <a:path w="2">
                    <a:moveTo>
                      <a:pt x="2" y="0"/>
                    </a:moveTo>
                    <a:lnTo>
                      <a:pt x="2" y="0"/>
                    </a:lnTo>
                    <a:lnTo>
                      <a:pt x="0" y="0"/>
                    </a:lnTo>
                    <a:lnTo>
                      <a:pt x="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6" name="Freeform 2891"/>
              <p:cNvSpPr>
                <a:spLocks/>
              </p:cNvSpPr>
              <p:nvPr/>
            </p:nvSpPr>
            <p:spPr bwMode="auto">
              <a:xfrm>
                <a:off x="2910408" y="3252145"/>
                <a:ext cx="102840" cy="758442"/>
              </a:xfrm>
              <a:custGeom>
                <a:avLst/>
                <a:gdLst/>
                <a:ahLst/>
                <a:cxnLst>
                  <a:cxn ang="0">
                    <a:pos x="72" y="0"/>
                  </a:cxn>
                  <a:cxn ang="0">
                    <a:pos x="0" y="590"/>
                  </a:cxn>
                  <a:cxn ang="0">
                    <a:pos x="4" y="590"/>
                  </a:cxn>
                  <a:cxn ang="0">
                    <a:pos x="80" y="2"/>
                  </a:cxn>
                  <a:cxn ang="0">
                    <a:pos x="72" y="0"/>
                  </a:cxn>
                </a:cxnLst>
                <a:rect l="0" t="0" r="r" b="b"/>
                <a:pathLst>
                  <a:path w="80" h="590">
                    <a:moveTo>
                      <a:pt x="72" y="0"/>
                    </a:moveTo>
                    <a:lnTo>
                      <a:pt x="0" y="590"/>
                    </a:lnTo>
                    <a:lnTo>
                      <a:pt x="4" y="590"/>
                    </a:lnTo>
                    <a:lnTo>
                      <a:pt x="80" y="2"/>
                    </a:lnTo>
                    <a:lnTo>
                      <a:pt x="7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7" name="Freeform 2892"/>
              <p:cNvSpPr>
                <a:spLocks/>
              </p:cNvSpPr>
              <p:nvPr/>
            </p:nvSpPr>
            <p:spPr bwMode="auto">
              <a:xfrm>
                <a:off x="1971996" y="3000188"/>
                <a:ext cx="943554" cy="1745703"/>
              </a:xfrm>
              <a:custGeom>
                <a:avLst/>
                <a:gdLst/>
                <a:ahLst/>
                <a:cxnLst>
                  <a:cxn ang="0">
                    <a:pos x="618" y="1262"/>
                  </a:cxn>
                  <a:cxn ang="0">
                    <a:pos x="668" y="1154"/>
                  </a:cxn>
                  <a:cxn ang="0">
                    <a:pos x="680" y="1140"/>
                  </a:cxn>
                  <a:cxn ang="0">
                    <a:pos x="648" y="1044"/>
                  </a:cxn>
                  <a:cxn ang="0">
                    <a:pos x="678" y="896"/>
                  </a:cxn>
                  <a:cxn ang="0">
                    <a:pos x="718" y="910"/>
                  </a:cxn>
                  <a:cxn ang="0">
                    <a:pos x="734" y="790"/>
                  </a:cxn>
                  <a:cxn ang="0">
                    <a:pos x="730" y="788"/>
                  </a:cxn>
                  <a:cxn ang="0">
                    <a:pos x="730" y="786"/>
                  </a:cxn>
                  <a:cxn ang="0">
                    <a:pos x="716" y="904"/>
                  </a:cxn>
                  <a:cxn ang="0">
                    <a:pos x="676" y="892"/>
                  </a:cxn>
                  <a:cxn ang="0">
                    <a:pos x="646" y="1040"/>
                  </a:cxn>
                  <a:cxn ang="0">
                    <a:pos x="262" y="482"/>
                  </a:cxn>
                  <a:cxn ang="0">
                    <a:pos x="272" y="454"/>
                  </a:cxn>
                  <a:cxn ang="0">
                    <a:pos x="262" y="426"/>
                  </a:cxn>
                  <a:cxn ang="0">
                    <a:pos x="338" y="98"/>
                  </a:cxn>
                  <a:cxn ang="0">
                    <a:pos x="564" y="144"/>
                  </a:cxn>
                  <a:cxn ang="0">
                    <a:pos x="566" y="140"/>
                  </a:cxn>
                  <a:cxn ang="0">
                    <a:pos x="338" y="92"/>
                  </a:cxn>
                  <a:cxn ang="0">
                    <a:pos x="0" y="0"/>
                  </a:cxn>
                  <a:cxn ang="0">
                    <a:pos x="0" y="0"/>
                  </a:cxn>
                  <a:cxn ang="0">
                    <a:pos x="2" y="8"/>
                  </a:cxn>
                  <a:cxn ang="0">
                    <a:pos x="334" y="98"/>
                  </a:cxn>
                  <a:cxn ang="0">
                    <a:pos x="256" y="426"/>
                  </a:cxn>
                  <a:cxn ang="0">
                    <a:pos x="266" y="454"/>
                  </a:cxn>
                  <a:cxn ang="0">
                    <a:pos x="256" y="482"/>
                  </a:cxn>
                  <a:cxn ang="0">
                    <a:pos x="644" y="1044"/>
                  </a:cxn>
                  <a:cxn ang="0">
                    <a:pos x="674" y="1140"/>
                  </a:cxn>
                  <a:cxn ang="0">
                    <a:pos x="664" y="1150"/>
                  </a:cxn>
                  <a:cxn ang="0">
                    <a:pos x="614" y="1260"/>
                  </a:cxn>
                  <a:cxn ang="0">
                    <a:pos x="626" y="1314"/>
                  </a:cxn>
                  <a:cxn ang="0">
                    <a:pos x="600" y="1354"/>
                  </a:cxn>
                  <a:cxn ang="0">
                    <a:pos x="604" y="1358"/>
                  </a:cxn>
                  <a:cxn ang="0">
                    <a:pos x="606" y="1358"/>
                  </a:cxn>
                  <a:cxn ang="0">
                    <a:pos x="630" y="1316"/>
                  </a:cxn>
                  <a:cxn ang="0">
                    <a:pos x="618" y="1262"/>
                  </a:cxn>
                </a:cxnLst>
                <a:rect l="0" t="0" r="r" b="b"/>
                <a:pathLst>
                  <a:path w="734" h="1358">
                    <a:moveTo>
                      <a:pt x="618" y="1262"/>
                    </a:moveTo>
                    <a:lnTo>
                      <a:pt x="668" y="1154"/>
                    </a:lnTo>
                    <a:lnTo>
                      <a:pt x="680" y="1140"/>
                    </a:lnTo>
                    <a:lnTo>
                      <a:pt x="648" y="1044"/>
                    </a:lnTo>
                    <a:lnTo>
                      <a:pt x="678" y="896"/>
                    </a:lnTo>
                    <a:lnTo>
                      <a:pt x="718" y="910"/>
                    </a:lnTo>
                    <a:lnTo>
                      <a:pt x="734" y="790"/>
                    </a:lnTo>
                    <a:lnTo>
                      <a:pt x="730" y="788"/>
                    </a:lnTo>
                    <a:lnTo>
                      <a:pt x="730" y="786"/>
                    </a:lnTo>
                    <a:lnTo>
                      <a:pt x="716" y="904"/>
                    </a:lnTo>
                    <a:lnTo>
                      <a:pt x="676" y="892"/>
                    </a:lnTo>
                    <a:lnTo>
                      <a:pt x="646" y="1040"/>
                    </a:lnTo>
                    <a:lnTo>
                      <a:pt x="262" y="482"/>
                    </a:lnTo>
                    <a:lnTo>
                      <a:pt x="272" y="454"/>
                    </a:lnTo>
                    <a:lnTo>
                      <a:pt x="262" y="426"/>
                    </a:lnTo>
                    <a:lnTo>
                      <a:pt x="338" y="98"/>
                    </a:lnTo>
                    <a:lnTo>
                      <a:pt x="564" y="144"/>
                    </a:lnTo>
                    <a:lnTo>
                      <a:pt x="566" y="140"/>
                    </a:lnTo>
                    <a:lnTo>
                      <a:pt x="338" y="92"/>
                    </a:lnTo>
                    <a:lnTo>
                      <a:pt x="0" y="0"/>
                    </a:lnTo>
                    <a:lnTo>
                      <a:pt x="0" y="0"/>
                    </a:lnTo>
                    <a:lnTo>
                      <a:pt x="2" y="8"/>
                    </a:lnTo>
                    <a:lnTo>
                      <a:pt x="334" y="98"/>
                    </a:lnTo>
                    <a:lnTo>
                      <a:pt x="256" y="426"/>
                    </a:lnTo>
                    <a:lnTo>
                      <a:pt x="266" y="454"/>
                    </a:lnTo>
                    <a:lnTo>
                      <a:pt x="256" y="482"/>
                    </a:lnTo>
                    <a:lnTo>
                      <a:pt x="644" y="1044"/>
                    </a:lnTo>
                    <a:lnTo>
                      <a:pt x="674" y="1140"/>
                    </a:lnTo>
                    <a:lnTo>
                      <a:pt x="664" y="1150"/>
                    </a:lnTo>
                    <a:lnTo>
                      <a:pt x="614" y="1260"/>
                    </a:lnTo>
                    <a:lnTo>
                      <a:pt x="626" y="1314"/>
                    </a:lnTo>
                    <a:lnTo>
                      <a:pt x="600" y="1354"/>
                    </a:lnTo>
                    <a:lnTo>
                      <a:pt x="604" y="1358"/>
                    </a:lnTo>
                    <a:lnTo>
                      <a:pt x="606" y="1358"/>
                    </a:lnTo>
                    <a:lnTo>
                      <a:pt x="630" y="1316"/>
                    </a:lnTo>
                    <a:lnTo>
                      <a:pt x="618" y="12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8" name="Freeform 2893"/>
              <p:cNvSpPr>
                <a:spLocks/>
              </p:cNvSpPr>
              <p:nvPr/>
            </p:nvSpPr>
            <p:spPr bwMode="auto">
              <a:xfrm>
                <a:off x="2697015" y="3180157"/>
                <a:ext cx="5142" cy="5142"/>
              </a:xfrm>
              <a:custGeom>
                <a:avLst/>
                <a:gdLst/>
                <a:ahLst/>
                <a:cxnLst>
                  <a:cxn ang="0">
                    <a:pos x="4" y="0"/>
                  </a:cxn>
                  <a:cxn ang="0">
                    <a:pos x="2" y="0"/>
                  </a:cxn>
                  <a:cxn ang="0">
                    <a:pos x="0" y="4"/>
                  </a:cxn>
                  <a:cxn ang="0">
                    <a:pos x="4" y="4"/>
                  </a:cxn>
                  <a:cxn ang="0">
                    <a:pos x="4" y="0"/>
                  </a:cxn>
                </a:cxnLst>
                <a:rect l="0" t="0" r="r" b="b"/>
                <a:pathLst>
                  <a:path w="4" h="4">
                    <a:moveTo>
                      <a:pt x="4" y="0"/>
                    </a:moveTo>
                    <a:lnTo>
                      <a:pt x="2" y="0"/>
                    </a:lnTo>
                    <a:lnTo>
                      <a:pt x="0" y="4"/>
                    </a:lnTo>
                    <a:lnTo>
                      <a:pt x="4" y="4"/>
                    </a:lnTo>
                    <a:lnTo>
                      <a:pt x="4"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9" name="Freeform 2894"/>
              <p:cNvSpPr>
                <a:spLocks/>
              </p:cNvSpPr>
              <p:nvPr/>
            </p:nvSpPr>
            <p:spPr bwMode="auto">
              <a:xfrm>
                <a:off x="3002963" y="3247003"/>
                <a:ext cx="10284" cy="7713"/>
              </a:xfrm>
              <a:custGeom>
                <a:avLst/>
                <a:gdLst/>
                <a:ahLst/>
                <a:cxnLst>
                  <a:cxn ang="0">
                    <a:pos x="8" y="0"/>
                  </a:cxn>
                  <a:cxn ang="0">
                    <a:pos x="2" y="0"/>
                  </a:cxn>
                  <a:cxn ang="0">
                    <a:pos x="0" y="4"/>
                  </a:cxn>
                  <a:cxn ang="0">
                    <a:pos x="8" y="6"/>
                  </a:cxn>
                  <a:cxn ang="0">
                    <a:pos x="8" y="0"/>
                  </a:cxn>
                </a:cxnLst>
                <a:rect l="0" t="0" r="r" b="b"/>
                <a:pathLst>
                  <a:path w="8" h="6">
                    <a:moveTo>
                      <a:pt x="8" y="0"/>
                    </a:moveTo>
                    <a:lnTo>
                      <a:pt x="2" y="0"/>
                    </a:lnTo>
                    <a:lnTo>
                      <a:pt x="0" y="4"/>
                    </a:lnTo>
                    <a:lnTo>
                      <a:pt x="8" y="6"/>
                    </a:lnTo>
                    <a:lnTo>
                      <a:pt x="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0" name="Freeform 2895"/>
              <p:cNvSpPr>
                <a:spLocks/>
              </p:cNvSpPr>
              <p:nvPr/>
            </p:nvSpPr>
            <p:spPr bwMode="auto">
              <a:xfrm>
                <a:off x="5455689" y="5213811"/>
                <a:ext cx="5142" cy="1286"/>
              </a:xfrm>
              <a:custGeom>
                <a:avLst/>
                <a:gdLst/>
                <a:ahLst/>
                <a:cxnLst>
                  <a:cxn ang="0">
                    <a:pos x="4" y="0"/>
                  </a:cxn>
                  <a:cxn ang="0">
                    <a:pos x="4" y="0"/>
                  </a:cxn>
                  <a:cxn ang="0">
                    <a:pos x="0" y="0"/>
                  </a:cxn>
                  <a:cxn ang="0">
                    <a:pos x="4" y="0"/>
                  </a:cxn>
                </a:cxnLst>
                <a:rect l="0" t="0" r="r" b="b"/>
                <a:pathLst>
                  <a:path w="4">
                    <a:moveTo>
                      <a:pt x="4" y="0"/>
                    </a:moveTo>
                    <a:lnTo>
                      <a:pt x="4" y="0"/>
                    </a:lnTo>
                    <a:lnTo>
                      <a:pt x="0" y="0"/>
                    </a:lnTo>
                    <a:lnTo>
                      <a:pt x="4"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1" name="Freeform 2896"/>
              <p:cNvSpPr>
                <a:spLocks/>
              </p:cNvSpPr>
              <p:nvPr/>
            </p:nvSpPr>
            <p:spPr bwMode="auto">
              <a:xfrm>
                <a:off x="3781974" y="4990135"/>
                <a:ext cx="2571" cy="5142"/>
              </a:xfrm>
              <a:custGeom>
                <a:avLst/>
                <a:gdLst/>
                <a:ahLst/>
                <a:cxnLst>
                  <a:cxn ang="0">
                    <a:pos x="2" y="4"/>
                  </a:cxn>
                  <a:cxn ang="0">
                    <a:pos x="2" y="2"/>
                  </a:cxn>
                  <a:cxn ang="0">
                    <a:pos x="0" y="0"/>
                  </a:cxn>
                  <a:cxn ang="0">
                    <a:pos x="2" y="4"/>
                  </a:cxn>
                </a:cxnLst>
                <a:rect l="0" t="0" r="r" b="b"/>
                <a:pathLst>
                  <a:path w="2" h="4">
                    <a:moveTo>
                      <a:pt x="2" y="4"/>
                    </a:moveTo>
                    <a:lnTo>
                      <a:pt x="2" y="2"/>
                    </a:lnTo>
                    <a:lnTo>
                      <a:pt x="0" y="0"/>
                    </a:lnTo>
                    <a:lnTo>
                      <a:pt x="2"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2" name="Freeform 2897"/>
              <p:cNvSpPr>
                <a:spLocks/>
              </p:cNvSpPr>
              <p:nvPr/>
            </p:nvSpPr>
            <p:spPr bwMode="auto">
              <a:xfrm>
                <a:off x="3442603" y="5023558"/>
                <a:ext cx="10284" cy="2571"/>
              </a:xfrm>
              <a:custGeom>
                <a:avLst/>
                <a:gdLst/>
                <a:ahLst/>
                <a:cxnLst>
                  <a:cxn ang="0">
                    <a:pos x="0" y="0"/>
                  </a:cxn>
                  <a:cxn ang="0">
                    <a:pos x="8" y="2"/>
                  </a:cxn>
                  <a:cxn ang="0">
                    <a:pos x="8" y="0"/>
                  </a:cxn>
                  <a:cxn ang="0">
                    <a:pos x="0" y="0"/>
                  </a:cxn>
                  <a:cxn ang="0">
                    <a:pos x="0" y="0"/>
                  </a:cxn>
                </a:cxnLst>
                <a:rect l="0" t="0" r="r" b="b"/>
                <a:pathLst>
                  <a:path w="8" h="2">
                    <a:moveTo>
                      <a:pt x="0" y="0"/>
                    </a:moveTo>
                    <a:lnTo>
                      <a:pt x="8" y="2"/>
                    </a:lnTo>
                    <a:lnTo>
                      <a:pt x="8" y="0"/>
                    </a:lnTo>
                    <a:lnTo>
                      <a:pt x="0"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3" name="Freeform 2898"/>
              <p:cNvSpPr>
                <a:spLocks/>
              </p:cNvSpPr>
              <p:nvPr/>
            </p:nvSpPr>
            <p:spPr bwMode="auto">
              <a:xfrm>
                <a:off x="5370846" y="4704755"/>
                <a:ext cx="118266" cy="509056"/>
              </a:xfrm>
              <a:custGeom>
                <a:avLst/>
                <a:gdLst/>
                <a:ahLst/>
                <a:cxnLst>
                  <a:cxn ang="0">
                    <a:pos x="92" y="254"/>
                  </a:cxn>
                  <a:cxn ang="0">
                    <a:pos x="24" y="134"/>
                  </a:cxn>
                  <a:cxn ang="0">
                    <a:pos x="8" y="0"/>
                  </a:cxn>
                  <a:cxn ang="0">
                    <a:pos x="0" y="0"/>
                  </a:cxn>
                  <a:cxn ang="0">
                    <a:pos x="18" y="136"/>
                  </a:cxn>
                  <a:cxn ang="0">
                    <a:pos x="88" y="254"/>
                  </a:cxn>
                  <a:cxn ang="0">
                    <a:pos x="78" y="350"/>
                  </a:cxn>
                  <a:cxn ang="0">
                    <a:pos x="64" y="394"/>
                  </a:cxn>
                  <a:cxn ang="0">
                    <a:pos x="66" y="396"/>
                  </a:cxn>
                  <a:cxn ang="0">
                    <a:pos x="70" y="396"/>
                  </a:cxn>
                  <a:cxn ang="0">
                    <a:pos x="84" y="352"/>
                  </a:cxn>
                  <a:cxn ang="0">
                    <a:pos x="92" y="254"/>
                  </a:cxn>
                </a:cxnLst>
                <a:rect l="0" t="0" r="r" b="b"/>
                <a:pathLst>
                  <a:path w="92" h="396">
                    <a:moveTo>
                      <a:pt x="92" y="254"/>
                    </a:moveTo>
                    <a:lnTo>
                      <a:pt x="24" y="134"/>
                    </a:lnTo>
                    <a:lnTo>
                      <a:pt x="8" y="0"/>
                    </a:lnTo>
                    <a:lnTo>
                      <a:pt x="0" y="0"/>
                    </a:lnTo>
                    <a:lnTo>
                      <a:pt x="18" y="136"/>
                    </a:lnTo>
                    <a:lnTo>
                      <a:pt x="88" y="254"/>
                    </a:lnTo>
                    <a:lnTo>
                      <a:pt x="78" y="350"/>
                    </a:lnTo>
                    <a:lnTo>
                      <a:pt x="64" y="394"/>
                    </a:lnTo>
                    <a:lnTo>
                      <a:pt x="66" y="396"/>
                    </a:lnTo>
                    <a:lnTo>
                      <a:pt x="70" y="396"/>
                    </a:lnTo>
                    <a:lnTo>
                      <a:pt x="84" y="352"/>
                    </a:lnTo>
                    <a:lnTo>
                      <a:pt x="92" y="2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4" name="Rectangle 2899"/>
              <p:cNvSpPr>
                <a:spLocks noChangeArrowheads="1"/>
              </p:cNvSpPr>
              <p:nvPr/>
            </p:nvSpPr>
            <p:spPr bwMode="auto">
              <a:xfrm>
                <a:off x="2910408" y="4010587"/>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65" name="Freeform 2900"/>
              <p:cNvSpPr>
                <a:spLocks/>
              </p:cNvSpPr>
              <p:nvPr/>
            </p:nvSpPr>
            <p:spPr bwMode="auto">
              <a:xfrm>
                <a:off x="2915550" y="2874209"/>
                <a:ext cx="2465581" cy="2149349"/>
              </a:xfrm>
              <a:custGeom>
                <a:avLst/>
                <a:gdLst/>
                <a:ahLst/>
                <a:cxnLst>
                  <a:cxn ang="0">
                    <a:pos x="1038" y="1058"/>
                  </a:cxn>
                  <a:cxn ang="0">
                    <a:pos x="1320" y="1284"/>
                  </a:cxn>
                  <a:cxn ang="0">
                    <a:pos x="1796" y="1340"/>
                  </a:cxn>
                  <a:cxn ang="0">
                    <a:pos x="1910" y="1424"/>
                  </a:cxn>
                  <a:cxn ang="0">
                    <a:pos x="1918" y="1420"/>
                  </a:cxn>
                  <a:cxn ang="0">
                    <a:pos x="1874" y="1366"/>
                  </a:cxn>
                  <a:cxn ang="0">
                    <a:pos x="1864" y="1366"/>
                  </a:cxn>
                  <a:cxn ang="0">
                    <a:pos x="1798" y="1334"/>
                  </a:cxn>
                  <a:cxn ang="0">
                    <a:pos x="1326" y="1280"/>
                  </a:cxn>
                  <a:cxn ang="0">
                    <a:pos x="1058" y="1050"/>
                  </a:cxn>
                  <a:cxn ang="0">
                    <a:pos x="1830" y="954"/>
                  </a:cxn>
                  <a:cxn ang="0">
                    <a:pos x="1138" y="972"/>
                  </a:cxn>
                  <a:cxn ang="0">
                    <a:pos x="1134" y="974"/>
                  </a:cxn>
                  <a:cxn ang="0">
                    <a:pos x="1052" y="974"/>
                  </a:cxn>
                  <a:cxn ang="0">
                    <a:pos x="508" y="498"/>
                  </a:cxn>
                  <a:cxn ang="0">
                    <a:pos x="1128" y="616"/>
                  </a:cxn>
                  <a:cxn ang="0">
                    <a:pos x="1128" y="618"/>
                  </a:cxn>
                  <a:cxn ang="0">
                    <a:pos x="1734" y="610"/>
                  </a:cxn>
                  <a:cxn ang="0">
                    <a:pos x="1726" y="604"/>
                  </a:cxn>
                  <a:cxn ang="0">
                    <a:pos x="1710" y="542"/>
                  </a:cxn>
                  <a:cxn ang="0">
                    <a:pos x="1726" y="604"/>
                  </a:cxn>
                  <a:cxn ang="0">
                    <a:pos x="1126" y="518"/>
                  </a:cxn>
                  <a:cxn ang="0">
                    <a:pos x="972" y="252"/>
                  </a:cxn>
                  <a:cxn ang="0">
                    <a:pos x="972" y="248"/>
                  </a:cxn>
                  <a:cxn ang="0">
                    <a:pos x="976" y="0"/>
                  </a:cxn>
                  <a:cxn ang="0">
                    <a:pos x="974" y="0"/>
                  </a:cxn>
                  <a:cxn ang="0">
                    <a:pos x="966" y="510"/>
                  </a:cxn>
                  <a:cxn ang="0">
                    <a:pos x="316" y="468"/>
                  </a:cxn>
                  <a:cxn ang="0">
                    <a:pos x="342" y="348"/>
                  </a:cxn>
                  <a:cxn ang="0">
                    <a:pos x="336" y="350"/>
                  </a:cxn>
                  <a:cxn ang="0">
                    <a:pos x="500" y="498"/>
                  </a:cxn>
                  <a:cxn ang="0">
                    <a:pos x="0" y="884"/>
                  </a:cxn>
                  <a:cxn ang="0">
                    <a:pos x="452" y="968"/>
                  </a:cxn>
                  <a:cxn ang="0">
                    <a:pos x="418" y="1672"/>
                  </a:cxn>
                  <a:cxn ang="0">
                    <a:pos x="1050" y="982"/>
                  </a:cxn>
                  <a:cxn ang="0">
                    <a:pos x="1030" y="1050"/>
                  </a:cxn>
                  <a:cxn ang="0">
                    <a:pos x="672" y="1602"/>
                  </a:cxn>
                  <a:cxn ang="0">
                    <a:pos x="674" y="1646"/>
                  </a:cxn>
                  <a:cxn ang="0">
                    <a:pos x="676" y="1610"/>
                  </a:cxn>
                </a:cxnLst>
                <a:rect l="0" t="0" r="r" b="b"/>
                <a:pathLst>
                  <a:path w="1918" h="1672">
                    <a:moveTo>
                      <a:pt x="1046" y="1620"/>
                    </a:moveTo>
                    <a:lnTo>
                      <a:pt x="1038" y="1058"/>
                    </a:lnTo>
                    <a:lnTo>
                      <a:pt x="1308" y="1048"/>
                    </a:lnTo>
                    <a:lnTo>
                      <a:pt x="1320" y="1284"/>
                    </a:lnTo>
                    <a:lnTo>
                      <a:pt x="1528" y="1352"/>
                    </a:lnTo>
                    <a:lnTo>
                      <a:pt x="1796" y="1340"/>
                    </a:lnTo>
                    <a:lnTo>
                      <a:pt x="1906" y="1386"/>
                    </a:lnTo>
                    <a:lnTo>
                      <a:pt x="1910" y="1424"/>
                    </a:lnTo>
                    <a:lnTo>
                      <a:pt x="1910" y="1420"/>
                    </a:lnTo>
                    <a:lnTo>
                      <a:pt x="1918" y="1420"/>
                    </a:lnTo>
                    <a:lnTo>
                      <a:pt x="1914" y="1382"/>
                    </a:lnTo>
                    <a:lnTo>
                      <a:pt x="1874" y="1366"/>
                    </a:lnTo>
                    <a:lnTo>
                      <a:pt x="1874" y="1370"/>
                    </a:lnTo>
                    <a:lnTo>
                      <a:pt x="1864" y="1366"/>
                    </a:lnTo>
                    <a:lnTo>
                      <a:pt x="1864" y="1362"/>
                    </a:lnTo>
                    <a:lnTo>
                      <a:pt x="1798" y="1334"/>
                    </a:lnTo>
                    <a:lnTo>
                      <a:pt x="1528" y="1348"/>
                    </a:lnTo>
                    <a:lnTo>
                      <a:pt x="1326" y="1280"/>
                    </a:lnTo>
                    <a:lnTo>
                      <a:pt x="1312" y="1042"/>
                    </a:lnTo>
                    <a:lnTo>
                      <a:pt x="1058" y="1050"/>
                    </a:lnTo>
                    <a:lnTo>
                      <a:pt x="1056" y="982"/>
                    </a:lnTo>
                    <a:lnTo>
                      <a:pt x="1830" y="954"/>
                    </a:lnTo>
                    <a:lnTo>
                      <a:pt x="1828" y="948"/>
                    </a:lnTo>
                    <a:lnTo>
                      <a:pt x="1138" y="972"/>
                    </a:lnTo>
                    <a:lnTo>
                      <a:pt x="1138" y="974"/>
                    </a:lnTo>
                    <a:lnTo>
                      <a:pt x="1134" y="974"/>
                    </a:lnTo>
                    <a:lnTo>
                      <a:pt x="1134" y="972"/>
                    </a:lnTo>
                    <a:lnTo>
                      <a:pt x="1052" y="974"/>
                    </a:lnTo>
                    <a:lnTo>
                      <a:pt x="458" y="964"/>
                    </a:lnTo>
                    <a:lnTo>
                      <a:pt x="508" y="498"/>
                    </a:lnTo>
                    <a:lnTo>
                      <a:pt x="1120" y="524"/>
                    </a:lnTo>
                    <a:lnTo>
                      <a:pt x="1128" y="616"/>
                    </a:lnTo>
                    <a:lnTo>
                      <a:pt x="1128" y="616"/>
                    </a:lnTo>
                    <a:lnTo>
                      <a:pt x="1128" y="618"/>
                    </a:lnTo>
                    <a:lnTo>
                      <a:pt x="1736" y="610"/>
                    </a:lnTo>
                    <a:lnTo>
                      <a:pt x="1734" y="610"/>
                    </a:lnTo>
                    <a:lnTo>
                      <a:pt x="1726" y="610"/>
                    </a:lnTo>
                    <a:lnTo>
                      <a:pt x="1726" y="604"/>
                    </a:lnTo>
                    <a:lnTo>
                      <a:pt x="1732" y="604"/>
                    </a:lnTo>
                    <a:lnTo>
                      <a:pt x="1710" y="542"/>
                    </a:lnTo>
                    <a:lnTo>
                      <a:pt x="1704" y="542"/>
                    </a:lnTo>
                    <a:lnTo>
                      <a:pt x="1726" y="604"/>
                    </a:lnTo>
                    <a:lnTo>
                      <a:pt x="1132" y="612"/>
                    </a:lnTo>
                    <a:lnTo>
                      <a:pt x="1126" y="518"/>
                    </a:lnTo>
                    <a:lnTo>
                      <a:pt x="968" y="514"/>
                    </a:lnTo>
                    <a:lnTo>
                      <a:pt x="972" y="252"/>
                    </a:lnTo>
                    <a:lnTo>
                      <a:pt x="972" y="252"/>
                    </a:lnTo>
                    <a:lnTo>
                      <a:pt x="972" y="248"/>
                    </a:lnTo>
                    <a:lnTo>
                      <a:pt x="972" y="248"/>
                    </a:lnTo>
                    <a:lnTo>
                      <a:pt x="976" y="0"/>
                    </a:lnTo>
                    <a:lnTo>
                      <a:pt x="974" y="0"/>
                    </a:lnTo>
                    <a:lnTo>
                      <a:pt x="974" y="0"/>
                    </a:lnTo>
                    <a:lnTo>
                      <a:pt x="972" y="0"/>
                    </a:lnTo>
                    <a:lnTo>
                      <a:pt x="966" y="510"/>
                    </a:lnTo>
                    <a:lnTo>
                      <a:pt x="508" y="496"/>
                    </a:lnTo>
                    <a:lnTo>
                      <a:pt x="316" y="468"/>
                    </a:lnTo>
                    <a:lnTo>
                      <a:pt x="344" y="348"/>
                    </a:lnTo>
                    <a:lnTo>
                      <a:pt x="342" y="348"/>
                    </a:lnTo>
                    <a:lnTo>
                      <a:pt x="342" y="352"/>
                    </a:lnTo>
                    <a:lnTo>
                      <a:pt x="336" y="350"/>
                    </a:lnTo>
                    <a:lnTo>
                      <a:pt x="312" y="472"/>
                    </a:lnTo>
                    <a:lnTo>
                      <a:pt x="500" y="498"/>
                    </a:lnTo>
                    <a:lnTo>
                      <a:pt x="452" y="964"/>
                    </a:lnTo>
                    <a:lnTo>
                      <a:pt x="0" y="884"/>
                    </a:lnTo>
                    <a:lnTo>
                      <a:pt x="0" y="888"/>
                    </a:lnTo>
                    <a:lnTo>
                      <a:pt x="452" y="968"/>
                    </a:lnTo>
                    <a:lnTo>
                      <a:pt x="410" y="1672"/>
                    </a:lnTo>
                    <a:lnTo>
                      <a:pt x="418" y="1672"/>
                    </a:lnTo>
                    <a:lnTo>
                      <a:pt x="458" y="968"/>
                    </a:lnTo>
                    <a:lnTo>
                      <a:pt x="1050" y="982"/>
                    </a:lnTo>
                    <a:lnTo>
                      <a:pt x="1050" y="1050"/>
                    </a:lnTo>
                    <a:lnTo>
                      <a:pt x="1030" y="1050"/>
                    </a:lnTo>
                    <a:lnTo>
                      <a:pt x="1038" y="1610"/>
                    </a:lnTo>
                    <a:lnTo>
                      <a:pt x="672" y="1602"/>
                    </a:lnTo>
                    <a:lnTo>
                      <a:pt x="670" y="1642"/>
                    </a:lnTo>
                    <a:lnTo>
                      <a:pt x="674" y="1646"/>
                    </a:lnTo>
                    <a:lnTo>
                      <a:pt x="676" y="1648"/>
                    </a:lnTo>
                    <a:lnTo>
                      <a:pt x="676" y="1610"/>
                    </a:lnTo>
                    <a:lnTo>
                      <a:pt x="1046" y="16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6" name="Freeform 2901"/>
              <p:cNvSpPr>
                <a:spLocks/>
              </p:cNvSpPr>
              <p:nvPr/>
            </p:nvSpPr>
            <p:spPr bwMode="auto">
              <a:xfrm>
                <a:off x="4977485" y="3061891"/>
                <a:ext cx="136263" cy="506485"/>
              </a:xfrm>
              <a:custGeom>
                <a:avLst/>
                <a:gdLst/>
                <a:ahLst/>
                <a:cxnLst>
                  <a:cxn ang="0">
                    <a:pos x="12" y="136"/>
                  </a:cxn>
                  <a:cxn ang="0">
                    <a:pos x="8" y="0"/>
                  </a:cxn>
                  <a:cxn ang="0">
                    <a:pos x="0" y="2"/>
                  </a:cxn>
                  <a:cxn ang="0">
                    <a:pos x="4" y="140"/>
                  </a:cxn>
                  <a:cxn ang="0">
                    <a:pos x="98" y="394"/>
                  </a:cxn>
                  <a:cxn ang="0">
                    <a:pos x="106" y="394"/>
                  </a:cxn>
                  <a:cxn ang="0">
                    <a:pos x="12" y="136"/>
                  </a:cxn>
                </a:cxnLst>
                <a:rect l="0" t="0" r="r" b="b"/>
                <a:pathLst>
                  <a:path w="106" h="394">
                    <a:moveTo>
                      <a:pt x="12" y="136"/>
                    </a:moveTo>
                    <a:lnTo>
                      <a:pt x="8" y="0"/>
                    </a:lnTo>
                    <a:lnTo>
                      <a:pt x="0" y="2"/>
                    </a:lnTo>
                    <a:lnTo>
                      <a:pt x="4" y="140"/>
                    </a:lnTo>
                    <a:lnTo>
                      <a:pt x="98" y="394"/>
                    </a:lnTo>
                    <a:lnTo>
                      <a:pt x="106" y="394"/>
                    </a:lnTo>
                    <a:lnTo>
                      <a:pt x="12" y="13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7" name="Freeform 2902"/>
              <p:cNvSpPr>
                <a:spLocks/>
              </p:cNvSpPr>
              <p:nvPr/>
            </p:nvSpPr>
            <p:spPr bwMode="auto">
              <a:xfrm>
                <a:off x="4861790" y="2246887"/>
                <a:ext cx="125979" cy="815004"/>
              </a:xfrm>
              <a:custGeom>
                <a:avLst/>
                <a:gdLst/>
                <a:ahLst/>
                <a:cxnLst>
                  <a:cxn ang="0">
                    <a:pos x="98" y="626"/>
                  </a:cxn>
                  <a:cxn ang="0">
                    <a:pos x="92" y="448"/>
                  </a:cxn>
                  <a:cxn ang="0">
                    <a:pos x="62" y="410"/>
                  </a:cxn>
                  <a:cxn ang="0">
                    <a:pos x="80" y="378"/>
                  </a:cxn>
                  <a:cxn ang="0">
                    <a:pos x="6" y="2"/>
                  </a:cxn>
                  <a:cxn ang="0">
                    <a:pos x="0" y="0"/>
                  </a:cxn>
                  <a:cxn ang="0">
                    <a:pos x="74" y="378"/>
                  </a:cxn>
                  <a:cxn ang="0">
                    <a:pos x="54" y="410"/>
                  </a:cxn>
                  <a:cxn ang="0">
                    <a:pos x="84" y="448"/>
                  </a:cxn>
                  <a:cxn ang="0">
                    <a:pos x="90" y="634"/>
                  </a:cxn>
                  <a:cxn ang="0">
                    <a:pos x="90" y="626"/>
                  </a:cxn>
                  <a:cxn ang="0">
                    <a:pos x="98" y="626"/>
                  </a:cxn>
                </a:cxnLst>
                <a:rect l="0" t="0" r="r" b="b"/>
                <a:pathLst>
                  <a:path w="98" h="634">
                    <a:moveTo>
                      <a:pt x="98" y="626"/>
                    </a:moveTo>
                    <a:lnTo>
                      <a:pt x="92" y="448"/>
                    </a:lnTo>
                    <a:lnTo>
                      <a:pt x="62" y="410"/>
                    </a:lnTo>
                    <a:lnTo>
                      <a:pt x="80" y="378"/>
                    </a:lnTo>
                    <a:lnTo>
                      <a:pt x="6" y="2"/>
                    </a:lnTo>
                    <a:lnTo>
                      <a:pt x="0" y="0"/>
                    </a:lnTo>
                    <a:lnTo>
                      <a:pt x="74" y="378"/>
                    </a:lnTo>
                    <a:lnTo>
                      <a:pt x="54" y="410"/>
                    </a:lnTo>
                    <a:lnTo>
                      <a:pt x="84" y="448"/>
                    </a:lnTo>
                    <a:lnTo>
                      <a:pt x="90" y="634"/>
                    </a:lnTo>
                    <a:lnTo>
                      <a:pt x="90" y="626"/>
                    </a:lnTo>
                    <a:lnTo>
                      <a:pt x="98" y="6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8" name="Rectangle 2903"/>
              <p:cNvSpPr>
                <a:spLocks noChangeArrowheads="1"/>
              </p:cNvSpPr>
              <p:nvPr/>
            </p:nvSpPr>
            <p:spPr bwMode="auto">
              <a:xfrm>
                <a:off x="4365589" y="3666074"/>
                <a:ext cx="1286"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69" name="Rectangle 2904"/>
              <p:cNvSpPr>
                <a:spLocks noChangeArrowheads="1"/>
              </p:cNvSpPr>
              <p:nvPr/>
            </p:nvSpPr>
            <p:spPr bwMode="auto">
              <a:xfrm>
                <a:off x="4373302" y="4123711"/>
                <a:ext cx="5142"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70" name="Freeform 2905"/>
              <p:cNvSpPr>
                <a:spLocks/>
              </p:cNvSpPr>
              <p:nvPr/>
            </p:nvSpPr>
            <p:spPr bwMode="auto">
              <a:xfrm>
                <a:off x="5103463" y="3568377"/>
                <a:ext cx="10284" cy="2571"/>
              </a:xfrm>
              <a:custGeom>
                <a:avLst/>
                <a:gdLst/>
                <a:ahLst/>
                <a:cxnLst>
                  <a:cxn ang="0">
                    <a:pos x="0" y="0"/>
                  </a:cxn>
                  <a:cxn ang="0">
                    <a:pos x="2" y="2"/>
                  </a:cxn>
                  <a:cxn ang="0">
                    <a:pos x="8" y="2"/>
                  </a:cxn>
                  <a:cxn ang="0">
                    <a:pos x="8" y="0"/>
                  </a:cxn>
                  <a:cxn ang="0">
                    <a:pos x="0" y="0"/>
                  </a:cxn>
                </a:cxnLst>
                <a:rect l="0" t="0" r="r" b="b"/>
                <a:pathLst>
                  <a:path w="8" h="2">
                    <a:moveTo>
                      <a:pt x="0" y="0"/>
                    </a:moveTo>
                    <a:lnTo>
                      <a:pt x="2" y="2"/>
                    </a:lnTo>
                    <a:lnTo>
                      <a:pt x="8" y="2"/>
                    </a:lnTo>
                    <a:lnTo>
                      <a:pt x="8"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1" name="Freeform 2906"/>
              <p:cNvSpPr>
                <a:spLocks/>
              </p:cNvSpPr>
              <p:nvPr/>
            </p:nvSpPr>
            <p:spPr bwMode="auto">
              <a:xfrm>
                <a:off x="3347476" y="3318990"/>
                <a:ext cx="7713" cy="7713"/>
              </a:xfrm>
              <a:custGeom>
                <a:avLst/>
                <a:gdLst/>
                <a:ahLst/>
                <a:cxnLst>
                  <a:cxn ang="0">
                    <a:pos x="0" y="4"/>
                  </a:cxn>
                  <a:cxn ang="0">
                    <a:pos x="6" y="6"/>
                  </a:cxn>
                  <a:cxn ang="0">
                    <a:pos x="6" y="2"/>
                  </a:cxn>
                  <a:cxn ang="0">
                    <a:pos x="0" y="0"/>
                  </a:cxn>
                  <a:cxn ang="0">
                    <a:pos x="0" y="4"/>
                  </a:cxn>
                </a:cxnLst>
                <a:rect l="0" t="0" r="r" b="b"/>
                <a:pathLst>
                  <a:path w="6" h="6">
                    <a:moveTo>
                      <a:pt x="0" y="4"/>
                    </a:moveTo>
                    <a:lnTo>
                      <a:pt x="6" y="6"/>
                    </a:lnTo>
                    <a:lnTo>
                      <a:pt x="6" y="2"/>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2" name="Rectangle 2907"/>
              <p:cNvSpPr>
                <a:spLocks noChangeArrowheads="1"/>
              </p:cNvSpPr>
              <p:nvPr/>
            </p:nvSpPr>
            <p:spPr bwMode="auto">
              <a:xfrm>
                <a:off x="4165051" y="2874209"/>
                <a:ext cx="2571"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73" name="Freeform 2908"/>
              <p:cNvSpPr>
                <a:spLocks/>
              </p:cNvSpPr>
              <p:nvPr/>
            </p:nvSpPr>
            <p:spPr bwMode="auto">
              <a:xfrm>
                <a:off x="2910408" y="4010587"/>
                <a:ext cx="5142" cy="5142"/>
              </a:xfrm>
              <a:custGeom>
                <a:avLst/>
                <a:gdLst/>
                <a:ahLst/>
                <a:cxnLst>
                  <a:cxn ang="0">
                    <a:pos x="0" y="0"/>
                  </a:cxn>
                  <a:cxn ang="0">
                    <a:pos x="0" y="2"/>
                  </a:cxn>
                  <a:cxn ang="0">
                    <a:pos x="4" y="4"/>
                  </a:cxn>
                  <a:cxn ang="0">
                    <a:pos x="4" y="0"/>
                  </a:cxn>
                  <a:cxn ang="0">
                    <a:pos x="0" y="0"/>
                  </a:cxn>
                  <a:cxn ang="0">
                    <a:pos x="0" y="0"/>
                  </a:cxn>
                </a:cxnLst>
                <a:rect l="0" t="0" r="r" b="b"/>
                <a:pathLst>
                  <a:path w="4" h="4">
                    <a:moveTo>
                      <a:pt x="0" y="0"/>
                    </a:moveTo>
                    <a:lnTo>
                      <a:pt x="0" y="2"/>
                    </a:lnTo>
                    <a:lnTo>
                      <a:pt x="4" y="4"/>
                    </a:lnTo>
                    <a:lnTo>
                      <a:pt x="4" y="0"/>
                    </a:lnTo>
                    <a:lnTo>
                      <a:pt x="0"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4" name="Freeform 2909"/>
              <p:cNvSpPr>
                <a:spLocks/>
              </p:cNvSpPr>
              <p:nvPr/>
            </p:nvSpPr>
            <p:spPr bwMode="auto">
              <a:xfrm>
                <a:off x="4165051" y="3190441"/>
                <a:ext cx="827859" cy="79701"/>
              </a:xfrm>
              <a:custGeom>
                <a:avLst/>
                <a:gdLst/>
                <a:ahLst/>
                <a:cxnLst>
                  <a:cxn ang="0">
                    <a:pos x="644" y="62"/>
                  </a:cxn>
                  <a:cxn ang="0">
                    <a:pos x="642" y="54"/>
                  </a:cxn>
                  <a:cxn ang="0">
                    <a:pos x="474" y="0"/>
                  </a:cxn>
                  <a:cxn ang="0">
                    <a:pos x="0" y="2"/>
                  </a:cxn>
                  <a:cxn ang="0">
                    <a:pos x="0" y="6"/>
                  </a:cxn>
                  <a:cxn ang="0">
                    <a:pos x="474" y="4"/>
                  </a:cxn>
                  <a:cxn ang="0">
                    <a:pos x="644" y="62"/>
                  </a:cxn>
                </a:cxnLst>
                <a:rect l="0" t="0" r="r" b="b"/>
                <a:pathLst>
                  <a:path w="644" h="62">
                    <a:moveTo>
                      <a:pt x="644" y="62"/>
                    </a:moveTo>
                    <a:lnTo>
                      <a:pt x="642" y="54"/>
                    </a:lnTo>
                    <a:lnTo>
                      <a:pt x="474" y="0"/>
                    </a:lnTo>
                    <a:lnTo>
                      <a:pt x="0" y="2"/>
                    </a:lnTo>
                    <a:lnTo>
                      <a:pt x="0" y="6"/>
                    </a:lnTo>
                    <a:lnTo>
                      <a:pt x="474" y="4"/>
                    </a:lnTo>
                    <a:lnTo>
                      <a:pt x="644" y="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5" name="Rectangle 2910"/>
              <p:cNvSpPr>
                <a:spLocks noChangeArrowheads="1"/>
              </p:cNvSpPr>
              <p:nvPr/>
            </p:nvSpPr>
            <p:spPr bwMode="auto">
              <a:xfrm>
                <a:off x="4165051" y="3193012"/>
                <a:ext cx="1286"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76" name="Freeform 2911"/>
              <p:cNvSpPr>
                <a:spLocks/>
              </p:cNvSpPr>
              <p:nvPr/>
            </p:nvSpPr>
            <p:spPr bwMode="auto">
              <a:xfrm>
                <a:off x="5995597" y="3244432"/>
                <a:ext cx="5142" cy="7713"/>
              </a:xfrm>
              <a:custGeom>
                <a:avLst/>
                <a:gdLst/>
                <a:ahLst/>
                <a:cxnLst>
                  <a:cxn ang="0">
                    <a:pos x="4" y="4"/>
                  </a:cxn>
                  <a:cxn ang="0">
                    <a:pos x="4" y="4"/>
                  </a:cxn>
                  <a:cxn ang="0">
                    <a:pos x="0" y="0"/>
                  </a:cxn>
                  <a:cxn ang="0">
                    <a:pos x="0" y="4"/>
                  </a:cxn>
                  <a:cxn ang="0">
                    <a:pos x="2" y="6"/>
                  </a:cxn>
                  <a:cxn ang="0">
                    <a:pos x="4" y="4"/>
                  </a:cxn>
                </a:cxnLst>
                <a:rect l="0" t="0" r="r" b="b"/>
                <a:pathLst>
                  <a:path w="4" h="6">
                    <a:moveTo>
                      <a:pt x="4" y="4"/>
                    </a:moveTo>
                    <a:lnTo>
                      <a:pt x="4" y="4"/>
                    </a:lnTo>
                    <a:lnTo>
                      <a:pt x="0" y="0"/>
                    </a:lnTo>
                    <a:lnTo>
                      <a:pt x="0" y="4"/>
                    </a:lnTo>
                    <a:lnTo>
                      <a:pt x="2" y="6"/>
                    </a:lnTo>
                    <a:lnTo>
                      <a:pt x="4"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7" name="Freeform 2912"/>
              <p:cNvSpPr>
                <a:spLocks/>
              </p:cNvSpPr>
              <p:nvPr/>
            </p:nvSpPr>
            <p:spPr bwMode="auto">
              <a:xfrm>
                <a:off x="5409411" y="2498844"/>
                <a:ext cx="7713" cy="7713"/>
              </a:xfrm>
              <a:custGeom>
                <a:avLst/>
                <a:gdLst/>
                <a:ahLst/>
                <a:cxnLst>
                  <a:cxn ang="0">
                    <a:pos x="6" y="0"/>
                  </a:cxn>
                  <a:cxn ang="0">
                    <a:pos x="0" y="4"/>
                  </a:cxn>
                  <a:cxn ang="0">
                    <a:pos x="0" y="6"/>
                  </a:cxn>
                  <a:cxn ang="0">
                    <a:pos x="4" y="6"/>
                  </a:cxn>
                  <a:cxn ang="0">
                    <a:pos x="6" y="0"/>
                  </a:cxn>
                </a:cxnLst>
                <a:rect l="0" t="0" r="r" b="b"/>
                <a:pathLst>
                  <a:path w="6" h="6">
                    <a:moveTo>
                      <a:pt x="6" y="0"/>
                    </a:moveTo>
                    <a:lnTo>
                      <a:pt x="0" y="4"/>
                    </a:lnTo>
                    <a:lnTo>
                      <a:pt x="0" y="6"/>
                    </a:lnTo>
                    <a:lnTo>
                      <a:pt x="4" y="6"/>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8" name="Freeform 2913"/>
              <p:cNvSpPr>
                <a:spLocks/>
              </p:cNvSpPr>
              <p:nvPr/>
            </p:nvSpPr>
            <p:spPr bwMode="auto">
              <a:xfrm>
                <a:off x="5309142" y="2506557"/>
                <a:ext cx="740445" cy="1516885"/>
              </a:xfrm>
              <a:custGeom>
                <a:avLst/>
                <a:gdLst/>
                <a:ahLst/>
                <a:cxnLst>
                  <a:cxn ang="0">
                    <a:pos x="0" y="130"/>
                  </a:cxn>
                  <a:cxn ang="0">
                    <a:pos x="30" y="268"/>
                  </a:cxn>
                  <a:cxn ang="0">
                    <a:pos x="168" y="352"/>
                  </a:cxn>
                  <a:cxn ang="0">
                    <a:pos x="178" y="410"/>
                  </a:cxn>
                  <a:cxn ang="0">
                    <a:pos x="194" y="484"/>
                  </a:cxn>
                  <a:cxn ang="0">
                    <a:pos x="266" y="554"/>
                  </a:cxn>
                  <a:cxn ang="0">
                    <a:pos x="274" y="610"/>
                  </a:cxn>
                  <a:cxn ang="0">
                    <a:pos x="214" y="676"/>
                  </a:cxn>
                  <a:cxn ang="0">
                    <a:pos x="234" y="716"/>
                  </a:cxn>
                  <a:cxn ang="0">
                    <a:pos x="194" y="786"/>
                  </a:cxn>
                  <a:cxn ang="0">
                    <a:pos x="194" y="816"/>
                  </a:cxn>
                  <a:cxn ang="0">
                    <a:pos x="196" y="816"/>
                  </a:cxn>
                  <a:cxn ang="0">
                    <a:pos x="196" y="820"/>
                  </a:cxn>
                  <a:cxn ang="0">
                    <a:pos x="194" y="820"/>
                  </a:cxn>
                  <a:cxn ang="0">
                    <a:pos x="194" y="834"/>
                  </a:cxn>
                  <a:cxn ang="0">
                    <a:pos x="292" y="960"/>
                  </a:cxn>
                  <a:cxn ang="0">
                    <a:pos x="324" y="960"/>
                  </a:cxn>
                  <a:cxn ang="0">
                    <a:pos x="324" y="1040"/>
                  </a:cxn>
                  <a:cxn ang="0">
                    <a:pos x="404" y="1098"/>
                  </a:cxn>
                  <a:cxn ang="0">
                    <a:pos x="434" y="1180"/>
                  </a:cxn>
                  <a:cxn ang="0">
                    <a:pos x="456" y="1136"/>
                  </a:cxn>
                  <a:cxn ang="0">
                    <a:pos x="506" y="1162"/>
                  </a:cxn>
                  <a:cxn ang="0">
                    <a:pos x="548" y="1106"/>
                  </a:cxn>
                  <a:cxn ang="0">
                    <a:pos x="560" y="1024"/>
                  </a:cxn>
                  <a:cxn ang="0">
                    <a:pos x="576" y="942"/>
                  </a:cxn>
                  <a:cxn ang="0">
                    <a:pos x="538" y="578"/>
                  </a:cxn>
                  <a:cxn ang="0">
                    <a:pos x="536" y="580"/>
                  </a:cxn>
                  <a:cxn ang="0">
                    <a:pos x="534" y="578"/>
                  </a:cxn>
                  <a:cxn ang="0">
                    <a:pos x="574" y="942"/>
                  </a:cxn>
                  <a:cxn ang="0">
                    <a:pos x="554" y="1024"/>
                  </a:cxn>
                  <a:cxn ang="0">
                    <a:pos x="546" y="1106"/>
                  </a:cxn>
                  <a:cxn ang="0">
                    <a:pos x="506" y="1158"/>
                  </a:cxn>
                  <a:cxn ang="0">
                    <a:pos x="456" y="1130"/>
                  </a:cxn>
                  <a:cxn ang="0">
                    <a:pos x="434" y="1172"/>
                  </a:cxn>
                  <a:cxn ang="0">
                    <a:pos x="406" y="1094"/>
                  </a:cxn>
                  <a:cxn ang="0">
                    <a:pos x="328" y="1040"/>
                  </a:cxn>
                  <a:cxn ang="0">
                    <a:pos x="328" y="956"/>
                  </a:cxn>
                  <a:cxn ang="0">
                    <a:pos x="294" y="956"/>
                  </a:cxn>
                  <a:cxn ang="0">
                    <a:pos x="198" y="834"/>
                  </a:cxn>
                  <a:cxn ang="0">
                    <a:pos x="198" y="786"/>
                  </a:cxn>
                  <a:cxn ang="0">
                    <a:pos x="240" y="716"/>
                  </a:cxn>
                  <a:cxn ang="0">
                    <a:pos x="220" y="676"/>
                  </a:cxn>
                  <a:cxn ang="0">
                    <a:pos x="276" y="610"/>
                  </a:cxn>
                  <a:cxn ang="0">
                    <a:pos x="268" y="550"/>
                  </a:cxn>
                  <a:cxn ang="0">
                    <a:pos x="198" y="484"/>
                  </a:cxn>
                  <a:cxn ang="0">
                    <a:pos x="170" y="350"/>
                  </a:cxn>
                  <a:cxn ang="0">
                    <a:pos x="32" y="268"/>
                  </a:cxn>
                  <a:cxn ang="0">
                    <a:pos x="4" y="134"/>
                  </a:cxn>
                  <a:cxn ang="0">
                    <a:pos x="40" y="92"/>
                  </a:cxn>
                  <a:cxn ang="0">
                    <a:pos x="82" y="0"/>
                  </a:cxn>
                  <a:cxn ang="0">
                    <a:pos x="78" y="0"/>
                  </a:cxn>
                  <a:cxn ang="0">
                    <a:pos x="40" y="88"/>
                  </a:cxn>
                  <a:cxn ang="0">
                    <a:pos x="0" y="130"/>
                  </a:cxn>
                </a:cxnLst>
                <a:rect l="0" t="0" r="r" b="b"/>
                <a:pathLst>
                  <a:path w="576" h="1180">
                    <a:moveTo>
                      <a:pt x="0" y="130"/>
                    </a:moveTo>
                    <a:lnTo>
                      <a:pt x="30" y="268"/>
                    </a:lnTo>
                    <a:lnTo>
                      <a:pt x="168" y="352"/>
                    </a:lnTo>
                    <a:lnTo>
                      <a:pt x="178" y="410"/>
                    </a:lnTo>
                    <a:lnTo>
                      <a:pt x="194" y="484"/>
                    </a:lnTo>
                    <a:lnTo>
                      <a:pt x="266" y="554"/>
                    </a:lnTo>
                    <a:lnTo>
                      <a:pt x="274" y="610"/>
                    </a:lnTo>
                    <a:lnTo>
                      <a:pt x="214" y="676"/>
                    </a:lnTo>
                    <a:lnTo>
                      <a:pt x="234" y="716"/>
                    </a:lnTo>
                    <a:lnTo>
                      <a:pt x="194" y="786"/>
                    </a:lnTo>
                    <a:lnTo>
                      <a:pt x="194" y="816"/>
                    </a:lnTo>
                    <a:lnTo>
                      <a:pt x="196" y="816"/>
                    </a:lnTo>
                    <a:lnTo>
                      <a:pt x="196" y="820"/>
                    </a:lnTo>
                    <a:lnTo>
                      <a:pt x="194" y="820"/>
                    </a:lnTo>
                    <a:lnTo>
                      <a:pt x="194" y="834"/>
                    </a:lnTo>
                    <a:lnTo>
                      <a:pt x="292" y="960"/>
                    </a:lnTo>
                    <a:lnTo>
                      <a:pt x="324" y="960"/>
                    </a:lnTo>
                    <a:lnTo>
                      <a:pt x="324" y="1040"/>
                    </a:lnTo>
                    <a:lnTo>
                      <a:pt x="404" y="1098"/>
                    </a:lnTo>
                    <a:lnTo>
                      <a:pt x="434" y="1180"/>
                    </a:lnTo>
                    <a:lnTo>
                      <a:pt x="456" y="1136"/>
                    </a:lnTo>
                    <a:lnTo>
                      <a:pt x="506" y="1162"/>
                    </a:lnTo>
                    <a:lnTo>
                      <a:pt x="548" y="1106"/>
                    </a:lnTo>
                    <a:lnTo>
                      <a:pt x="560" y="1024"/>
                    </a:lnTo>
                    <a:lnTo>
                      <a:pt x="576" y="942"/>
                    </a:lnTo>
                    <a:lnTo>
                      <a:pt x="538" y="578"/>
                    </a:lnTo>
                    <a:lnTo>
                      <a:pt x="536" y="580"/>
                    </a:lnTo>
                    <a:lnTo>
                      <a:pt x="534" y="578"/>
                    </a:lnTo>
                    <a:lnTo>
                      <a:pt x="574" y="942"/>
                    </a:lnTo>
                    <a:lnTo>
                      <a:pt x="554" y="1024"/>
                    </a:lnTo>
                    <a:lnTo>
                      <a:pt x="546" y="1106"/>
                    </a:lnTo>
                    <a:lnTo>
                      <a:pt x="506" y="1158"/>
                    </a:lnTo>
                    <a:lnTo>
                      <a:pt x="456" y="1130"/>
                    </a:lnTo>
                    <a:lnTo>
                      <a:pt x="434" y="1172"/>
                    </a:lnTo>
                    <a:lnTo>
                      <a:pt x="406" y="1094"/>
                    </a:lnTo>
                    <a:lnTo>
                      <a:pt x="328" y="1040"/>
                    </a:lnTo>
                    <a:lnTo>
                      <a:pt x="328" y="956"/>
                    </a:lnTo>
                    <a:lnTo>
                      <a:pt x="294" y="956"/>
                    </a:lnTo>
                    <a:lnTo>
                      <a:pt x="198" y="834"/>
                    </a:lnTo>
                    <a:lnTo>
                      <a:pt x="198" y="786"/>
                    </a:lnTo>
                    <a:lnTo>
                      <a:pt x="240" y="716"/>
                    </a:lnTo>
                    <a:lnTo>
                      <a:pt x="220" y="676"/>
                    </a:lnTo>
                    <a:lnTo>
                      <a:pt x="276" y="610"/>
                    </a:lnTo>
                    <a:lnTo>
                      <a:pt x="268" y="550"/>
                    </a:lnTo>
                    <a:lnTo>
                      <a:pt x="198" y="484"/>
                    </a:lnTo>
                    <a:lnTo>
                      <a:pt x="170" y="350"/>
                    </a:lnTo>
                    <a:lnTo>
                      <a:pt x="32" y="268"/>
                    </a:lnTo>
                    <a:lnTo>
                      <a:pt x="4" y="134"/>
                    </a:lnTo>
                    <a:lnTo>
                      <a:pt x="40" y="92"/>
                    </a:lnTo>
                    <a:lnTo>
                      <a:pt x="82" y="0"/>
                    </a:lnTo>
                    <a:lnTo>
                      <a:pt x="78" y="0"/>
                    </a:lnTo>
                    <a:lnTo>
                      <a:pt x="40" y="88"/>
                    </a:lnTo>
                    <a:lnTo>
                      <a:pt x="0" y="13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9" name="Rectangle 2914"/>
              <p:cNvSpPr>
                <a:spLocks noChangeArrowheads="1"/>
              </p:cNvSpPr>
              <p:nvPr/>
            </p:nvSpPr>
            <p:spPr bwMode="auto">
              <a:xfrm>
                <a:off x="5558529" y="3555522"/>
                <a:ext cx="2571"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80" name="Freeform 2915"/>
              <p:cNvSpPr>
                <a:spLocks/>
              </p:cNvSpPr>
              <p:nvPr/>
            </p:nvSpPr>
            <p:spPr bwMode="auto">
              <a:xfrm>
                <a:off x="4987769" y="3031039"/>
                <a:ext cx="550192" cy="30852"/>
              </a:xfrm>
              <a:custGeom>
                <a:avLst/>
                <a:gdLst/>
                <a:ahLst/>
                <a:cxnLst>
                  <a:cxn ang="0">
                    <a:pos x="428" y="6"/>
                  </a:cxn>
                  <a:cxn ang="0">
                    <a:pos x="426" y="0"/>
                  </a:cxn>
                  <a:cxn ang="0">
                    <a:pos x="0" y="16"/>
                  </a:cxn>
                  <a:cxn ang="0">
                    <a:pos x="0" y="24"/>
                  </a:cxn>
                  <a:cxn ang="0">
                    <a:pos x="428" y="6"/>
                  </a:cxn>
                </a:cxnLst>
                <a:rect l="0" t="0" r="r" b="b"/>
                <a:pathLst>
                  <a:path w="428" h="24">
                    <a:moveTo>
                      <a:pt x="428" y="6"/>
                    </a:moveTo>
                    <a:lnTo>
                      <a:pt x="426" y="0"/>
                    </a:lnTo>
                    <a:lnTo>
                      <a:pt x="0" y="16"/>
                    </a:lnTo>
                    <a:lnTo>
                      <a:pt x="0" y="24"/>
                    </a:lnTo>
                    <a:lnTo>
                      <a:pt x="428"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1" name="Freeform 2916"/>
              <p:cNvSpPr>
                <a:spLocks/>
              </p:cNvSpPr>
              <p:nvPr/>
            </p:nvSpPr>
            <p:spPr bwMode="auto">
              <a:xfrm>
                <a:off x="4977485" y="3061891"/>
                <a:ext cx="1286" cy="2571"/>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2" name="Freeform 2917"/>
              <p:cNvSpPr>
                <a:spLocks/>
              </p:cNvSpPr>
              <p:nvPr/>
            </p:nvSpPr>
            <p:spPr bwMode="auto">
              <a:xfrm>
                <a:off x="4977485" y="3051607"/>
                <a:ext cx="10284" cy="12855"/>
              </a:xfrm>
              <a:custGeom>
                <a:avLst/>
                <a:gdLst/>
                <a:ahLst/>
                <a:cxnLst>
                  <a:cxn ang="0">
                    <a:pos x="8" y="0"/>
                  </a:cxn>
                  <a:cxn ang="0">
                    <a:pos x="0" y="0"/>
                  </a:cxn>
                  <a:cxn ang="0">
                    <a:pos x="0" y="8"/>
                  </a:cxn>
                  <a:cxn ang="0">
                    <a:pos x="0" y="10"/>
                  </a:cxn>
                  <a:cxn ang="0">
                    <a:pos x="8" y="8"/>
                  </a:cxn>
                  <a:cxn ang="0">
                    <a:pos x="8" y="0"/>
                  </a:cxn>
                </a:cxnLst>
                <a:rect l="0" t="0" r="r" b="b"/>
                <a:pathLst>
                  <a:path w="8" h="10">
                    <a:moveTo>
                      <a:pt x="8" y="0"/>
                    </a:moveTo>
                    <a:lnTo>
                      <a:pt x="0" y="0"/>
                    </a:lnTo>
                    <a:lnTo>
                      <a:pt x="0" y="8"/>
                    </a:lnTo>
                    <a:lnTo>
                      <a:pt x="0" y="10"/>
                    </a:lnTo>
                    <a:lnTo>
                      <a:pt x="8" y="8"/>
                    </a:lnTo>
                    <a:lnTo>
                      <a:pt x="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3" name="Freeform 2918"/>
              <p:cNvSpPr>
                <a:spLocks/>
              </p:cNvSpPr>
              <p:nvPr/>
            </p:nvSpPr>
            <p:spPr bwMode="auto">
              <a:xfrm>
                <a:off x="4167622" y="2737946"/>
                <a:ext cx="786723" cy="7713"/>
              </a:xfrm>
              <a:custGeom>
                <a:avLst/>
                <a:gdLst/>
                <a:ahLst/>
                <a:cxnLst>
                  <a:cxn ang="0">
                    <a:pos x="612" y="0"/>
                  </a:cxn>
                  <a:cxn ang="0">
                    <a:pos x="0" y="2"/>
                  </a:cxn>
                  <a:cxn ang="0">
                    <a:pos x="0" y="6"/>
                  </a:cxn>
                  <a:cxn ang="0">
                    <a:pos x="610" y="4"/>
                  </a:cxn>
                  <a:cxn ang="0">
                    <a:pos x="612" y="0"/>
                  </a:cxn>
                </a:cxnLst>
                <a:rect l="0" t="0" r="r" b="b"/>
                <a:pathLst>
                  <a:path w="612" h="6">
                    <a:moveTo>
                      <a:pt x="612" y="0"/>
                    </a:moveTo>
                    <a:lnTo>
                      <a:pt x="0" y="2"/>
                    </a:lnTo>
                    <a:lnTo>
                      <a:pt x="0" y="6"/>
                    </a:lnTo>
                    <a:lnTo>
                      <a:pt x="610" y="4"/>
                    </a:lnTo>
                    <a:lnTo>
                      <a:pt x="61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4" name="Rectangle 2919"/>
              <p:cNvSpPr>
                <a:spLocks noChangeArrowheads="1"/>
              </p:cNvSpPr>
              <p:nvPr/>
            </p:nvSpPr>
            <p:spPr bwMode="auto">
              <a:xfrm>
                <a:off x="4165051" y="2740517"/>
                <a:ext cx="2571"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85" name="Freeform 2920"/>
              <p:cNvSpPr>
                <a:spLocks/>
              </p:cNvSpPr>
              <p:nvPr/>
            </p:nvSpPr>
            <p:spPr bwMode="auto">
              <a:xfrm>
                <a:off x="5882473" y="2676243"/>
                <a:ext cx="17997" cy="5142"/>
              </a:xfrm>
              <a:custGeom>
                <a:avLst/>
                <a:gdLst/>
                <a:ahLst/>
                <a:cxnLst>
                  <a:cxn ang="0">
                    <a:pos x="4" y="4"/>
                  </a:cxn>
                  <a:cxn ang="0">
                    <a:pos x="14" y="4"/>
                  </a:cxn>
                  <a:cxn ang="0">
                    <a:pos x="4" y="0"/>
                  </a:cxn>
                  <a:cxn ang="0">
                    <a:pos x="0" y="0"/>
                  </a:cxn>
                  <a:cxn ang="0">
                    <a:pos x="0" y="4"/>
                  </a:cxn>
                  <a:cxn ang="0">
                    <a:pos x="4" y="4"/>
                  </a:cxn>
                </a:cxnLst>
                <a:rect l="0" t="0" r="r" b="b"/>
                <a:pathLst>
                  <a:path w="14" h="4">
                    <a:moveTo>
                      <a:pt x="4" y="4"/>
                    </a:moveTo>
                    <a:lnTo>
                      <a:pt x="14" y="4"/>
                    </a:lnTo>
                    <a:lnTo>
                      <a:pt x="4" y="0"/>
                    </a:lnTo>
                    <a:lnTo>
                      <a:pt x="0" y="0"/>
                    </a:lnTo>
                    <a:lnTo>
                      <a:pt x="0" y="4"/>
                    </a:lnTo>
                    <a:lnTo>
                      <a:pt x="4"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6" name="Freeform 2921"/>
              <p:cNvSpPr>
                <a:spLocks/>
              </p:cNvSpPr>
              <p:nvPr/>
            </p:nvSpPr>
            <p:spPr bwMode="auto">
              <a:xfrm>
                <a:off x="5537961" y="2524554"/>
                <a:ext cx="349655" cy="156830"/>
              </a:xfrm>
              <a:custGeom>
                <a:avLst/>
                <a:gdLst/>
                <a:ahLst/>
                <a:cxnLst>
                  <a:cxn ang="0">
                    <a:pos x="230" y="84"/>
                  </a:cxn>
                  <a:cxn ang="0">
                    <a:pos x="240" y="122"/>
                  </a:cxn>
                  <a:cxn ang="0">
                    <a:pos x="272" y="122"/>
                  </a:cxn>
                  <a:cxn ang="0">
                    <a:pos x="268" y="122"/>
                  </a:cxn>
                  <a:cxn ang="0">
                    <a:pos x="268" y="118"/>
                  </a:cxn>
                  <a:cxn ang="0">
                    <a:pos x="242" y="118"/>
                  </a:cxn>
                  <a:cxn ang="0">
                    <a:pos x="236" y="80"/>
                  </a:cxn>
                  <a:cxn ang="0">
                    <a:pos x="24" y="52"/>
                  </a:cxn>
                  <a:cxn ang="0">
                    <a:pos x="6" y="0"/>
                  </a:cxn>
                  <a:cxn ang="0">
                    <a:pos x="0" y="0"/>
                  </a:cxn>
                  <a:cxn ang="0">
                    <a:pos x="22" y="58"/>
                  </a:cxn>
                  <a:cxn ang="0">
                    <a:pos x="230" y="84"/>
                  </a:cxn>
                </a:cxnLst>
                <a:rect l="0" t="0" r="r" b="b"/>
                <a:pathLst>
                  <a:path w="272" h="122">
                    <a:moveTo>
                      <a:pt x="230" y="84"/>
                    </a:moveTo>
                    <a:lnTo>
                      <a:pt x="240" y="122"/>
                    </a:lnTo>
                    <a:lnTo>
                      <a:pt x="272" y="122"/>
                    </a:lnTo>
                    <a:lnTo>
                      <a:pt x="268" y="122"/>
                    </a:lnTo>
                    <a:lnTo>
                      <a:pt x="268" y="118"/>
                    </a:lnTo>
                    <a:lnTo>
                      <a:pt x="242" y="118"/>
                    </a:lnTo>
                    <a:lnTo>
                      <a:pt x="236" y="80"/>
                    </a:lnTo>
                    <a:lnTo>
                      <a:pt x="24" y="52"/>
                    </a:lnTo>
                    <a:lnTo>
                      <a:pt x="6" y="0"/>
                    </a:lnTo>
                    <a:lnTo>
                      <a:pt x="0" y="0"/>
                    </a:lnTo>
                    <a:lnTo>
                      <a:pt x="22" y="58"/>
                    </a:lnTo>
                    <a:lnTo>
                      <a:pt x="230" y="8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7" name="Freeform 2922"/>
              <p:cNvSpPr>
                <a:spLocks/>
              </p:cNvSpPr>
              <p:nvPr/>
            </p:nvSpPr>
            <p:spPr bwMode="auto">
              <a:xfrm>
                <a:off x="5142028" y="3650648"/>
                <a:ext cx="182540" cy="979548"/>
              </a:xfrm>
              <a:custGeom>
                <a:avLst/>
                <a:gdLst/>
                <a:ahLst/>
                <a:cxnLst>
                  <a:cxn ang="0">
                    <a:pos x="28" y="66"/>
                  </a:cxn>
                  <a:cxn ang="0">
                    <a:pos x="46" y="0"/>
                  </a:cxn>
                  <a:cxn ang="0">
                    <a:pos x="0" y="0"/>
                  </a:cxn>
                  <a:cxn ang="0">
                    <a:pos x="2" y="6"/>
                  </a:cxn>
                  <a:cxn ang="0">
                    <a:pos x="38" y="6"/>
                  </a:cxn>
                  <a:cxn ang="0">
                    <a:pos x="22" y="68"/>
                  </a:cxn>
                  <a:cxn ang="0">
                    <a:pos x="76" y="96"/>
                  </a:cxn>
                  <a:cxn ang="0">
                    <a:pos x="96" y="344"/>
                  </a:cxn>
                  <a:cxn ang="0">
                    <a:pos x="102" y="344"/>
                  </a:cxn>
                  <a:cxn ang="0">
                    <a:pos x="100" y="350"/>
                  </a:cxn>
                  <a:cxn ang="0">
                    <a:pos x="98" y="350"/>
                  </a:cxn>
                  <a:cxn ang="0">
                    <a:pos x="132" y="758"/>
                  </a:cxn>
                  <a:cxn ang="0">
                    <a:pos x="142" y="762"/>
                  </a:cxn>
                  <a:cxn ang="0">
                    <a:pos x="110" y="404"/>
                  </a:cxn>
                  <a:cxn ang="0">
                    <a:pos x="106" y="404"/>
                  </a:cxn>
                  <a:cxn ang="0">
                    <a:pos x="106" y="400"/>
                  </a:cxn>
                  <a:cxn ang="0">
                    <a:pos x="110" y="400"/>
                  </a:cxn>
                  <a:cxn ang="0">
                    <a:pos x="82" y="90"/>
                  </a:cxn>
                  <a:cxn ang="0">
                    <a:pos x="28" y="66"/>
                  </a:cxn>
                </a:cxnLst>
                <a:rect l="0" t="0" r="r" b="b"/>
                <a:pathLst>
                  <a:path w="142" h="762">
                    <a:moveTo>
                      <a:pt x="28" y="66"/>
                    </a:moveTo>
                    <a:lnTo>
                      <a:pt x="46" y="0"/>
                    </a:lnTo>
                    <a:lnTo>
                      <a:pt x="0" y="0"/>
                    </a:lnTo>
                    <a:lnTo>
                      <a:pt x="2" y="6"/>
                    </a:lnTo>
                    <a:lnTo>
                      <a:pt x="38" y="6"/>
                    </a:lnTo>
                    <a:lnTo>
                      <a:pt x="22" y="68"/>
                    </a:lnTo>
                    <a:lnTo>
                      <a:pt x="76" y="96"/>
                    </a:lnTo>
                    <a:lnTo>
                      <a:pt x="96" y="344"/>
                    </a:lnTo>
                    <a:lnTo>
                      <a:pt x="102" y="344"/>
                    </a:lnTo>
                    <a:lnTo>
                      <a:pt x="100" y="350"/>
                    </a:lnTo>
                    <a:lnTo>
                      <a:pt x="98" y="350"/>
                    </a:lnTo>
                    <a:lnTo>
                      <a:pt x="132" y="758"/>
                    </a:lnTo>
                    <a:lnTo>
                      <a:pt x="142" y="762"/>
                    </a:lnTo>
                    <a:lnTo>
                      <a:pt x="110" y="404"/>
                    </a:lnTo>
                    <a:lnTo>
                      <a:pt x="106" y="404"/>
                    </a:lnTo>
                    <a:lnTo>
                      <a:pt x="106" y="400"/>
                    </a:lnTo>
                    <a:lnTo>
                      <a:pt x="110" y="400"/>
                    </a:lnTo>
                    <a:lnTo>
                      <a:pt x="82" y="90"/>
                    </a:lnTo>
                    <a:lnTo>
                      <a:pt x="28" y="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8" name="Freeform 2923"/>
              <p:cNvSpPr>
                <a:spLocks/>
              </p:cNvSpPr>
              <p:nvPr/>
            </p:nvSpPr>
            <p:spPr bwMode="auto">
              <a:xfrm>
                <a:off x="5311713" y="4625054"/>
                <a:ext cx="12855" cy="10284"/>
              </a:xfrm>
              <a:custGeom>
                <a:avLst/>
                <a:gdLst/>
                <a:ahLst/>
                <a:cxnLst>
                  <a:cxn ang="0">
                    <a:pos x="0" y="4"/>
                  </a:cxn>
                  <a:cxn ang="0">
                    <a:pos x="10" y="8"/>
                  </a:cxn>
                  <a:cxn ang="0">
                    <a:pos x="10" y="4"/>
                  </a:cxn>
                  <a:cxn ang="0">
                    <a:pos x="0" y="0"/>
                  </a:cxn>
                  <a:cxn ang="0">
                    <a:pos x="0" y="4"/>
                  </a:cxn>
                </a:cxnLst>
                <a:rect l="0" t="0" r="r" b="b"/>
                <a:pathLst>
                  <a:path w="10" h="8">
                    <a:moveTo>
                      <a:pt x="0" y="4"/>
                    </a:moveTo>
                    <a:lnTo>
                      <a:pt x="10" y="8"/>
                    </a:lnTo>
                    <a:lnTo>
                      <a:pt x="10" y="4"/>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9" name="Freeform 2924"/>
              <p:cNvSpPr>
                <a:spLocks/>
              </p:cNvSpPr>
              <p:nvPr/>
            </p:nvSpPr>
            <p:spPr bwMode="auto">
              <a:xfrm>
                <a:off x="5265436" y="4092859"/>
                <a:ext cx="7713" cy="7713"/>
              </a:xfrm>
              <a:custGeom>
                <a:avLst/>
                <a:gdLst/>
                <a:ahLst/>
                <a:cxnLst>
                  <a:cxn ang="0">
                    <a:pos x="6" y="0"/>
                  </a:cxn>
                  <a:cxn ang="0">
                    <a:pos x="0" y="0"/>
                  </a:cxn>
                  <a:cxn ang="0">
                    <a:pos x="2" y="6"/>
                  </a:cxn>
                  <a:cxn ang="0">
                    <a:pos x="4" y="6"/>
                  </a:cxn>
                  <a:cxn ang="0">
                    <a:pos x="6" y="0"/>
                  </a:cxn>
                </a:cxnLst>
                <a:rect l="0" t="0" r="r" b="b"/>
                <a:pathLst>
                  <a:path w="6" h="6">
                    <a:moveTo>
                      <a:pt x="6" y="0"/>
                    </a:moveTo>
                    <a:lnTo>
                      <a:pt x="0" y="0"/>
                    </a:lnTo>
                    <a:lnTo>
                      <a:pt x="2" y="6"/>
                    </a:lnTo>
                    <a:lnTo>
                      <a:pt x="4" y="6"/>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0" name="Freeform 2925"/>
              <p:cNvSpPr>
                <a:spLocks/>
              </p:cNvSpPr>
              <p:nvPr/>
            </p:nvSpPr>
            <p:spPr bwMode="auto">
              <a:xfrm>
                <a:off x="5134315" y="3650648"/>
                <a:ext cx="10284" cy="7713"/>
              </a:xfrm>
              <a:custGeom>
                <a:avLst/>
                <a:gdLst/>
                <a:ahLst/>
                <a:cxnLst>
                  <a:cxn ang="0">
                    <a:pos x="0" y="0"/>
                  </a:cxn>
                  <a:cxn ang="0">
                    <a:pos x="0" y="6"/>
                  </a:cxn>
                  <a:cxn ang="0">
                    <a:pos x="8" y="6"/>
                  </a:cxn>
                  <a:cxn ang="0">
                    <a:pos x="6" y="0"/>
                  </a:cxn>
                  <a:cxn ang="0">
                    <a:pos x="0" y="0"/>
                  </a:cxn>
                </a:cxnLst>
                <a:rect l="0" t="0" r="r" b="b"/>
                <a:pathLst>
                  <a:path w="8" h="6">
                    <a:moveTo>
                      <a:pt x="0" y="0"/>
                    </a:moveTo>
                    <a:lnTo>
                      <a:pt x="0" y="6"/>
                    </a:lnTo>
                    <a:lnTo>
                      <a:pt x="8" y="6"/>
                    </a:lnTo>
                    <a:lnTo>
                      <a:pt x="6"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1" name="Freeform 2926"/>
              <p:cNvSpPr>
                <a:spLocks/>
              </p:cNvSpPr>
              <p:nvPr/>
            </p:nvSpPr>
            <p:spPr bwMode="auto">
              <a:xfrm>
                <a:off x="7512482" y="3691784"/>
                <a:ext cx="5142" cy="5142"/>
              </a:xfrm>
              <a:custGeom>
                <a:avLst/>
                <a:gdLst/>
                <a:ahLst/>
                <a:cxnLst>
                  <a:cxn ang="0">
                    <a:pos x="4" y="4"/>
                  </a:cxn>
                  <a:cxn ang="0">
                    <a:pos x="2" y="0"/>
                  </a:cxn>
                  <a:cxn ang="0">
                    <a:pos x="0" y="0"/>
                  </a:cxn>
                  <a:cxn ang="0">
                    <a:pos x="2" y="4"/>
                  </a:cxn>
                  <a:cxn ang="0">
                    <a:pos x="4" y="4"/>
                  </a:cxn>
                </a:cxnLst>
                <a:rect l="0" t="0" r="r" b="b"/>
                <a:pathLst>
                  <a:path w="4" h="4">
                    <a:moveTo>
                      <a:pt x="4" y="4"/>
                    </a:moveTo>
                    <a:lnTo>
                      <a:pt x="2" y="0"/>
                    </a:lnTo>
                    <a:lnTo>
                      <a:pt x="0" y="0"/>
                    </a:lnTo>
                    <a:lnTo>
                      <a:pt x="2" y="4"/>
                    </a:lnTo>
                    <a:lnTo>
                      <a:pt x="4"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2" name="Freeform 2927"/>
              <p:cNvSpPr>
                <a:spLocks/>
              </p:cNvSpPr>
              <p:nvPr/>
            </p:nvSpPr>
            <p:spPr bwMode="auto">
              <a:xfrm>
                <a:off x="5283432" y="3691784"/>
                <a:ext cx="2231620" cy="529624"/>
              </a:xfrm>
              <a:custGeom>
                <a:avLst/>
                <a:gdLst/>
                <a:ahLst/>
                <a:cxnLst>
                  <a:cxn ang="0">
                    <a:pos x="1024" y="202"/>
                  </a:cxn>
                  <a:cxn ang="0">
                    <a:pos x="1022" y="206"/>
                  </a:cxn>
                  <a:cxn ang="0">
                    <a:pos x="1014" y="210"/>
                  </a:cxn>
                  <a:cxn ang="0">
                    <a:pos x="1018" y="204"/>
                  </a:cxn>
                  <a:cxn ang="0">
                    <a:pos x="756" y="258"/>
                  </a:cxn>
                  <a:cxn ang="0">
                    <a:pos x="476" y="304"/>
                  </a:cxn>
                  <a:cxn ang="0">
                    <a:pos x="454" y="308"/>
                  </a:cxn>
                  <a:cxn ang="0">
                    <a:pos x="454" y="402"/>
                  </a:cxn>
                  <a:cxn ang="0">
                    <a:pos x="374" y="408"/>
                  </a:cxn>
                  <a:cxn ang="0">
                    <a:pos x="390" y="360"/>
                  </a:cxn>
                  <a:cxn ang="0">
                    <a:pos x="0" y="368"/>
                  </a:cxn>
                  <a:cxn ang="0">
                    <a:pos x="0" y="372"/>
                  </a:cxn>
                  <a:cxn ang="0">
                    <a:pos x="384" y="364"/>
                  </a:cxn>
                  <a:cxn ang="0">
                    <a:pos x="366" y="412"/>
                  </a:cxn>
                  <a:cxn ang="0">
                    <a:pos x="450" y="406"/>
                  </a:cxn>
                  <a:cxn ang="0">
                    <a:pos x="450" y="404"/>
                  </a:cxn>
                  <a:cxn ang="0">
                    <a:pos x="454" y="404"/>
                  </a:cxn>
                  <a:cxn ang="0">
                    <a:pos x="454" y="406"/>
                  </a:cxn>
                  <a:cxn ang="0">
                    <a:pos x="456" y="406"/>
                  </a:cxn>
                  <a:cxn ang="0">
                    <a:pos x="456" y="310"/>
                  </a:cxn>
                  <a:cxn ang="0">
                    <a:pos x="478" y="310"/>
                  </a:cxn>
                  <a:cxn ang="0">
                    <a:pos x="756" y="264"/>
                  </a:cxn>
                  <a:cxn ang="0">
                    <a:pos x="1186" y="176"/>
                  </a:cxn>
                  <a:cxn ang="0">
                    <a:pos x="1186" y="176"/>
                  </a:cxn>
                  <a:cxn ang="0">
                    <a:pos x="1188" y="174"/>
                  </a:cxn>
                  <a:cxn ang="0">
                    <a:pos x="1192" y="172"/>
                  </a:cxn>
                  <a:cxn ang="0">
                    <a:pos x="1190" y="174"/>
                  </a:cxn>
                  <a:cxn ang="0">
                    <a:pos x="1736" y="4"/>
                  </a:cxn>
                  <a:cxn ang="0">
                    <a:pos x="1734" y="0"/>
                  </a:cxn>
                  <a:cxn ang="0">
                    <a:pos x="1188" y="172"/>
                  </a:cxn>
                  <a:cxn ang="0">
                    <a:pos x="1024" y="202"/>
                  </a:cxn>
                </a:cxnLst>
                <a:rect l="0" t="0" r="r" b="b"/>
                <a:pathLst>
                  <a:path w="1736" h="412">
                    <a:moveTo>
                      <a:pt x="1024" y="202"/>
                    </a:moveTo>
                    <a:lnTo>
                      <a:pt x="1022" y="206"/>
                    </a:lnTo>
                    <a:lnTo>
                      <a:pt x="1014" y="210"/>
                    </a:lnTo>
                    <a:lnTo>
                      <a:pt x="1018" y="204"/>
                    </a:lnTo>
                    <a:lnTo>
                      <a:pt x="756" y="258"/>
                    </a:lnTo>
                    <a:lnTo>
                      <a:pt x="476" y="304"/>
                    </a:lnTo>
                    <a:lnTo>
                      <a:pt x="454" y="308"/>
                    </a:lnTo>
                    <a:lnTo>
                      <a:pt x="454" y="402"/>
                    </a:lnTo>
                    <a:lnTo>
                      <a:pt x="374" y="408"/>
                    </a:lnTo>
                    <a:lnTo>
                      <a:pt x="390" y="360"/>
                    </a:lnTo>
                    <a:lnTo>
                      <a:pt x="0" y="368"/>
                    </a:lnTo>
                    <a:lnTo>
                      <a:pt x="0" y="372"/>
                    </a:lnTo>
                    <a:lnTo>
                      <a:pt x="384" y="364"/>
                    </a:lnTo>
                    <a:lnTo>
                      <a:pt x="366" y="412"/>
                    </a:lnTo>
                    <a:lnTo>
                      <a:pt x="450" y="406"/>
                    </a:lnTo>
                    <a:lnTo>
                      <a:pt x="450" y="404"/>
                    </a:lnTo>
                    <a:lnTo>
                      <a:pt x="454" y="404"/>
                    </a:lnTo>
                    <a:lnTo>
                      <a:pt x="454" y="406"/>
                    </a:lnTo>
                    <a:lnTo>
                      <a:pt x="456" y="406"/>
                    </a:lnTo>
                    <a:lnTo>
                      <a:pt x="456" y="310"/>
                    </a:lnTo>
                    <a:lnTo>
                      <a:pt x="478" y="310"/>
                    </a:lnTo>
                    <a:lnTo>
                      <a:pt x="756" y="264"/>
                    </a:lnTo>
                    <a:lnTo>
                      <a:pt x="1186" y="176"/>
                    </a:lnTo>
                    <a:lnTo>
                      <a:pt x="1186" y="176"/>
                    </a:lnTo>
                    <a:lnTo>
                      <a:pt x="1188" y="174"/>
                    </a:lnTo>
                    <a:lnTo>
                      <a:pt x="1192" y="172"/>
                    </a:lnTo>
                    <a:lnTo>
                      <a:pt x="1190" y="174"/>
                    </a:lnTo>
                    <a:lnTo>
                      <a:pt x="1736" y="4"/>
                    </a:lnTo>
                    <a:lnTo>
                      <a:pt x="1734" y="0"/>
                    </a:lnTo>
                    <a:lnTo>
                      <a:pt x="1188" y="172"/>
                    </a:lnTo>
                    <a:lnTo>
                      <a:pt x="1024" y="20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3" name="Freeform 2928"/>
              <p:cNvSpPr>
                <a:spLocks/>
              </p:cNvSpPr>
              <p:nvPr/>
            </p:nvSpPr>
            <p:spPr bwMode="auto">
              <a:xfrm>
                <a:off x="6808030" y="3912889"/>
                <a:ext cx="7713" cy="5142"/>
              </a:xfrm>
              <a:custGeom>
                <a:avLst/>
                <a:gdLst/>
                <a:ahLst/>
                <a:cxnLst>
                  <a:cxn ang="0">
                    <a:pos x="6" y="0"/>
                  </a:cxn>
                  <a:cxn ang="0">
                    <a:pos x="2" y="2"/>
                  </a:cxn>
                  <a:cxn ang="0">
                    <a:pos x="0" y="4"/>
                  </a:cxn>
                  <a:cxn ang="0">
                    <a:pos x="4" y="2"/>
                  </a:cxn>
                  <a:cxn ang="0">
                    <a:pos x="6" y="0"/>
                  </a:cxn>
                </a:cxnLst>
                <a:rect l="0" t="0" r="r" b="b"/>
                <a:pathLst>
                  <a:path w="6" h="4">
                    <a:moveTo>
                      <a:pt x="6" y="0"/>
                    </a:moveTo>
                    <a:lnTo>
                      <a:pt x="2" y="2"/>
                    </a:lnTo>
                    <a:lnTo>
                      <a:pt x="0" y="4"/>
                    </a:lnTo>
                    <a:lnTo>
                      <a:pt x="4" y="2"/>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4" name="Freeform 2929"/>
              <p:cNvSpPr>
                <a:spLocks/>
              </p:cNvSpPr>
              <p:nvPr/>
            </p:nvSpPr>
            <p:spPr bwMode="auto">
              <a:xfrm>
                <a:off x="6586925" y="3951454"/>
                <a:ext cx="12855" cy="10284"/>
              </a:xfrm>
              <a:custGeom>
                <a:avLst/>
                <a:gdLst/>
                <a:ahLst/>
                <a:cxnLst>
                  <a:cxn ang="0">
                    <a:pos x="4" y="2"/>
                  </a:cxn>
                  <a:cxn ang="0">
                    <a:pos x="0" y="8"/>
                  </a:cxn>
                  <a:cxn ang="0">
                    <a:pos x="8" y="4"/>
                  </a:cxn>
                  <a:cxn ang="0">
                    <a:pos x="10" y="0"/>
                  </a:cxn>
                  <a:cxn ang="0">
                    <a:pos x="10" y="0"/>
                  </a:cxn>
                  <a:cxn ang="0">
                    <a:pos x="4" y="2"/>
                  </a:cxn>
                </a:cxnLst>
                <a:rect l="0" t="0" r="r" b="b"/>
                <a:pathLst>
                  <a:path w="10" h="8">
                    <a:moveTo>
                      <a:pt x="4" y="2"/>
                    </a:moveTo>
                    <a:lnTo>
                      <a:pt x="0" y="8"/>
                    </a:lnTo>
                    <a:lnTo>
                      <a:pt x="8" y="4"/>
                    </a:lnTo>
                    <a:lnTo>
                      <a:pt x="10" y="0"/>
                    </a:lnTo>
                    <a:lnTo>
                      <a:pt x="10" y="0"/>
                    </a:lnTo>
                    <a:lnTo>
                      <a:pt x="4"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5" name="Rectangle 2930"/>
              <p:cNvSpPr>
                <a:spLocks noChangeArrowheads="1"/>
              </p:cNvSpPr>
              <p:nvPr/>
            </p:nvSpPr>
            <p:spPr bwMode="auto">
              <a:xfrm>
                <a:off x="5278291" y="4164847"/>
                <a:ext cx="5142"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96" name="Freeform 2931"/>
              <p:cNvSpPr>
                <a:spLocks/>
              </p:cNvSpPr>
              <p:nvPr/>
            </p:nvSpPr>
            <p:spPr bwMode="auto">
              <a:xfrm>
                <a:off x="7260525" y="4229121"/>
                <a:ext cx="5142" cy="7713"/>
              </a:xfrm>
              <a:custGeom>
                <a:avLst/>
                <a:gdLst/>
                <a:ahLst/>
                <a:cxnLst>
                  <a:cxn ang="0">
                    <a:pos x="2" y="6"/>
                  </a:cxn>
                  <a:cxn ang="0">
                    <a:pos x="4" y="0"/>
                  </a:cxn>
                  <a:cxn ang="0">
                    <a:pos x="2" y="0"/>
                  </a:cxn>
                  <a:cxn ang="0">
                    <a:pos x="0" y="6"/>
                  </a:cxn>
                  <a:cxn ang="0">
                    <a:pos x="2" y="6"/>
                  </a:cxn>
                </a:cxnLst>
                <a:rect l="0" t="0" r="r" b="b"/>
                <a:pathLst>
                  <a:path w="4" h="6">
                    <a:moveTo>
                      <a:pt x="2" y="6"/>
                    </a:moveTo>
                    <a:lnTo>
                      <a:pt x="4" y="0"/>
                    </a:lnTo>
                    <a:lnTo>
                      <a:pt x="2" y="0"/>
                    </a:lnTo>
                    <a:lnTo>
                      <a:pt x="0" y="6"/>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7" name="Freeform 2932"/>
              <p:cNvSpPr>
                <a:spLocks/>
              </p:cNvSpPr>
              <p:nvPr/>
            </p:nvSpPr>
            <p:spPr bwMode="auto">
              <a:xfrm>
                <a:off x="6005881" y="5067264"/>
                <a:ext cx="7713" cy="5142"/>
              </a:xfrm>
              <a:custGeom>
                <a:avLst/>
                <a:gdLst/>
                <a:ahLst/>
                <a:cxnLst>
                  <a:cxn ang="0">
                    <a:pos x="0" y="4"/>
                  </a:cxn>
                  <a:cxn ang="0">
                    <a:pos x="6" y="2"/>
                  </a:cxn>
                  <a:cxn ang="0">
                    <a:pos x="4" y="0"/>
                  </a:cxn>
                  <a:cxn ang="0">
                    <a:pos x="0" y="0"/>
                  </a:cxn>
                  <a:cxn ang="0">
                    <a:pos x="0" y="4"/>
                  </a:cxn>
                </a:cxnLst>
                <a:rect l="0" t="0" r="r" b="b"/>
                <a:pathLst>
                  <a:path w="6" h="4">
                    <a:moveTo>
                      <a:pt x="0" y="4"/>
                    </a:moveTo>
                    <a:lnTo>
                      <a:pt x="6" y="2"/>
                    </a:lnTo>
                    <a:lnTo>
                      <a:pt x="4" y="0"/>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8" name="Freeform 2933"/>
              <p:cNvSpPr>
                <a:spLocks/>
              </p:cNvSpPr>
              <p:nvPr/>
            </p:nvSpPr>
            <p:spPr bwMode="auto">
              <a:xfrm>
                <a:off x="5381130" y="4095430"/>
                <a:ext cx="1881966" cy="971835"/>
              </a:xfrm>
              <a:custGeom>
                <a:avLst/>
                <a:gdLst/>
                <a:ahLst/>
                <a:cxnLst>
                  <a:cxn ang="0">
                    <a:pos x="1250" y="34"/>
                  </a:cxn>
                  <a:cxn ang="0">
                    <a:pos x="1218" y="0"/>
                  </a:cxn>
                  <a:cxn ang="0">
                    <a:pos x="968" y="98"/>
                  </a:cxn>
                  <a:cxn ang="0">
                    <a:pos x="906" y="108"/>
                  </a:cxn>
                  <a:cxn ang="0">
                    <a:pos x="906" y="108"/>
                  </a:cxn>
                  <a:cxn ang="0">
                    <a:pos x="900" y="112"/>
                  </a:cxn>
                  <a:cxn ang="0">
                    <a:pos x="902" y="108"/>
                  </a:cxn>
                  <a:cxn ang="0">
                    <a:pos x="554" y="166"/>
                  </a:cxn>
                  <a:cxn ang="0">
                    <a:pos x="348" y="186"/>
                  </a:cxn>
                  <a:cxn ang="0">
                    <a:pos x="378" y="92"/>
                  </a:cxn>
                  <a:cxn ang="0">
                    <a:pos x="374" y="92"/>
                  </a:cxn>
                  <a:cxn ang="0">
                    <a:pos x="270" y="410"/>
                  </a:cxn>
                  <a:cxn ang="0">
                    <a:pos x="280" y="450"/>
                  </a:cxn>
                  <a:cxn ang="0">
                    <a:pos x="0" y="470"/>
                  </a:cxn>
                  <a:cxn ang="0">
                    <a:pos x="0" y="474"/>
                  </a:cxn>
                  <a:cxn ang="0">
                    <a:pos x="280" y="454"/>
                  </a:cxn>
                  <a:cxn ang="0">
                    <a:pos x="310" y="544"/>
                  </a:cxn>
                  <a:cxn ang="0">
                    <a:pos x="276" y="694"/>
                  </a:cxn>
                  <a:cxn ang="0">
                    <a:pos x="448" y="684"/>
                  </a:cxn>
                  <a:cxn ang="0">
                    <a:pos x="486" y="756"/>
                  </a:cxn>
                  <a:cxn ang="0">
                    <a:pos x="490" y="756"/>
                  </a:cxn>
                  <a:cxn ang="0">
                    <a:pos x="452" y="678"/>
                  </a:cxn>
                  <a:cxn ang="0">
                    <a:pos x="280" y="692"/>
                  </a:cxn>
                  <a:cxn ang="0">
                    <a:pos x="312" y="542"/>
                  </a:cxn>
                  <a:cxn ang="0">
                    <a:pos x="274" y="410"/>
                  </a:cxn>
                  <a:cxn ang="0">
                    <a:pos x="348" y="192"/>
                  </a:cxn>
                  <a:cxn ang="0">
                    <a:pos x="552" y="170"/>
                  </a:cxn>
                  <a:cxn ang="0">
                    <a:pos x="780" y="134"/>
                  </a:cxn>
                  <a:cxn ang="0">
                    <a:pos x="780" y="132"/>
                  </a:cxn>
                  <a:cxn ang="0">
                    <a:pos x="786" y="130"/>
                  </a:cxn>
                  <a:cxn ang="0">
                    <a:pos x="786" y="132"/>
                  </a:cxn>
                  <a:cxn ang="0">
                    <a:pos x="968" y="102"/>
                  </a:cxn>
                  <a:cxn ang="0">
                    <a:pos x="1218" y="6"/>
                  </a:cxn>
                  <a:cxn ang="0">
                    <a:pos x="1248" y="38"/>
                  </a:cxn>
                  <a:cxn ang="0">
                    <a:pos x="1330" y="22"/>
                  </a:cxn>
                  <a:cxn ang="0">
                    <a:pos x="1462" y="110"/>
                  </a:cxn>
                  <a:cxn ang="0">
                    <a:pos x="1464" y="104"/>
                  </a:cxn>
                  <a:cxn ang="0">
                    <a:pos x="1330" y="16"/>
                  </a:cxn>
                  <a:cxn ang="0">
                    <a:pos x="1250" y="34"/>
                  </a:cxn>
                </a:cxnLst>
                <a:rect l="0" t="0" r="r" b="b"/>
                <a:pathLst>
                  <a:path w="1464" h="756">
                    <a:moveTo>
                      <a:pt x="1250" y="34"/>
                    </a:moveTo>
                    <a:lnTo>
                      <a:pt x="1218" y="0"/>
                    </a:lnTo>
                    <a:lnTo>
                      <a:pt x="968" y="98"/>
                    </a:lnTo>
                    <a:lnTo>
                      <a:pt x="906" y="108"/>
                    </a:lnTo>
                    <a:lnTo>
                      <a:pt x="906" y="108"/>
                    </a:lnTo>
                    <a:lnTo>
                      <a:pt x="900" y="112"/>
                    </a:lnTo>
                    <a:lnTo>
                      <a:pt x="902" y="108"/>
                    </a:lnTo>
                    <a:lnTo>
                      <a:pt x="554" y="166"/>
                    </a:lnTo>
                    <a:lnTo>
                      <a:pt x="348" y="186"/>
                    </a:lnTo>
                    <a:lnTo>
                      <a:pt x="378" y="92"/>
                    </a:lnTo>
                    <a:lnTo>
                      <a:pt x="374" y="92"/>
                    </a:lnTo>
                    <a:lnTo>
                      <a:pt x="270" y="410"/>
                    </a:lnTo>
                    <a:lnTo>
                      <a:pt x="280" y="450"/>
                    </a:lnTo>
                    <a:lnTo>
                      <a:pt x="0" y="470"/>
                    </a:lnTo>
                    <a:lnTo>
                      <a:pt x="0" y="474"/>
                    </a:lnTo>
                    <a:lnTo>
                      <a:pt x="280" y="454"/>
                    </a:lnTo>
                    <a:lnTo>
                      <a:pt x="310" y="544"/>
                    </a:lnTo>
                    <a:lnTo>
                      <a:pt x="276" y="694"/>
                    </a:lnTo>
                    <a:lnTo>
                      <a:pt x="448" y="684"/>
                    </a:lnTo>
                    <a:lnTo>
                      <a:pt x="486" y="756"/>
                    </a:lnTo>
                    <a:lnTo>
                      <a:pt x="490" y="756"/>
                    </a:lnTo>
                    <a:lnTo>
                      <a:pt x="452" y="678"/>
                    </a:lnTo>
                    <a:lnTo>
                      <a:pt x="280" y="692"/>
                    </a:lnTo>
                    <a:lnTo>
                      <a:pt x="312" y="542"/>
                    </a:lnTo>
                    <a:lnTo>
                      <a:pt x="274" y="410"/>
                    </a:lnTo>
                    <a:lnTo>
                      <a:pt x="348" y="192"/>
                    </a:lnTo>
                    <a:lnTo>
                      <a:pt x="552" y="170"/>
                    </a:lnTo>
                    <a:lnTo>
                      <a:pt x="780" y="134"/>
                    </a:lnTo>
                    <a:lnTo>
                      <a:pt x="780" y="132"/>
                    </a:lnTo>
                    <a:lnTo>
                      <a:pt x="786" y="130"/>
                    </a:lnTo>
                    <a:lnTo>
                      <a:pt x="786" y="132"/>
                    </a:lnTo>
                    <a:lnTo>
                      <a:pt x="968" y="102"/>
                    </a:lnTo>
                    <a:lnTo>
                      <a:pt x="1218" y="6"/>
                    </a:lnTo>
                    <a:lnTo>
                      <a:pt x="1248" y="38"/>
                    </a:lnTo>
                    <a:lnTo>
                      <a:pt x="1330" y="22"/>
                    </a:lnTo>
                    <a:lnTo>
                      <a:pt x="1462" y="110"/>
                    </a:lnTo>
                    <a:lnTo>
                      <a:pt x="1464" y="104"/>
                    </a:lnTo>
                    <a:lnTo>
                      <a:pt x="1330" y="16"/>
                    </a:lnTo>
                    <a:lnTo>
                      <a:pt x="1250" y="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9" name="Rectangle 2934"/>
              <p:cNvSpPr>
                <a:spLocks noChangeArrowheads="1"/>
              </p:cNvSpPr>
              <p:nvPr/>
            </p:nvSpPr>
            <p:spPr bwMode="auto">
              <a:xfrm>
                <a:off x="5370846" y="4704755"/>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00" name="Freeform 2935"/>
              <p:cNvSpPr>
                <a:spLocks/>
              </p:cNvSpPr>
              <p:nvPr/>
            </p:nvSpPr>
            <p:spPr bwMode="auto">
              <a:xfrm>
                <a:off x="6538076" y="4234263"/>
                <a:ext cx="7713" cy="5142"/>
              </a:xfrm>
              <a:custGeom>
                <a:avLst/>
                <a:gdLst/>
                <a:ahLst/>
                <a:cxnLst>
                  <a:cxn ang="0">
                    <a:pos x="0" y="4"/>
                  </a:cxn>
                  <a:cxn ang="0">
                    <a:pos x="6" y="0"/>
                  </a:cxn>
                  <a:cxn ang="0">
                    <a:pos x="6" y="0"/>
                  </a:cxn>
                  <a:cxn ang="0">
                    <a:pos x="2" y="0"/>
                  </a:cxn>
                  <a:cxn ang="0">
                    <a:pos x="0" y="4"/>
                  </a:cxn>
                </a:cxnLst>
                <a:rect l="0" t="0" r="r" b="b"/>
                <a:pathLst>
                  <a:path w="6" h="4">
                    <a:moveTo>
                      <a:pt x="0" y="4"/>
                    </a:moveTo>
                    <a:lnTo>
                      <a:pt x="6" y="0"/>
                    </a:lnTo>
                    <a:lnTo>
                      <a:pt x="6" y="0"/>
                    </a:lnTo>
                    <a:lnTo>
                      <a:pt x="2"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1" name="Freeform 2936"/>
              <p:cNvSpPr>
                <a:spLocks/>
              </p:cNvSpPr>
              <p:nvPr/>
            </p:nvSpPr>
            <p:spPr bwMode="auto">
              <a:xfrm>
                <a:off x="5370846" y="4699613"/>
                <a:ext cx="10284" cy="5142"/>
              </a:xfrm>
              <a:custGeom>
                <a:avLst/>
                <a:gdLst/>
                <a:ahLst/>
                <a:cxnLst>
                  <a:cxn ang="0">
                    <a:pos x="0" y="4"/>
                  </a:cxn>
                  <a:cxn ang="0">
                    <a:pos x="0" y="4"/>
                  </a:cxn>
                  <a:cxn ang="0">
                    <a:pos x="8" y="4"/>
                  </a:cxn>
                  <a:cxn ang="0">
                    <a:pos x="8" y="0"/>
                  </a:cxn>
                  <a:cxn ang="0">
                    <a:pos x="0" y="0"/>
                  </a:cxn>
                  <a:cxn ang="0">
                    <a:pos x="0" y="4"/>
                  </a:cxn>
                </a:cxnLst>
                <a:rect l="0" t="0" r="r" b="b"/>
                <a:pathLst>
                  <a:path w="8" h="4">
                    <a:moveTo>
                      <a:pt x="0" y="4"/>
                    </a:moveTo>
                    <a:lnTo>
                      <a:pt x="0" y="4"/>
                    </a:lnTo>
                    <a:lnTo>
                      <a:pt x="8" y="4"/>
                    </a:lnTo>
                    <a:lnTo>
                      <a:pt x="8" y="0"/>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2" name="Rectangle 2937"/>
              <p:cNvSpPr>
                <a:spLocks noChangeArrowheads="1"/>
              </p:cNvSpPr>
              <p:nvPr/>
            </p:nvSpPr>
            <p:spPr bwMode="auto">
              <a:xfrm>
                <a:off x="5861906" y="4211124"/>
                <a:ext cx="5142"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03" name="Freeform 2938"/>
              <p:cNvSpPr>
                <a:spLocks/>
              </p:cNvSpPr>
              <p:nvPr/>
            </p:nvSpPr>
            <p:spPr bwMode="auto">
              <a:xfrm>
                <a:off x="6265551" y="5010703"/>
                <a:ext cx="7713" cy="5142"/>
              </a:xfrm>
              <a:custGeom>
                <a:avLst/>
                <a:gdLst/>
                <a:ahLst/>
                <a:cxnLst>
                  <a:cxn ang="0">
                    <a:pos x="0" y="4"/>
                  </a:cxn>
                  <a:cxn ang="0">
                    <a:pos x="6" y="4"/>
                  </a:cxn>
                  <a:cxn ang="0">
                    <a:pos x="4" y="0"/>
                  </a:cxn>
                  <a:cxn ang="0">
                    <a:pos x="0" y="2"/>
                  </a:cxn>
                  <a:cxn ang="0">
                    <a:pos x="0" y="4"/>
                  </a:cxn>
                </a:cxnLst>
                <a:rect l="0" t="0" r="r" b="b"/>
                <a:pathLst>
                  <a:path w="6" h="4">
                    <a:moveTo>
                      <a:pt x="0" y="4"/>
                    </a:moveTo>
                    <a:lnTo>
                      <a:pt x="6" y="4"/>
                    </a:lnTo>
                    <a:lnTo>
                      <a:pt x="4" y="0"/>
                    </a:lnTo>
                    <a:lnTo>
                      <a:pt x="0" y="2"/>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4" name="Freeform 2939"/>
              <p:cNvSpPr>
                <a:spLocks/>
              </p:cNvSpPr>
              <p:nvPr/>
            </p:nvSpPr>
            <p:spPr bwMode="auto">
              <a:xfrm>
                <a:off x="6208989" y="4265115"/>
                <a:ext cx="858711" cy="748158"/>
              </a:xfrm>
              <a:custGeom>
                <a:avLst/>
                <a:gdLst/>
                <a:ahLst/>
                <a:cxnLst>
                  <a:cxn ang="0">
                    <a:pos x="278" y="474"/>
                  </a:cxn>
                  <a:cxn ang="0">
                    <a:pos x="280" y="486"/>
                  </a:cxn>
                  <a:cxn ang="0">
                    <a:pos x="302" y="516"/>
                  </a:cxn>
                  <a:cxn ang="0">
                    <a:pos x="562" y="474"/>
                  </a:cxn>
                  <a:cxn ang="0">
                    <a:pos x="604" y="488"/>
                  </a:cxn>
                  <a:cxn ang="0">
                    <a:pos x="604" y="438"/>
                  </a:cxn>
                  <a:cxn ang="0">
                    <a:pos x="668" y="438"/>
                  </a:cxn>
                  <a:cxn ang="0">
                    <a:pos x="668" y="430"/>
                  </a:cxn>
                  <a:cxn ang="0">
                    <a:pos x="598" y="432"/>
                  </a:cxn>
                  <a:cxn ang="0">
                    <a:pos x="598" y="480"/>
                  </a:cxn>
                  <a:cxn ang="0">
                    <a:pos x="564" y="468"/>
                  </a:cxn>
                  <a:cxn ang="0">
                    <a:pos x="302" y="510"/>
                  </a:cxn>
                  <a:cxn ang="0">
                    <a:pos x="284" y="486"/>
                  </a:cxn>
                  <a:cxn ang="0">
                    <a:pos x="262" y="330"/>
                  </a:cxn>
                  <a:cxn ang="0">
                    <a:pos x="142" y="0"/>
                  </a:cxn>
                  <a:cxn ang="0">
                    <a:pos x="136" y="2"/>
                  </a:cxn>
                  <a:cxn ang="0">
                    <a:pos x="260" y="332"/>
                  </a:cxn>
                  <a:cxn ang="0">
                    <a:pos x="278" y="468"/>
                  </a:cxn>
                  <a:cxn ang="0">
                    <a:pos x="0" y="492"/>
                  </a:cxn>
                  <a:cxn ang="0">
                    <a:pos x="44" y="582"/>
                  </a:cxn>
                  <a:cxn ang="0">
                    <a:pos x="48" y="580"/>
                  </a:cxn>
                  <a:cxn ang="0">
                    <a:pos x="4" y="494"/>
                  </a:cxn>
                  <a:cxn ang="0">
                    <a:pos x="278" y="474"/>
                  </a:cxn>
                </a:cxnLst>
                <a:rect l="0" t="0" r="r" b="b"/>
                <a:pathLst>
                  <a:path w="668" h="582">
                    <a:moveTo>
                      <a:pt x="278" y="474"/>
                    </a:moveTo>
                    <a:lnTo>
                      <a:pt x="280" y="486"/>
                    </a:lnTo>
                    <a:lnTo>
                      <a:pt x="302" y="516"/>
                    </a:lnTo>
                    <a:lnTo>
                      <a:pt x="562" y="474"/>
                    </a:lnTo>
                    <a:lnTo>
                      <a:pt x="604" y="488"/>
                    </a:lnTo>
                    <a:lnTo>
                      <a:pt x="604" y="438"/>
                    </a:lnTo>
                    <a:lnTo>
                      <a:pt x="668" y="438"/>
                    </a:lnTo>
                    <a:lnTo>
                      <a:pt x="668" y="430"/>
                    </a:lnTo>
                    <a:lnTo>
                      <a:pt x="598" y="432"/>
                    </a:lnTo>
                    <a:lnTo>
                      <a:pt x="598" y="480"/>
                    </a:lnTo>
                    <a:lnTo>
                      <a:pt x="564" y="468"/>
                    </a:lnTo>
                    <a:lnTo>
                      <a:pt x="302" y="510"/>
                    </a:lnTo>
                    <a:lnTo>
                      <a:pt x="284" y="486"/>
                    </a:lnTo>
                    <a:lnTo>
                      <a:pt x="262" y="330"/>
                    </a:lnTo>
                    <a:lnTo>
                      <a:pt x="142" y="0"/>
                    </a:lnTo>
                    <a:lnTo>
                      <a:pt x="136" y="2"/>
                    </a:lnTo>
                    <a:lnTo>
                      <a:pt x="260" y="332"/>
                    </a:lnTo>
                    <a:lnTo>
                      <a:pt x="278" y="468"/>
                    </a:lnTo>
                    <a:lnTo>
                      <a:pt x="0" y="492"/>
                    </a:lnTo>
                    <a:lnTo>
                      <a:pt x="44" y="582"/>
                    </a:lnTo>
                    <a:lnTo>
                      <a:pt x="48" y="580"/>
                    </a:lnTo>
                    <a:lnTo>
                      <a:pt x="4" y="494"/>
                    </a:lnTo>
                    <a:lnTo>
                      <a:pt x="278" y="47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5" name="Freeform 2940"/>
              <p:cNvSpPr>
                <a:spLocks/>
              </p:cNvSpPr>
              <p:nvPr/>
            </p:nvSpPr>
            <p:spPr bwMode="auto">
              <a:xfrm>
                <a:off x="6383817" y="4262544"/>
                <a:ext cx="7713" cy="5142"/>
              </a:xfrm>
              <a:custGeom>
                <a:avLst/>
                <a:gdLst/>
                <a:ahLst/>
                <a:cxnLst>
                  <a:cxn ang="0">
                    <a:pos x="6" y="0"/>
                  </a:cxn>
                  <a:cxn ang="0">
                    <a:pos x="0" y="2"/>
                  </a:cxn>
                  <a:cxn ang="0">
                    <a:pos x="0" y="4"/>
                  </a:cxn>
                  <a:cxn ang="0">
                    <a:pos x="6" y="2"/>
                  </a:cxn>
                  <a:cxn ang="0">
                    <a:pos x="6" y="0"/>
                  </a:cxn>
                </a:cxnLst>
                <a:rect l="0" t="0" r="r" b="b"/>
                <a:pathLst>
                  <a:path w="6" h="4">
                    <a:moveTo>
                      <a:pt x="6" y="0"/>
                    </a:moveTo>
                    <a:lnTo>
                      <a:pt x="0" y="2"/>
                    </a:lnTo>
                    <a:lnTo>
                      <a:pt x="0" y="4"/>
                    </a:lnTo>
                    <a:lnTo>
                      <a:pt x="6" y="2"/>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6" name="Freeform 2941"/>
              <p:cNvSpPr>
                <a:spLocks/>
              </p:cNvSpPr>
              <p:nvPr/>
            </p:nvSpPr>
            <p:spPr bwMode="auto">
              <a:xfrm>
                <a:off x="7093410" y="4589060"/>
                <a:ext cx="5142" cy="7713"/>
              </a:xfrm>
              <a:custGeom>
                <a:avLst/>
                <a:gdLst/>
                <a:ahLst/>
                <a:cxnLst>
                  <a:cxn ang="0">
                    <a:pos x="2" y="6"/>
                  </a:cxn>
                  <a:cxn ang="0">
                    <a:pos x="4" y="2"/>
                  </a:cxn>
                  <a:cxn ang="0">
                    <a:pos x="2" y="0"/>
                  </a:cxn>
                  <a:cxn ang="0">
                    <a:pos x="0" y="2"/>
                  </a:cxn>
                  <a:cxn ang="0">
                    <a:pos x="2" y="6"/>
                  </a:cxn>
                </a:cxnLst>
                <a:rect l="0" t="0" r="r" b="b"/>
                <a:pathLst>
                  <a:path w="4" h="6">
                    <a:moveTo>
                      <a:pt x="2" y="6"/>
                    </a:moveTo>
                    <a:lnTo>
                      <a:pt x="4" y="2"/>
                    </a:lnTo>
                    <a:lnTo>
                      <a:pt x="2" y="0"/>
                    </a:lnTo>
                    <a:lnTo>
                      <a:pt x="0" y="2"/>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7" name="Freeform 2942"/>
              <p:cNvSpPr>
                <a:spLocks/>
              </p:cNvSpPr>
              <p:nvPr/>
            </p:nvSpPr>
            <p:spPr bwMode="auto">
              <a:xfrm>
                <a:off x="6689765" y="4190556"/>
                <a:ext cx="406217" cy="401075"/>
              </a:xfrm>
              <a:custGeom>
                <a:avLst/>
                <a:gdLst/>
                <a:ahLst/>
                <a:cxnLst>
                  <a:cxn ang="0">
                    <a:pos x="54" y="50"/>
                  </a:cxn>
                  <a:cxn ang="0">
                    <a:pos x="6" y="54"/>
                  </a:cxn>
                  <a:cxn ang="0">
                    <a:pos x="28" y="0"/>
                  </a:cxn>
                  <a:cxn ang="0">
                    <a:pos x="22" y="2"/>
                  </a:cxn>
                  <a:cxn ang="0">
                    <a:pos x="0" y="56"/>
                  </a:cxn>
                  <a:cxn ang="0">
                    <a:pos x="52" y="54"/>
                  </a:cxn>
                  <a:cxn ang="0">
                    <a:pos x="52" y="88"/>
                  </a:cxn>
                  <a:cxn ang="0">
                    <a:pos x="314" y="312"/>
                  </a:cxn>
                  <a:cxn ang="0">
                    <a:pos x="316" y="310"/>
                  </a:cxn>
                  <a:cxn ang="0">
                    <a:pos x="54" y="86"/>
                  </a:cxn>
                  <a:cxn ang="0">
                    <a:pos x="54" y="50"/>
                  </a:cxn>
                </a:cxnLst>
                <a:rect l="0" t="0" r="r" b="b"/>
                <a:pathLst>
                  <a:path w="316" h="312">
                    <a:moveTo>
                      <a:pt x="54" y="50"/>
                    </a:moveTo>
                    <a:lnTo>
                      <a:pt x="6" y="54"/>
                    </a:lnTo>
                    <a:lnTo>
                      <a:pt x="28" y="0"/>
                    </a:lnTo>
                    <a:lnTo>
                      <a:pt x="22" y="2"/>
                    </a:lnTo>
                    <a:lnTo>
                      <a:pt x="0" y="56"/>
                    </a:lnTo>
                    <a:lnTo>
                      <a:pt x="52" y="54"/>
                    </a:lnTo>
                    <a:lnTo>
                      <a:pt x="52" y="88"/>
                    </a:lnTo>
                    <a:lnTo>
                      <a:pt x="314" y="312"/>
                    </a:lnTo>
                    <a:lnTo>
                      <a:pt x="316" y="310"/>
                    </a:lnTo>
                    <a:lnTo>
                      <a:pt x="54" y="86"/>
                    </a:lnTo>
                    <a:lnTo>
                      <a:pt x="54" y="5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8" name="Freeform 2943"/>
              <p:cNvSpPr>
                <a:spLocks/>
              </p:cNvSpPr>
              <p:nvPr/>
            </p:nvSpPr>
            <p:spPr bwMode="auto">
              <a:xfrm>
                <a:off x="6460946" y="3151876"/>
                <a:ext cx="15426" cy="5142"/>
              </a:xfrm>
              <a:custGeom>
                <a:avLst/>
                <a:gdLst/>
                <a:ahLst/>
                <a:cxnLst>
                  <a:cxn ang="0">
                    <a:pos x="12" y="2"/>
                  </a:cxn>
                  <a:cxn ang="0">
                    <a:pos x="6" y="0"/>
                  </a:cxn>
                  <a:cxn ang="0">
                    <a:pos x="0" y="2"/>
                  </a:cxn>
                  <a:cxn ang="0">
                    <a:pos x="6" y="4"/>
                  </a:cxn>
                  <a:cxn ang="0">
                    <a:pos x="12" y="2"/>
                  </a:cxn>
                </a:cxnLst>
                <a:rect l="0" t="0" r="r" b="b"/>
                <a:pathLst>
                  <a:path w="12" h="4">
                    <a:moveTo>
                      <a:pt x="12" y="2"/>
                    </a:moveTo>
                    <a:lnTo>
                      <a:pt x="6" y="0"/>
                    </a:lnTo>
                    <a:lnTo>
                      <a:pt x="0" y="2"/>
                    </a:lnTo>
                    <a:lnTo>
                      <a:pt x="6" y="4"/>
                    </a:lnTo>
                    <a:lnTo>
                      <a:pt x="1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9" name="Freeform 2944"/>
              <p:cNvSpPr>
                <a:spLocks/>
              </p:cNvSpPr>
              <p:nvPr/>
            </p:nvSpPr>
            <p:spPr bwMode="auto">
              <a:xfrm>
                <a:off x="6031591" y="3213580"/>
                <a:ext cx="10284" cy="7713"/>
              </a:xfrm>
              <a:custGeom>
                <a:avLst/>
                <a:gdLst/>
                <a:ahLst/>
                <a:cxnLst>
                  <a:cxn ang="0">
                    <a:pos x="6" y="0"/>
                  </a:cxn>
                  <a:cxn ang="0">
                    <a:pos x="0" y="6"/>
                  </a:cxn>
                  <a:cxn ang="0">
                    <a:pos x="2" y="6"/>
                  </a:cxn>
                  <a:cxn ang="0">
                    <a:pos x="8" y="0"/>
                  </a:cxn>
                  <a:cxn ang="0">
                    <a:pos x="6" y="0"/>
                  </a:cxn>
                </a:cxnLst>
                <a:rect l="0" t="0" r="r" b="b"/>
                <a:pathLst>
                  <a:path w="8" h="6">
                    <a:moveTo>
                      <a:pt x="6" y="0"/>
                    </a:moveTo>
                    <a:lnTo>
                      <a:pt x="0" y="6"/>
                    </a:lnTo>
                    <a:lnTo>
                      <a:pt x="2" y="6"/>
                    </a:lnTo>
                    <a:lnTo>
                      <a:pt x="8" y="0"/>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0" name="Freeform 2945"/>
              <p:cNvSpPr>
                <a:spLocks/>
              </p:cNvSpPr>
              <p:nvPr/>
            </p:nvSpPr>
            <p:spPr bwMode="auto">
              <a:xfrm>
                <a:off x="6034162" y="3154447"/>
                <a:ext cx="434498" cy="439639"/>
              </a:xfrm>
              <a:custGeom>
                <a:avLst/>
                <a:gdLst/>
                <a:ahLst/>
                <a:cxnLst>
                  <a:cxn ang="0">
                    <a:pos x="258" y="342"/>
                  </a:cxn>
                  <a:cxn ang="0">
                    <a:pos x="258" y="340"/>
                  </a:cxn>
                  <a:cxn ang="0">
                    <a:pos x="262" y="340"/>
                  </a:cxn>
                  <a:cxn ang="0">
                    <a:pos x="196" y="46"/>
                  </a:cxn>
                  <a:cxn ang="0">
                    <a:pos x="338" y="2"/>
                  </a:cxn>
                  <a:cxn ang="0">
                    <a:pos x="332" y="0"/>
                  </a:cxn>
                  <a:cxn ang="0">
                    <a:pos x="194" y="42"/>
                  </a:cxn>
                  <a:cxn ang="0">
                    <a:pos x="6" y="46"/>
                  </a:cxn>
                  <a:cxn ang="0">
                    <a:pos x="0" y="52"/>
                  </a:cxn>
                  <a:cxn ang="0">
                    <a:pos x="190" y="46"/>
                  </a:cxn>
                  <a:cxn ang="0">
                    <a:pos x="258" y="342"/>
                  </a:cxn>
                </a:cxnLst>
                <a:rect l="0" t="0" r="r" b="b"/>
                <a:pathLst>
                  <a:path w="338" h="342">
                    <a:moveTo>
                      <a:pt x="258" y="342"/>
                    </a:moveTo>
                    <a:lnTo>
                      <a:pt x="258" y="340"/>
                    </a:lnTo>
                    <a:lnTo>
                      <a:pt x="262" y="340"/>
                    </a:lnTo>
                    <a:lnTo>
                      <a:pt x="196" y="46"/>
                    </a:lnTo>
                    <a:lnTo>
                      <a:pt x="338" y="2"/>
                    </a:lnTo>
                    <a:lnTo>
                      <a:pt x="332" y="0"/>
                    </a:lnTo>
                    <a:lnTo>
                      <a:pt x="194" y="42"/>
                    </a:lnTo>
                    <a:lnTo>
                      <a:pt x="6" y="46"/>
                    </a:lnTo>
                    <a:lnTo>
                      <a:pt x="0" y="52"/>
                    </a:lnTo>
                    <a:lnTo>
                      <a:pt x="190" y="46"/>
                    </a:lnTo>
                    <a:lnTo>
                      <a:pt x="258" y="3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1" name="Freeform 2946"/>
              <p:cNvSpPr>
                <a:spLocks/>
              </p:cNvSpPr>
              <p:nvPr/>
            </p:nvSpPr>
            <p:spPr bwMode="auto">
              <a:xfrm>
                <a:off x="6018736" y="3596658"/>
                <a:ext cx="357368" cy="300806"/>
              </a:xfrm>
              <a:custGeom>
                <a:avLst/>
                <a:gdLst/>
                <a:ahLst/>
                <a:cxnLst>
                  <a:cxn ang="0">
                    <a:pos x="274" y="12"/>
                  </a:cxn>
                  <a:cxn ang="0">
                    <a:pos x="236" y="52"/>
                  </a:cxn>
                  <a:cxn ang="0">
                    <a:pos x="186" y="160"/>
                  </a:cxn>
                  <a:cxn ang="0">
                    <a:pos x="158" y="146"/>
                  </a:cxn>
                  <a:cxn ang="0">
                    <a:pos x="78" y="200"/>
                  </a:cxn>
                  <a:cxn ang="0">
                    <a:pos x="54" y="186"/>
                  </a:cxn>
                  <a:cxn ang="0">
                    <a:pos x="0" y="230"/>
                  </a:cxn>
                  <a:cxn ang="0">
                    <a:pos x="0" y="234"/>
                  </a:cxn>
                  <a:cxn ang="0">
                    <a:pos x="54" y="190"/>
                  </a:cxn>
                  <a:cxn ang="0">
                    <a:pos x="78" y="206"/>
                  </a:cxn>
                  <a:cxn ang="0">
                    <a:pos x="158" y="150"/>
                  </a:cxn>
                  <a:cxn ang="0">
                    <a:pos x="188" y="164"/>
                  </a:cxn>
                  <a:cxn ang="0">
                    <a:pos x="238" y="54"/>
                  </a:cxn>
                  <a:cxn ang="0">
                    <a:pos x="278" y="14"/>
                  </a:cxn>
                  <a:cxn ang="0">
                    <a:pos x="274" y="2"/>
                  </a:cxn>
                  <a:cxn ang="0">
                    <a:pos x="270" y="0"/>
                  </a:cxn>
                  <a:cxn ang="0">
                    <a:pos x="274" y="12"/>
                  </a:cxn>
                </a:cxnLst>
                <a:rect l="0" t="0" r="r" b="b"/>
                <a:pathLst>
                  <a:path w="278" h="234">
                    <a:moveTo>
                      <a:pt x="274" y="12"/>
                    </a:moveTo>
                    <a:lnTo>
                      <a:pt x="236" y="52"/>
                    </a:lnTo>
                    <a:lnTo>
                      <a:pt x="186" y="160"/>
                    </a:lnTo>
                    <a:lnTo>
                      <a:pt x="158" y="146"/>
                    </a:lnTo>
                    <a:lnTo>
                      <a:pt x="78" y="200"/>
                    </a:lnTo>
                    <a:lnTo>
                      <a:pt x="54" y="186"/>
                    </a:lnTo>
                    <a:lnTo>
                      <a:pt x="0" y="230"/>
                    </a:lnTo>
                    <a:lnTo>
                      <a:pt x="0" y="234"/>
                    </a:lnTo>
                    <a:lnTo>
                      <a:pt x="54" y="190"/>
                    </a:lnTo>
                    <a:lnTo>
                      <a:pt x="78" y="206"/>
                    </a:lnTo>
                    <a:lnTo>
                      <a:pt x="158" y="150"/>
                    </a:lnTo>
                    <a:lnTo>
                      <a:pt x="188" y="164"/>
                    </a:lnTo>
                    <a:lnTo>
                      <a:pt x="238" y="54"/>
                    </a:lnTo>
                    <a:lnTo>
                      <a:pt x="278" y="14"/>
                    </a:lnTo>
                    <a:lnTo>
                      <a:pt x="274" y="2"/>
                    </a:lnTo>
                    <a:lnTo>
                      <a:pt x="270" y="0"/>
                    </a:lnTo>
                    <a:lnTo>
                      <a:pt x="274" y="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2" name="Freeform 2947"/>
              <p:cNvSpPr>
                <a:spLocks/>
              </p:cNvSpPr>
              <p:nvPr/>
            </p:nvSpPr>
            <p:spPr bwMode="auto">
              <a:xfrm>
                <a:off x="7167969" y="3336987"/>
                <a:ext cx="2571" cy="2571"/>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3" name="Freeform 2948"/>
              <p:cNvSpPr>
                <a:spLocks/>
              </p:cNvSpPr>
              <p:nvPr/>
            </p:nvSpPr>
            <p:spPr bwMode="auto">
              <a:xfrm>
                <a:off x="6365820" y="3594087"/>
                <a:ext cx="1286" cy="2571"/>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4" name="Freeform 2949"/>
              <p:cNvSpPr>
                <a:spLocks/>
              </p:cNvSpPr>
              <p:nvPr/>
            </p:nvSpPr>
            <p:spPr bwMode="auto">
              <a:xfrm>
                <a:off x="6370962" y="3046465"/>
                <a:ext cx="431927" cy="686455"/>
              </a:xfrm>
              <a:custGeom>
                <a:avLst/>
                <a:gdLst/>
                <a:ahLst/>
                <a:cxnLst>
                  <a:cxn ang="0">
                    <a:pos x="106" y="466"/>
                  </a:cxn>
                  <a:cxn ang="0">
                    <a:pos x="196" y="454"/>
                  </a:cxn>
                  <a:cxn ang="0">
                    <a:pos x="220" y="470"/>
                  </a:cxn>
                  <a:cxn ang="0">
                    <a:pos x="234" y="512"/>
                  </a:cxn>
                  <a:cxn ang="0">
                    <a:pos x="286" y="534"/>
                  </a:cxn>
                  <a:cxn ang="0">
                    <a:pos x="288" y="532"/>
                  </a:cxn>
                  <a:cxn ang="0">
                    <a:pos x="236" y="510"/>
                  </a:cxn>
                  <a:cxn ang="0">
                    <a:pos x="226" y="474"/>
                  </a:cxn>
                  <a:cxn ang="0">
                    <a:pos x="232" y="480"/>
                  </a:cxn>
                  <a:cxn ang="0">
                    <a:pos x="290" y="348"/>
                  </a:cxn>
                  <a:cxn ang="0">
                    <a:pos x="324" y="288"/>
                  </a:cxn>
                  <a:cxn ang="0">
                    <a:pos x="334" y="210"/>
                  </a:cxn>
                  <a:cxn ang="0">
                    <a:pos x="334" y="208"/>
                  </a:cxn>
                  <a:cxn ang="0">
                    <a:pos x="334" y="208"/>
                  </a:cxn>
                  <a:cxn ang="0">
                    <a:pos x="336" y="200"/>
                  </a:cxn>
                  <a:cxn ang="0">
                    <a:pos x="262" y="0"/>
                  </a:cxn>
                  <a:cxn ang="0">
                    <a:pos x="260" y="6"/>
                  </a:cxn>
                  <a:cxn ang="0">
                    <a:pos x="330" y="202"/>
                  </a:cxn>
                  <a:cxn ang="0">
                    <a:pos x="320" y="286"/>
                  </a:cxn>
                  <a:cxn ang="0">
                    <a:pos x="288" y="346"/>
                  </a:cxn>
                  <a:cxn ang="0">
                    <a:pos x="232" y="470"/>
                  </a:cxn>
                  <a:cxn ang="0">
                    <a:pos x="198" y="450"/>
                  </a:cxn>
                  <a:cxn ang="0">
                    <a:pos x="106" y="462"/>
                  </a:cxn>
                  <a:cxn ang="0">
                    <a:pos x="0" y="424"/>
                  </a:cxn>
                  <a:cxn ang="0">
                    <a:pos x="0" y="430"/>
                  </a:cxn>
                  <a:cxn ang="0">
                    <a:pos x="106" y="466"/>
                  </a:cxn>
                </a:cxnLst>
                <a:rect l="0" t="0" r="r" b="b"/>
                <a:pathLst>
                  <a:path w="336" h="534">
                    <a:moveTo>
                      <a:pt x="106" y="466"/>
                    </a:moveTo>
                    <a:lnTo>
                      <a:pt x="196" y="454"/>
                    </a:lnTo>
                    <a:lnTo>
                      <a:pt x="220" y="470"/>
                    </a:lnTo>
                    <a:lnTo>
                      <a:pt x="234" y="512"/>
                    </a:lnTo>
                    <a:lnTo>
                      <a:pt x="286" y="534"/>
                    </a:lnTo>
                    <a:lnTo>
                      <a:pt x="288" y="532"/>
                    </a:lnTo>
                    <a:lnTo>
                      <a:pt x="236" y="510"/>
                    </a:lnTo>
                    <a:lnTo>
                      <a:pt x="226" y="474"/>
                    </a:lnTo>
                    <a:lnTo>
                      <a:pt x="232" y="480"/>
                    </a:lnTo>
                    <a:lnTo>
                      <a:pt x="290" y="348"/>
                    </a:lnTo>
                    <a:lnTo>
                      <a:pt x="324" y="288"/>
                    </a:lnTo>
                    <a:lnTo>
                      <a:pt x="334" y="210"/>
                    </a:lnTo>
                    <a:lnTo>
                      <a:pt x="334" y="208"/>
                    </a:lnTo>
                    <a:lnTo>
                      <a:pt x="334" y="208"/>
                    </a:lnTo>
                    <a:lnTo>
                      <a:pt x="336" y="200"/>
                    </a:lnTo>
                    <a:lnTo>
                      <a:pt x="262" y="0"/>
                    </a:lnTo>
                    <a:lnTo>
                      <a:pt x="260" y="6"/>
                    </a:lnTo>
                    <a:lnTo>
                      <a:pt x="330" y="202"/>
                    </a:lnTo>
                    <a:lnTo>
                      <a:pt x="320" y="286"/>
                    </a:lnTo>
                    <a:lnTo>
                      <a:pt x="288" y="346"/>
                    </a:lnTo>
                    <a:lnTo>
                      <a:pt x="232" y="470"/>
                    </a:lnTo>
                    <a:lnTo>
                      <a:pt x="198" y="450"/>
                    </a:lnTo>
                    <a:lnTo>
                      <a:pt x="106" y="462"/>
                    </a:lnTo>
                    <a:lnTo>
                      <a:pt x="0" y="424"/>
                    </a:lnTo>
                    <a:lnTo>
                      <a:pt x="0" y="430"/>
                    </a:lnTo>
                    <a:lnTo>
                      <a:pt x="106" y="4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5" name="Freeform 2950"/>
              <p:cNvSpPr>
                <a:spLocks/>
              </p:cNvSpPr>
              <p:nvPr/>
            </p:nvSpPr>
            <p:spPr bwMode="auto">
              <a:xfrm>
                <a:off x="6743755" y="3342129"/>
                <a:ext cx="424214" cy="437068"/>
              </a:xfrm>
              <a:custGeom>
                <a:avLst/>
                <a:gdLst/>
                <a:ahLst/>
                <a:cxnLst>
                  <a:cxn ang="0">
                    <a:pos x="328" y="0"/>
                  </a:cxn>
                  <a:cxn ang="0">
                    <a:pos x="312" y="22"/>
                  </a:cxn>
                  <a:cxn ang="0">
                    <a:pos x="272" y="22"/>
                  </a:cxn>
                  <a:cxn ang="0">
                    <a:pos x="230" y="84"/>
                  </a:cxn>
                  <a:cxn ang="0">
                    <a:pos x="202" y="154"/>
                  </a:cxn>
                  <a:cxn ang="0">
                    <a:pos x="172" y="130"/>
                  </a:cxn>
                  <a:cxn ang="0">
                    <a:pos x="142" y="294"/>
                  </a:cxn>
                  <a:cxn ang="0">
                    <a:pos x="72" y="336"/>
                  </a:cxn>
                  <a:cxn ang="0">
                    <a:pos x="0" y="304"/>
                  </a:cxn>
                  <a:cxn ang="0">
                    <a:pos x="0" y="304"/>
                  </a:cxn>
                  <a:cxn ang="0">
                    <a:pos x="0" y="306"/>
                  </a:cxn>
                  <a:cxn ang="0">
                    <a:pos x="72" y="340"/>
                  </a:cxn>
                  <a:cxn ang="0">
                    <a:pos x="144" y="296"/>
                  </a:cxn>
                  <a:cxn ang="0">
                    <a:pos x="174" y="132"/>
                  </a:cxn>
                  <a:cxn ang="0">
                    <a:pos x="202" y="158"/>
                  </a:cxn>
                  <a:cxn ang="0">
                    <a:pos x="232" y="84"/>
                  </a:cxn>
                  <a:cxn ang="0">
                    <a:pos x="274" y="26"/>
                  </a:cxn>
                  <a:cxn ang="0">
                    <a:pos x="312" y="26"/>
                  </a:cxn>
                  <a:cxn ang="0">
                    <a:pos x="330" y="0"/>
                  </a:cxn>
                  <a:cxn ang="0">
                    <a:pos x="330" y="0"/>
                  </a:cxn>
                  <a:cxn ang="0">
                    <a:pos x="328" y="0"/>
                  </a:cxn>
                </a:cxnLst>
                <a:rect l="0" t="0" r="r" b="b"/>
                <a:pathLst>
                  <a:path w="330" h="340">
                    <a:moveTo>
                      <a:pt x="328" y="0"/>
                    </a:moveTo>
                    <a:lnTo>
                      <a:pt x="312" y="22"/>
                    </a:lnTo>
                    <a:lnTo>
                      <a:pt x="272" y="22"/>
                    </a:lnTo>
                    <a:lnTo>
                      <a:pt x="230" y="84"/>
                    </a:lnTo>
                    <a:lnTo>
                      <a:pt x="202" y="154"/>
                    </a:lnTo>
                    <a:lnTo>
                      <a:pt x="172" y="130"/>
                    </a:lnTo>
                    <a:lnTo>
                      <a:pt x="142" y="294"/>
                    </a:lnTo>
                    <a:lnTo>
                      <a:pt x="72" y="336"/>
                    </a:lnTo>
                    <a:lnTo>
                      <a:pt x="0" y="304"/>
                    </a:lnTo>
                    <a:lnTo>
                      <a:pt x="0" y="304"/>
                    </a:lnTo>
                    <a:lnTo>
                      <a:pt x="0" y="306"/>
                    </a:lnTo>
                    <a:lnTo>
                      <a:pt x="72" y="340"/>
                    </a:lnTo>
                    <a:lnTo>
                      <a:pt x="144" y="296"/>
                    </a:lnTo>
                    <a:lnTo>
                      <a:pt x="174" y="132"/>
                    </a:lnTo>
                    <a:lnTo>
                      <a:pt x="202" y="158"/>
                    </a:lnTo>
                    <a:lnTo>
                      <a:pt x="232" y="84"/>
                    </a:lnTo>
                    <a:lnTo>
                      <a:pt x="274" y="26"/>
                    </a:lnTo>
                    <a:lnTo>
                      <a:pt x="312" y="26"/>
                    </a:lnTo>
                    <a:lnTo>
                      <a:pt x="330" y="0"/>
                    </a:lnTo>
                    <a:lnTo>
                      <a:pt x="330" y="0"/>
                    </a:lnTo>
                    <a:lnTo>
                      <a:pt x="3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6" name="Freeform 2951"/>
              <p:cNvSpPr>
                <a:spLocks/>
              </p:cNvSpPr>
              <p:nvPr/>
            </p:nvSpPr>
            <p:spPr bwMode="auto">
              <a:xfrm>
                <a:off x="6738613" y="3730349"/>
                <a:ext cx="5142" cy="5142"/>
              </a:xfrm>
              <a:custGeom>
                <a:avLst/>
                <a:gdLst/>
                <a:ahLst/>
                <a:cxnLst>
                  <a:cxn ang="0">
                    <a:pos x="4" y="2"/>
                  </a:cxn>
                  <a:cxn ang="0">
                    <a:pos x="2" y="0"/>
                  </a:cxn>
                  <a:cxn ang="0">
                    <a:pos x="0" y="2"/>
                  </a:cxn>
                  <a:cxn ang="0">
                    <a:pos x="4" y="4"/>
                  </a:cxn>
                  <a:cxn ang="0">
                    <a:pos x="4" y="2"/>
                  </a:cxn>
                  <a:cxn ang="0">
                    <a:pos x="4" y="2"/>
                  </a:cxn>
                </a:cxnLst>
                <a:rect l="0" t="0" r="r" b="b"/>
                <a:pathLst>
                  <a:path w="4" h="4">
                    <a:moveTo>
                      <a:pt x="4" y="2"/>
                    </a:moveTo>
                    <a:lnTo>
                      <a:pt x="2" y="0"/>
                    </a:lnTo>
                    <a:lnTo>
                      <a:pt x="0" y="2"/>
                    </a:lnTo>
                    <a:lnTo>
                      <a:pt x="4" y="4"/>
                    </a:lnTo>
                    <a:lnTo>
                      <a:pt x="4" y="2"/>
                    </a:lnTo>
                    <a:lnTo>
                      <a:pt x="4"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7" name="Freeform 2952"/>
              <p:cNvSpPr>
                <a:spLocks/>
              </p:cNvSpPr>
              <p:nvPr/>
            </p:nvSpPr>
            <p:spPr bwMode="auto">
              <a:xfrm>
                <a:off x="6365820" y="3591516"/>
                <a:ext cx="5142" cy="7713"/>
              </a:xfrm>
              <a:custGeom>
                <a:avLst/>
                <a:gdLst/>
                <a:ahLst/>
                <a:cxnLst>
                  <a:cxn ang="0">
                    <a:pos x="0" y="2"/>
                  </a:cxn>
                  <a:cxn ang="0">
                    <a:pos x="0" y="4"/>
                  </a:cxn>
                  <a:cxn ang="0">
                    <a:pos x="4" y="6"/>
                  </a:cxn>
                  <a:cxn ang="0">
                    <a:pos x="4" y="0"/>
                  </a:cxn>
                  <a:cxn ang="0">
                    <a:pos x="0" y="0"/>
                  </a:cxn>
                  <a:cxn ang="0">
                    <a:pos x="0" y="2"/>
                  </a:cxn>
                </a:cxnLst>
                <a:rect l="0" t="0" r="r" b="b"/>
                <a:pathLst>
                  <a:path w="4" h="6">
                    <a:moveTo>
                      <a:pt x="0" y="2"/>
                    </a:moveTo>
                    <a:lnTo>
                      <a:pt x="0" y="4"/>
                    </a:lnTo>
                    <a:lnTo>
                      <a:pt x="4" y="6"/>
                    </a:lnTo>
                    <a:lnTo>
                      <a:pt x="4" y="0"/>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8" name="Freeform 2953"/>
              <p:cNvSpPr>
                <a:spLocks/>
              </p:cNvSpPr>
              <p:nvPr/>
            </p:nvSpPr>
            <p:spPr bwMode="auto">
              <a:xfrm>
                <a:off x="7497056" y="3457824"/>
                <a:ext cx="5142" cy="7713"/>
              </a:xfrm>
              <a:custGeom>
                <a:avLst/>
                <a:gdLst/>
                <a:ahLst/>
                <a:cxnLst>
                  <a:cxn ang="0">
                    <a:pos x="4" y="6"/>
                  </a:cxn>
                  <a:cxn ang="0">
                    <a:pos x="4" y="0"/>
                  </a:cxn>
                  <a:cxn ang="0">
                    <a:pos x="2" y="2"/>
                  </a:cxn>
                  <a:cxn ang="0">
                    <a:pos x="0" y="6"/>
                  </a:cxn>
                  <a:cxn ang="0">
                    <a:pos x="4" y="6"/>
                  </a:cxn>
                </a:cxnLst>
                <a:rect l="0" t="0" r="r" b="b"/>
                <a:pathLst>
                  <a:path w="4" h="6">
                    <a:moveTo>
                      <a:pt x="4" y="6"/>
                    </a:moveTo>
                    <a:lnTo>
                      <a:pt x="4" y="0"/>
                    </a:lnTo>
                    <a:lnTo>
                      <a:pt x="2" y="2"/>
                    </a:lnTo>
                    <a:lnTo>
                      <a:pt x="0" y="6"/>
                    </a:lnTo>
                    <a:lnTo>
                      <a:pt x="4"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9" name="Freeform 2954"/>
              <p:cNvSpPr>
                <a:spLocks/>
              </p:cNvSpPr>
              <p:nvPr/>
            </p:nvSpPr>
            <p:spPr bwMode="auto">
              <a:xfrm>
                <a:off x="7167969" y="3339558"/>
                <a:ext cx="331658" cy="151688"/>
              </a:xfrm>
              <a:custGeom>
                <a:avLst/>
                <a:gdLst/>
                <a:ahLst/>
                <a:cxnLst>
                  <a:cxn ang="0">
                    <a:pos x="54" y="106"/>
                  </a:cxn>
                  <a:cxn ang="0">
                    <a:pos x="64" y="26"/>
                  </a:cxn>
                  <a:cxn ang="0">
                    <a:pos x="2" y="0"/>
                  </a:cxn>
                  <a:cxn ang="0">
                    <a:pos x="2" y="0"/>
                  </a:cxn>
                  <a:cxn ang="0">
                    <a:pos x="2" y="2"/>
                  </a:cxn>
                  <a:cxn ang="0">
                    <a:pos x="0" y="2"/>
                  </a:cxn>
                  <a:cxn ang="0">
                    <a:pos x="60" y="28"/>
                  </a:cxn>
                  <a:cxn ang="0">
                    <a:pos x="50" y="108"/>
                  </a:cxn>
                  <a:cxn ang="0">
                    <a:pos x="172" y="118"/>
                  </a:cxn>
                  <a:cxn ang="0">
                    <a:pos x="256" y="98"/>
                  </a:cxn>
                  <a:cxn ang="0">
                    <a:pos x="258" y="94"/>
                  </a:cxn>
                  <a:cxn ang="0">
                    <a:pos x="176" y="116"/>
                  </a:cxn>
                  <a:cxn ang="0">
                    <a:pos x="54" y="106"/>
                  </a:cxn>
                </a:cxnLst>
                <a:rect l="0" t="0" r="r" b="b"/>
                <a:pathLst>
                  <a:path w="258" h="118">
                    <a:moveTo>
                      <a:pt x="54" y="106"/>
                    </a:moveTo>
                    <a:lnTo>
                      <a:pt x="64" y="26"/>
                    </a:lnTo>
                    <a:lnTo>
                      <a:pt x="2" y="0"/>
                    </a:lnTo>
                    <a:lnTo>
                      <a:pt x="2" y="0"/>
                    </a:lnTo>
                    <a:lnTo>
                      <a:pt x="2" y="2"/>
                    </a:lnTo>
                    <a:lnTo>
                      <a:pt x="0" y="2"/>
                    </a:lnTo>
                    <a:lnTo>
                      <a:pt x="60" y="28"/>
                    </a:lnTo>
                    <a:lnTo>
                      <a:pt x="50" y="108"/>
                    </a:lnTo>
                    <a:lnTo>
                      <a:pt x="172" y="118"/>
                    </a:lnTo>
                    <a:lnTo>
                      <a:pt x="256" y="98"/>
                    </a:lnTo>
                    <a:lnTo>
                      <a:pt x="258" y="94"/>
                    </a:lnTo>
                    <a:lnTo>
                      <a:pt x="176" y="116"/>
                    </a:lnTo>
                    <a:lnTo>
                      <a:pt x="54" y="10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0" name="Freeform 2955"/>
              <p:cNvSpPr>
                <a:spLocks/>
              </p:cNvSpPr>
              <p:nvPr/>
            </p:nvSpPr>
            <p:spPr bwMode="auto">
              <a:xfrm>
                <a:off x="6800317" y="3308707"/>
                <a:ext cx="367652" cy="92556"/>
              </a:xfrm>
              <a:custGeom>
                <a:avLst/>
                <a:gdLst/>
                <a:ahLst/>
                <a:cxnLst>
                  <a:cxn ang="0">
                    <a:pos x="18" y="56"/>
                  </a:cxn>
                  <a:cxn ang="0">
                    <a:pos x="106" y="26"/>
                  </a:cxn>
                  <a:cxn ang="0">
                    <a:pos x="132" y="72"/>
                  </a:cxn>
                  <a:cxn ang="0">
                    <a:pos x="238" y="16"/>
                  </a:cxn>
                  <a:cxn ang="0">
                    <a:pos x="284" y="26"/>
                  </a:cxn>
                  <a:cxn ang="0">
                    <a:pos x="286" y="24"/>
                  </a:cxn>
                  <a:cxn ang="0">
                    <a:pos x="234" y="12"/>
                  </a:cxn>
                  <a:cxn ang="0">
                    <a:pos x="132" y="68"/>
                  </a:cxn>
                  <a:cxn ang="0">
                    <a:pos x="108" y="26"/>
                  </a:cxn>
                  <a:cxn ang="0">
                    <a:pos x="108" y="26"/>
                  </a:cxn>
                  <a:cxn ang="0">
                    <a:pos x="106" y="24"/>
                  </a:cxn>
                  <a:cxn ang="0">
                    <a:pos x="20" y="50"/>
                  </a:cxn>
                  <a:cxn ang="0">
                    <a:pos x="2" y="0"/>
                  </a:cxn>
                  <a:cxn ang="0">
                    <a:pos x="0" y="4"/>
                  </a:cxn>
                  <a:cxn ang="0">
                    <a:pos x="0" y="6"/>
                  </a:cxn>
                  <a:cxn ang="0">
                    <a:pos x="18" y="56"/>
                  </a:cxn>
                </a:cxnLst>
                <a:rect l="0" t="0" r="r" b="b"/>
                <a:pathLst>
                  <a:path w="286" h="72">
                    <a:moveTo>
                      <a:pt x="18" y="56"/>
                    </a:moveTo>
                    <a:lnTo>
                      <a:pt x="106" y="26"/>
                    </a:lnTo>
                    <a:lnTo>
                      <a:pt x="132" y="72"/>
                    </a:lnTo>
                    <a:lnTo>
                      <a:pt x="238" y="16"/>
                    </a:lnTo>
                    <a:lnTo>
                      <a:pt x="284" y="26"/>
                    </a:lnTo>
                    <a:lnTo>
                      <a:pt x="286" y="24"/>
                    </a:lnTo>
                    <a:lnTo>
                      <a:pt x="234" y="12"/>
                    </a:lnTo>
                    <a:lnTo>
                      <a:pt x="132" y="68"/>
                    </a:lnTo>
                    <a:lnTo>
                      <a:pt x="108" y="26"/>
                    </a:lnTo>
                    <a:lnTo>
                      <a:pt x="108" y="26"/>
                    </a:lnTo>
                    <a:lnTo>
                      <a:pt x="106" y="24"/>
                    </a:lnTo>
                    <a:lnTo>
                      <a:pt x="20" y="50"/>
                    </a:lnTo>
                    <a:lnTo>
                      <a:pt x="2" y="0"/>
                    </a:lnTo>
                    <a:lnTo>
                      <a:pt x="0" y="4"/>
                    </a:lnTo>
                    <a:lnTo>
                      <a:pt x="0" y="6"/>
                    </a:lnTo>
                    <a:lnTo>
                      <a:pt x="18" y="5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1" name="Freeform 2956"/>
              <p:cNvSpPr>
                <a:spLocks/>
              </p:cNvSpPr>
              <p:nvPr/>
            </p:nvSpPr>
            <p:spPr bwMode="auto">
              <a:xfrm>
                <a:off x="7165398" y="3339558"/>
                <a:ext cx="5142" cy="2571"/>
              </a:xfrm>
              <a:custGeom>
                <a:avLst/>
                <a:gdLst/>
                <a:ahLst/>
                <a:cxnLst>
                  <a:cxn ang="0">
                    <a:pos x="2" y="2"/>
                  </a:cxn>
                  <a:cxn ang="0">
                    <a:pos x="2" y="2"/>
                  </a:cxn>
                  <a:cxn ang="0">
                    <a:pos x="4" y="2"/>
                  </a:cxn>
                  <a:cxn ang="0">
                    <a:pos x="4" y="0"/>
                  </a:cxn>
                  <a:cxn ang="0">
                    <a:pos x="2" y="0"/>
                  </a:cxn>
                  <a:cxn ang="0">
                    <a:pos x="0" y="2"/>
                  </a:cxn>
                  <a:cxn ang="0">
                    <a:pos x="2" y="2"/>
                  </a:cxn>
                </a:cxnLst>
                <a:rect l="0" t="0" r="r" b="b"/>
                <a:pathLst>
                  <a:path w="4" h="2">
                    <a:moveTo>
                      <a:pt x="2" y="2"/>
                    </a:moveTo>
                    <a:lnTo>
                      <a:pt x="2" y="2"/>
                    </a:lnTo>
                    <a:lnTo>
                      <a:pt x="4" y="2"/>
                    </a:lnTo>
                    <a:lnTo>
                      <a:pt x="4" y="0"/>
                    </a:lnTo>
                    <a:lnTo>
                      <a:pt x="2" y="0"/>
                    </a:lnTo>
                    <a:lnTo>
                      <a:pt x="0" y="2"/>
                    </a:lnTo>
                    <a:lnTo>
                      <a:pt x="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2" name="Rectangle 2957"/>
              <p:cNvSpPr>
                <a:spLocks noChangeArrowheads="1"/>
              </p:cNvSpPr>
              <p:nvPr/>
            </p:nvSpPr>
            <p:spPr bwMode="auto">
              <a:xfrm>
                <a:off x="6800317" y="3313848"/>
                <a:ext cx="1286"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23" name="Freeform 2958"/>
              <p:cNvSpPr>
                <a:spLocks/>
              </p:cNvSpPr>
              <p:nvPr/>
            </p:nvSpPr>
            <p:spPr bwMode="auto">
              <a:xfrm>
                <a:off x="6792604" y="2856212"/>
                <a:ext cx="629893" cy="347084"/>
              </a:xfrm>
              <a:custGeom>
                <a:avLst/>
                <a:gdLst/>
                <a:ahLst/>
                <a:cxnLst>
                  <a:cxn ang="0">
                    <a:pos x="462" y="258"/>
                  </a:cxn>
                  <a:cxn ang="0">
                    <a:pos x="490" y="190"/>
                  </a:cxn>
                  <a:cxn ang="0">
                    <a:pos x="452" y="138"/>
                  </a:cxn>
                  <a:cxn ang="0">
                    <a:pos x="462" y="68"/>
                  </a:cxn>
                  <a:cxn ang="0">
                    <a:pos x="382" y="0"/>
                  </a:cxn>
                  <a:cxn ang="0">
                    <a:pos x="18" y="120"/>
                  </a:cxn>
                  <a:cxn ang="0">
                    <a:pos x="2" y="74"/>
                  </a:cxn>
                  <a:cxn ang="0">
                    <a:pos x="0" y="76"/>
                  </a:cxn>
                  <a:cxn ang="0">
                    <a:pos x="16" y="124"/>
                  </a:cxn>
                  <a:cxn ang="0">
                    <a:pos x="382" y="4"/>
                  </a:cxn>
                  <a:cxn ang="0">
                    <a:pos x="458" y="70"/>
                  </a:cxn>
                  <a:cxn ang="0">
                    <a:pos x="448" y="138"/>
                  </a:cxn>
                  <a:cxn ang="0">
                    <a:pos x="488" y="190"/>
                  </a:cxn>
                  <a:cxn ang="0">
                    <a:pos x="458" y="256"/>
                  </a:cxn>
                  <a:cxn ang="0">
                    <a:pos x="428" y="266"/>
                  </a:cxn>
                  <a:cxn ang="0">
                    <a:pos x="430" y="270"/>
                  </a:cxn>
                  <a:cxn ang="0">
                    <a:pos x="462" y="258"/>
                  </a:cxn>
                </a:cxnLst>
                <a:rect l="0" t="0" r="r" b="b"/>
                <a:pathLst>
                  <a:path w="490" h="270">
                    <a:moveTo>
                      <a:pt x="462" y="258"/>
                    </a:moveTo>
                    <a:lnTo>
                      <a:pt x="490" y="190"/>
                    </a:lnTo>
                    <a:lnTo>
                      <a:pt x="452" y="138"/>
                    </a:lnTo>
                    <a:lnTo>
                      <a:pt x="462" y="68"/>
                    </a:lnTo>
                    <a:lnTo>
                      <a:pt x="382" y="0"/>
                    </a:lnTo>
                    <a:lnTo>
                      <a:pt x="18" y="120"/>
                    </a:lnTo>
                    <a:lnTo>
                      <a:pt x="2" y="74"/>
                    </a:lnTo>
                    <a:lnTo>
                      <a:pt x="0" y="76"/>
                    </a:lnTo>
                    <a:lnTo>
                      <a:pt x="16" y="124"/>
                    </a:lnTo>
                    <a:lnTo>
                      <a:pt x="382" y="4"/>
                    </a:lnTo>
                    <a:lnTo>
                      <a:pt x="458" y="70"/>
                    </a:lnTo>
                    <a:lnTo>
                      <a:pt x="448" y="138"/>
                    </a:lnTo>
                    <a:lnTo>
                      <a:pt x="488" y="190"/>
                    </a:lnTo>
                    <a:lnTo>
                      <a:pt x="458" y="256"/>
                    </a:lnTo>
                    <a:lnTo>
                      <a:pt x="428" y="266"/>
                    </a:lnTo>
                    <a:lnTo>
                      <a:pt x="430" y="270"/>
                    </a:lnTo>
                    <a:lnTo>
                      <a:pt x="462" y="25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4" name="Freeform 2959"/>
              <p:cNvSpPr>
                <a:spLocks/>
              </p:cNvSpPr>
              <p:nvPr/>
            </p:nvSpPr>
            <p:spPr bwMode="auto">
              <a:xfrm>
                <a:off x="6934009" y="3198154"/>
                <a:ext cx="411359" cy="143975"/>
              </a:xfrm>
              <a:custGeom>
                <a:avLst/>
                <a:gdLst/>
                <a:ahLst/>
                <a:cxnLst>
                  <a:cxn ang="0">
                    <a:pos x="4" y="112"/>
                  </a:cxn>
                  <a:cxn ang="0">
                    <a:pos x="320" y="4"/>
                  </a:cxn>
                  <a:cxn ang="0">
                    <a:pos x="318" y="0"/>
                  </a:cxn>
                  <a:cxn ang="0">
                    <a:pos x="0" y="110"/>
                  </a:cxn>
                  <a:cxn ang="0">
                    <a:pos x="2" y="110"/>
                  </a:cxn>
                  <a:cxn ang="0">
                    <a:pos x="2" y="110"/>
                  </a:cxn>
                  <a:cxn ang="0">
                    <a:pos x="4" y="112"/>
                  </a:cxn>
                </a:cxnLst>
                <a:rect l="0" t="0" r="r" b="b"/>
                <a:pathLst>
                  <a:path w="320" h="112">
                    <a:moveTo>
                      <a:pt x="4" y="112"/>
                    </a:moveTo>
                    <a:lnTo>
                      <a:pt x="320" y="4"/>
                    </a:lnTo>
                    <a:lnTo>
                      <a:pt x="318" y="0"/>
                    </a:lnTo>
                    <a:lnTo>
                      <a:pt x="0" y="110"/>
                    </a:lnTo>
                    <a:lnTo>
                      <a:pt x="2" y="110"/>
                    </a:lnTo>
                    <a:lnTo>
                      <a:pt x="2" y="110"/>
                    </a:lnTo>
                    <a:lnTo>
                      <a:pt x="4" y="1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5" name="Freeform 2960"/>
              <p:cNvSpPr>
                <a:spLocks/>
              </p:cNvSpPr>
              <p:nvPr/>
            </p:nvSpPr>
            <p:spPr bwMode="auto">
              <a:xfrm>
                <a:off x="6936580" y="3339558"/>
                <a:ext cx="2571" cy="2571"/>
              </a:xfrm>
              <a:custGeom>
                <a:avLst/>
                <a:gdLst/>
                <a:ahLst/>
                <a:cxnLst>
                  <a:cxn ang="0">
                    <a:pos x="2" y="2"/>
                  </a:cxn>
                  <a:cxn ang="0">
                    <a:pos x="0" y="0"/>
                  </a:cxn>
                  <a:cxn ang="0">
                    <a:pos x="0" y="0"/>
                  </a:cxn>
                  <a:cxn ang="0">
                    <a:pos x="2" y="2"/>
                  </a:cxn>
                  <a:cxn ang="0">
                    <a:pos x="2" y="2"/>
                  </a:cxn>
                </a:cxnLst>
                <a:rect l="0" t="0" r="r" b="b"/>
                <a:pathLst>
                  <a:path w="2" h="2">
                    <a:moveTo>
                      <a:pt x="2" y="2"/>
                    </a:moveTo>
                    <a:lnTo>
                      <a:pt x="0" y="0"/>
                    </a:lnTo>
                    <a:lnTo>
                      <a:pt x="0" y="0"/>
                    </a:lnTo>
                    <a:lnTo>
                      <a:pt x="2" y="2"/>
                    </a:lnTo>
                    <a:lnTo>
                      <a:pt x="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6" name="Rectangle 2961"/>
              <p:cNvSpPr>
                <a:spLocks noChangeArrowheads="1"/>
              </p:cNvSpPr>
              <p:nvPr/>
            </p:nvSpPr>
            <p:spPr bwMode="auto">
              <a:xfrm>
                <a:off x="7507340" y="3372981"/>
                <a:ext cx="2571"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27" name="Rectangle 2962"/>
              <p:cNvSpPr>
                <a:spLocks noChangeArrowheads="1"/>
              </p:cNvSpPr>
              <p:nvPr/>
            </p:nvSpPr>
            <p:spPr bwMode="auto">
              <a:xfrm>
                <a:off x="7342796" y="3198154"/>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28" name="Freeform 2963"/>
              <p:cNvSpPr>
                <a:spLocks/>
              </p:cNvSpPr>
              <p:nvPr/>
            </p:nvSpPr>
            <p:spPr bwMode="auto">
              <a:xfrm>
                <a:off x="7345367" y="3203296"/>
                <a:ext cx="161972" cy="208250"/>
              </a:xfrm>
              <a:custGeom>
                <a:avLst/>
                <a:gdLst/>
                <a:ahLst/>
                <a:cxnLst>
                  <a:cxn ang="0">
                    <a:pos x="0" y="0"/>
                  </a:cxn>
                  <a:cxn ang="0">
                    <a:pos x="0" y="0"/>
                  </a:cxn>
                  <a:cxn ang="0">
                    <a:pos x="58" y="162"/>
                  </a:cxn>
                  <a:cxn ang="0">
                    <a:pos x="126" y="134"/>
                  </a:cxn>
                  <a:cxn ang="0">
                    <a:pos x="126" y="132"/>
                  </a:cxn>
                  <a:cxn ang="0">
                    <a:pos x="62" y="158"/>
                  </a:cxn>
                  <a:cxn ang="0">
                    <a:pos x="0" y="0"/>
                  </a:cxn>
                </a:cxnLst>
                <a:rect l="0" t="0" r="r" b="b"/>
                <a:pathLst>
                  <a:path w="126" h="162">
                    <a:moveTo>
                      <a:pt x="0" y="0"/>
                    </a:moveTo>
                    <a:lnTo>
                      <a:pt x="0" y="0"/>
                    </a:lnTo>
                    <a:lnTo>
                      <a:pt x="58" y="162"/>
                    </a:lnTo>
                    <a:lnTo>
                      <a:pt x="126" y="134"/>
                    </a:lnTo>
                    <a:lnTo>
                      <a:pt x="126" y="132"/>
                    </a:lnTo>
                    <a:lnTo>
                      <a:pt x="62" y="158"/>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9" name="Freeform 2964"/>
              <p:cNvSpPr>
                <a:spLocks/>
              </p:cNvSpPr>
              <p:nvPr/>
            </p:nvSpPr>
            <p:spPr bwMode="auto">
              <a:xfrm>
                <a:off x="7342796" y="3198154"/>
                <a:ext cx="2571" cy="5142"/>
              </a:xfrm>
              <a:custGeom>
                <a:avLst/>
                <a:gdLst/>
                <a:ahLst/>
                <a:cxnLst>
                  <a:cxn ang="0">
                    <a:pos x="2" y="4"/>
                  </a:cxn>
                  <a:cxn ang="0">
                    <a:pos x="0" y="0"/>
                  </a:cxn>
                  <a:cxn ang="0">
                    <a:pos x="0" y="0"/>
                  </a:cxn>
                  <a:cxn ang="0">
                    <a:pos x="2" y="4"/>
                  </a:cxn>
                  <a:cxn ang="0">
                    <a:pos x="2" y="4"/>
                  </a:cxn>
                </a:cxnLst>
                <a:rect l="0" t="0" r="r" b="b"/>
                <a:pathLst>
                  <a:path w="2" h="4">
                    <a:moveTo>
                      <a:pt x="2" y="4"/>
                    </a:moveTo>
                    <a:lnTo>
                      <a:pt x="0" y="0"/>
                    </a:lnTo>
                    <a:lnTo>
                      <a:pt x="0" y="0"/>
                    </a:lnTo>
                    <a:lnTo>
                      <a:pt x="2" y="4"/>
                    </a:lnTo>
                    <a:lnTo>
                      <a:pt x="2"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0" name="Freeform 2965"/>
              <p:cNvSpPr>
                <a:spLocks/>
              </p:cNvSpPr>
              <p:nvPr/>
            </p:nvSpPr>
            <p:spPr bwMode="auto">
              <a:xfrm>
                <a:off x="7774723" y="2732805"/>
                <a:ext cx="2571" cy="5142"/>
              </a:xfrm>
              <a:custGeom>
                <a:avLst/>
                <a:gdLst/>
                <a:ahLst/>
                <a:cxnLst>
                  <a:cxn ang="0">
                    <a:pos x="2" y="4"/>
                  </a:cxn>
                  <a:cxn ang="0">
                    <a:pos x="2" y="2"/>
                  </a:cxn>
                  <a:cxn ang="0">
                    <a:pos x="0" y="0"/>
                  </a:cxn>
                  <a:cxn ang="0">
                    <a:pos x="0" y="0"/>
                  </a:cxn>
                  <a:cxn ang="0">
                    <a:pos x="2" y="4"/>
                  </a:cxn>
                </a:cxnLst>
                <a:rect l="0" t="0" r="r" b="b"/>
                <a:pathLst>
                  <a:path w="2" h="4">
                    <a:moveTo>
                      <a:pt x="2" y="4"/>
                    </a:moveTo>
                    <a:lnTo>
                      <a:pt x="2" y="2"/>
                    </a:lnTo>
                    <a:lnTo>
                      <a:pt x="0" y="0"/>
                    </a:lnTo>
                    <a:lnTo>
                      <a:pt x="0" y="0"/>
                    </a:lnTo>
                    <a:lnTo>
                      <a:pt x="2"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1" name="Freeform 2966"/>
              <p:cNvSpPr>
                <a:spLocks/>
              </p:cNvSpPr>
              <p:nvPr/>
            </p:nvSpPr>
            <p:spPr bwMode="auto">
              <a:xfrm>
                <a:off x="7695022" y="2881922"/>
                <a:ext cx="5142" cy="7713"/>
              </a:xfrm>
              <a:custGeom>
                <a:avLst/>
                <a:gdLst/>
                <a:ahLst/>
                <a:cxnLst>
                  <a:cxn ang="0">
                    <a:pos x="2" y="6"/>
                  </a:cxn>
                  <a:cxn ang="0">
                    <a:pos x="2" y="6"/>
                  </a:cxn>
                  <a:cxn ang="0">
                    <a:pos x="4" y="4"/>
                  </a:cxn>
                  <a:cxn ang="0">
                    <a:pos x="2" y="0"/>
                  </a:cxn>
                  <a:cxn ang="0">
                    <a:pos x="0" y="4"/>
                  </a:cxn>
                  <a:cxn ang="0">
                    <a:pos x="2" y="6"/>
                  </a:cxn>
                </a:cxnLst>
                <a:rect l="0" t="0" r="r" b="b"/>
                <a:pathLst>
                  <a:path w="4" h="6">
                    <a:moveTo>
                      <a:pt x="2" y="6"/>
                    </a:moveTo>
                    <a:lnTo>
                      <a:pt x="2" y="6"/>
                    </a:lnTo>
                    <a:lnTo>
                      <a:pt x="4" y="4"/>
                    </a:lnTo>
                    <a:lnTo>
                      <a:pt x="2" y="0"/>
                    </a:lnTo>
                    <a:lnTo>
                      <a:pt x="0" y="4"/>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2" name="Freeform 2967"/>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3" name="Freeform 2968"/>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4" name="Freeform 2969"/>
              <p:cNvSpPr>
                <a:spLocks/>
              </p:cNvSpPr>
              <p:nvPr/>
            </p:nvSpPr>
            <p:spPr bwMode="auto">
              <a:xfrm>
                <a:off x="7659028" y="2678814"/>
                <a:ext cx="115695" cy="208250"/>
              </a:xfrm>
              <a:custGeom>
                <a:avLst/>
                <a:gdLst/>
                <a:ahLst/>
                <a:cxnLst>
                  <a:cxn ang="0">
                    <a:pos x="0" y="20"/>
                  </a:cxn>
                  <a:cxn ang="0">
                    <a:pos x="28" y="162"/>
                  </a:cxn>
                  <a:cxn ang="0">
                    <a:pos x="30" y="158"/>
                  </a:cxn>
                  <a:cxn ang="0">
                    <a:pos x="4" y="20"/>
                  </a:cxn>
                  <a:cxn ang="0">
                    <a:pos x="54" y="2"/>
                  </a:cxn>
                  <a:cxn ang="0">
                    <a:pos x="90" y="42"/>
                  </a:cxn>
                  <a:cxn ang="0">
                    <a:pos x="90" y="42"/>
                  </a:cxn>
                  <a:cxn ang="0">
                    <a:pos x="54" y="0"/>
                  </a:cxn>
                  <a:cxn ang="0">
                    <a:pos x="0" y="20"/>
                  </a:cxn>
                </a:cxnLst>
                <a:rect l="0" t="0" r="r" b="b"/>
                <a:pathLst>
                  <a:path w="90" h="162">
                    <a:moveTo>
                      <a:pt x="0" y="20"/>
                    </a:moveTo>
                    <a:lnTo>
                      <a:pt x="28" y="162"/>
                    </a:lnTo>
                    <a:lnTo>
                      <a:pt x="30" y="158"/>
                    </a:lnTo>
                    <a:lnTo>
                      <a:pt x="4" y="20"/>
                    </a:lnTo>
                    <a:lnTo>
                      <a:pt x="54" y="2"/>
                    </a:lnTo>
                    <a:lnTo>
                      <a:pt x="90" y="42"/>
                    </a:lnTo>
                    <a:lnTo>
                      <a:pt x="90" y="42"/>
                    </a:lnTo>
                    <a:lnTo>
                      <a:pt x="54" y="0"/>
                    </a:lnTo>
                    <a:lnTo>
                      <a:pt x="0" y="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5" name="Rectangle 2970"/>
              <p:cNvSpPr>
                <a:spLocks noChangeArrowheads="1"/>
              </p:cNvSpPr>
              <p:nvPr/>
            </p:nvSpPr>
            <p:spPr bwMode="auto">
              <a:xfrm>
                <a:off x="7697593" y="2889635"/>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36" name="Freeform 2971"/>
              <p:cNvSpPr>
                <a:spLocks/>
              </p:cNvSpPr>
              <p:nvPr/>
            </p:nvSpPr>
            <p:spPr bwMode="auto">
              <a:xfrm>
                <a:off x="7525337" y="2205751"/>
                <a:ext cx="213392" cy="318803"/>
              </a:xfrm>
              <a:custGeom>
                <a:avLst/>
                <a:gdLst/>
                <a:ahLst/>
                <a:cxnLst>
                  <a:cxn ang="0">
                    <a:pos x="0" y="0"/>
                  </a:cxn>
                  <a:cxn ang="0">
                    <a:pos x="0" y="2"/>
                  </a:cxn>
                  <a:cxn ang="0">
                    <a:pos x="126" y="220"/>
                  </a:cxn>
                  <a:cxn ang="0">
                    <a:pos x="166" y="248"/>
                  </a:cxn>
                  <a:cxn ang="0">
                    <a:pos x="166" y="246"/>
                  </a:cxn>
                  <a:cxn ang="0">
                    <a:pos x="126" y="218"/>
                  </a:cxn>
                  <a:cxn ang="0">
                    <a:pos x="0" y="0"/>
                  </a:cxn>
                </a:cxnLst>
                <a:rect l="0" t="0" r="r" b="b"/>
                <a:pathLst>
                  <a:path w="166" h="248">
                    <a:moveTo>
                      <a:pt x="0" y="0"/>
                    </a:moveTo>
                    <a:lnTo>
                      <a:pt x="0" y="2"/>
                    </a:lnTo>
                    <a:lnTo>
                      <a:pt x="126" y="220"/>
                    </a:lnTo>
                    <a:lnTo>
                      <a:pt x="166" y="248"/>
                    </a:lnTo>
                    <a:lnTo>
                      <a:pt x="166" y="246"/>
                    </a:lnTo>
                    <a:lnTo>
                      <a:pt x="126" y="218"/>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7" name="Freeform 2972"/>
              <p:cNvSpPr>
                <a:spLocks/>
              </p:cNvSpPr>
              <p:nvPr/>
            </p:nvSpPr>
            <p:spPr bwMode="auto">
              <a:xfrm>
                <a:off x="2802426" y="2072060"/>
                <a:ext cx="82272" cy="439639"/>
              </a:xfrm>
              <a:custGeom>
                <a:avLst/>
                <a:gdLst/>
                <a:ahLst/>
                <a:cxnLst>
                  <a:cxn ang="0">
                    <a:pos x="0" y="342"/>
                  </a:cxn>
                  <a:cxn ang="0">
                    <a:pos x="64" y="0"/>
                  </a:cxn>
                  <a:cxn ang="0">
                    <a:pos x="60" y="0"/>
                  </a:cxn>
                  <a:cxn ang="0">
                    <a:pos x="0" y="342"/>
                  </a:cxn>
                </a:cxnLst>
                <a:rect l="0" t="0" r="r" b="b"/>
                <a:pathLst>
                  <a:path w="64" h="342">
                    <a:moveTo>
                      <a:pt x="0" y="342"/>
                    </a:moveTo>
                    <a:lnTo>
                      <a:pt x="64" y="0"/>
                    </a:lnTo>
                    <a:lnTo>
                      <a:pt x="60" y="0"/>
                    </a:lnTo>
                    <a:lnTo>
                      <a:pt x="0" y="3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8" name="Freeform 2973"/>
              <p:cNvSpPr>
                <a:spLocks/>
              </p:cNvSpPr>
              <p:nvPr/>
            </p:nvSpPr>
            <p:spPr bwMode="auto">
              <a:xfrm>
                <a:off x="1964283" y="2344585"/>
                <a:ext cx="876708" cy="835572"/>
              </a:xfrm>
              <a:custGeom>
                <a:avLst/>
                <a:gdLst/>
                <a:ahLst/>
                <a:cxnLst>
                  <a:cxn ang="0">
                    <a:pos x="528" y="128"/>
                  </a:cxn>
                  <a:cxn ang="0">
                    <a:pos x="412" y="144"/>
                  </a:cxn>
                  <a:cxn ang="0">
                    <a:pos x="232" y="112"/>
                  </a:cxn>
                  <a:cxn ang="0">
                    <a:pos x="224" y="26"/>
                  </a:cxn>
                  <a:cxn ang="0">
                    <a:pos x="128" y="0"/>
                  </a:cxn>
                  <a:cxn ang="0">
                    <a:pos x="128" y="20"/>
                  </a:cxn>
                  <a:cxn ang="0">
                    <a:pos x="0" y="410"/>
                  </a:cxn>
                  <a:cxn ang="0">
                    <a:pos x="6" y="510"/>
                  </a:cxn>
                  <a:cxn ang="0">
                    <a:pos x="344" y="602"/>
                  </a:cxn>
                  <a:cxn ang="0">
                    <a:pos x="572" y="650"/>
                  </a:cxn>
                  <a:cxn ang="0">
                    <a:pos x="622" y="386"/>
                  </a:cxn>
                  <a:cxn ang="0">
                    <a:pos x="614" y="360"/>
                  </a:cxn>
                  <a:cxn ang="0">
                    <a:pos x="682" y="224"/>
                  </a:cxn>
                  <a:cxn ang="0">
                    <a:pos x="662" y="166"/>
                  </a:cxn>
                  <a:cxn ang="0">
                    <a:pos x="528" y="128"/>
                  </a:cxn>
                </a:cxnLst>
                <a:rect l="0" t="0" r="r" b="b"/>
                <a:pathLst>
                  <a:path w="682" h="650">
                    <a:moveTo>
                      <a:pt x="528" y="128"/>
                    </a:moveTo>
                    <a:lnTo>
                      <a:pt x="412" y="144"/>
                    </a:lnTo>
                    <a:lnTo>
                      <a:pt x="232" y="112"/>
                    </a:lnTo>
                    <a:lnTo>
                      <a:pt x="224" y="26"/>
                    </a:lnTo>
                    <a:lnTo>
                      <a:pt x="128" y="0"/>
                    </a:lnTo>
                    <a:lnTo>
                      <a:pt x="128" y="20"/>
                    </a:lnTo>
                    <a:lnTo>
                      <a:pt x="0" y="410"/>
                    </a:lnTo>
                    <a:lnTo>
                      <a:pt x="6" y="510"/>
                    </a:lnTo>
                    <a:lnTo>
                      <a:pt x="344" y="602"/>
                    </a:lnTo>
                    <a:lnTo>
                      <a:pt x="572" y="650"/>
                    </a:lnTo>
                    <a:lnTo>
                      <a:pt x="622" y="386"/>
                    </a:lnTo>
                    <a:lnTo>
                      <a:pt x="614" y="360"/>
                    </a:lnTo>
                    <a:lnTo>
                      <a:pt x="682" y="224"/>
                    </a:lnTo>
                    <a:lnTo>
                      <a:pt x="662" y="166"/>
                    </a:lnTo>
                    <a:lnTo>
                      <a:pt x="528" y="1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9" name="Freeform 2974"/>
              <p:cNvSpPr>
                <a:spLocks/>
              </p:cNvSpPr>
              <p:nvPr/>
            </p:nvSpPr>
            <p:spPr bwMode="auto">
              <a:xfrm>
                <a:off x="2128826" y="1920371"/>
                <a:ext cx="755871" cy="624751"/>
              </a:xfrm>
              <a:custGeom>
                <a:avLst/>
                <a:gdLst/>
                <a:ahLst/>
                <a:cxnLst>
                  <a:cxn ang="0">
                    <a:pos x="198" y="12"/>
                  </a:cxn>
                  <a:cxn ang="0">
                    <a:pos x="118" y="92"/>
                  </a:cxn>
                  <a:cxn ang="0">
                    <a:pos x="0" y="0"/>
                  </a:cxn>
                  <a:cxn ang="0">
                    <a:pos x="0" y="324"/>
                  </a:cxn>
                  <a:cxn ang="0">
                    <a:pos x="100" y="352"/>
                  </a:cxn>
                  <a:cxn ang="0">
                    <a:pos x="110" y="436"/>
                  </a:cxn>
                  <a:cxn ang="0">
                    <a:pos x="284" y="468"/>
                  </a:cxn>
                  <a:cxn ang="0">
                    <a:pos x="400" y="452"/>
                  </a:cxn>
                  <a:cxn ang="0">
                    <a:pos x="532" y="486"/>
                  </a:cxn>
                  <a:cxn ang="0">
                    <a:pos x="524" y="460"/>
                  </a:cxn>
                  <a:cxn ang="0">
                    <a:pos x="584" y="118"/>
                  </a:cxn>
                  <a:cxn ang="0">
                    <a:pos x="588" y="118"/>
                  </a:cxn>
                  <a:cxn ang="0">
                    <a:pos x="588" y="116"/>
                  </a:cxn>
                  <a:cxn ang="0">
                    <a:pos x="198" y="12"/>
                  </a:cxn>
                </a:cxnLst>
                <a:rect l="0" t="0" r="r" b="b"/>
                <a:pathLst>
                  <a:path w="588" h="486">
                    <a:moveTo>
                      <a:pt x="198" y="12"/>
                    </a:moveTo>
                    <a:lnTo>
                      <a:pt x="118" y="92"/>
                    </a:lnTo>
                    <a:lnTo>
                      <a:pt x="0" y="0"/>
                    </a:lnTo>
                    <a:lnTo>
                      <a:pt x="0" y="324"/>
                    </a:lnTo>
                    <a:lnTo>
                      <a:pt x="100" y="352"/>
                    </a:lnTo>
                    <a:lnTo>
                      <a:pt x="110" y="436"/>
                    </a:lnTo>
                    <a:lnTo>
                      <a:pt x="284" y="468"/>
                    </a:lnTo>
                    <a:lnTo>
                      <a:pt x="400" y="452"/>
                    </a:lnTo>
                    <a:lnTo>
                      <a:pt x="532" y="486"/>
                    </a:lnTo>
                    <a:lnTo>
                      <a:pt x="524" y="460"/>
                    </a:lnTo>
                    <a:lnTo>
                      <a:pt x="584" y="118"/>
                    </a:lnTo>
                    <a:lnTo>
                      <a:pt x="588" y="118"/>
                    </a:lnTo>
                    <a:lnTo>
                      <a:pt x="588" y="116"/>
                    </a:lnTo>
                    <a:lnTo>
                      <a:pt x="198" y="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0" name="Freeform 2975"/>
              <p:cNvSpPr>
                <a:spLocks/>
              </p:cNvSpPr>
              <p:nvPr/>
            </p:nvSpPr>
            <p:spPr bwMode="auto">
              <a:xfrm>
                <a:off x="2802426" y="2511699"/>
                <a:ext cx="10284" cy="33423"/>
              </a:xfrm>
              <a:custGeom>
                <a:avLst/>
                <a:gdLst/>
                <a:ahLst/>
                <a:cxnLst>
                  <a:cxn ang="0">
                    <a:pos x="8" y="26"/>
                  </a:cxn>
                  <a:cxn ang="0">
                    <a:pos x="0" y="0"/>
                  </a:cxn>
                  <a:cxn ang="0">
                    <a:pos x="8" y="26"/>
                  </a:cxn>
                  <a:cxn ang="0">
                    <a:pos x="8" y="26"/>
                  </a:cxn>
                </a:cxnLst>
                <a:rect l="0" t="0" r="r" b="b"/>
                <a:pathLst>
                  <a:path w="8" h="26">
                    <a:moveTo>
                      <a:pt x="8" y="26"/>
                    </a:moveTo>
                    <a:lnTo>
                      <a:pt x="0" y="0"/>
                    </a:lnTo>
                    <a:lnTo>
                      <a:pt x="8" y="26"/>
                    </a:lnTo>
                    <a:lnTo>
                      <a:pt x="8" y="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1" name="Freeform 2979"/>
              <p:cNvSpPr>
                <a:spLocks/>
              </p:cNvSpPr>
              <p:nvPr/>
            </p:nvSpPr>
            <p:spPr bwMode="auto">
              <a:xfrm>
                <a:off x="3036386" y="2516841"/>
                <a:ext cx="233960" cy="380507"/>
              </a:xfrm>
              <a:custGeom>
                <a:avLst/>
                <a:gdLst/>
                <a:ahLst/>
                <a:cxnLst>
                  <a:cxn ang="0">
                    <a:pos x="50" y="126"/>
                  </a:cxn>
                  <a:cxn ang="0">
                    <a:pos x="40" y="188"/>
                  </a:cxn>
                  <a:cxn ang="0">
                    <a:pos x="112" y="296"/>
                  </a:cxn>
                  <a:cxn ang="0">
                    <a:pos x="182" y="284"/>
                  </a:cxn>
                  <a:cxn ang="0">
                    <a:pos x="118" y="292"/>
                  </a:cxn>
                  <a:cxn ang="0">
                    <a:pos x="48" y="188"/>
                  </a:cxn>
                  <a:cxn ang="0">
                    <a:pos x="56" y="118"/>
                  </a:cxn>
                  <a:cxn ang="0">
                    <a:pos x="8" y="130"/>
                  </a:cxn>
                  <a:cxn ang="0">
                    <a:pos x="38" y="0"/>
                  </a:cxn>
                  <a:cxn ang="0">
                    <a:pos x="0" y="138"/>
                  </a:cxn>
                  <a:cxn ang="0">
                    <a:pos x="50" y="126"/>
                  </a:cxn>
                </a:cxnLst>
                <a:rect l="0" t="0" r="r" b="b"/>
                <a:pathLst>
                  <a:path w="182" h="296">
                    <a:moveTo>
                      <a:pt x="50" y="126"/>
                    </a:moveTo>
                    <a:lnTo>
                      <a:pt x="40" y="188"/>
                    </a:lnTo>
                    <a:lnTo>
                      <a:pt x="112" y="296"/>
                    </a:lnTo>
                    <a:lnTo>
                      <a:pt x="182" y="284"/>
                    </a:lnTo>
                    <a:lnTo>
                      <a:pt x="118" y="292"/>
                    </a:lnTo>
                    <a:lnTo>
                      <a:pt x="48" y="188"/>
                    </a:lnTo>
                    <a:lnTo>
                      <a:pt x="56" y="118"/>
                    </a:lnTo>
                    <a:lnTo>
                      <a:pt x="8" y="130"/>
                    </a:lnTo>
                    <a:lnTo>
                      <a:pt x="38" y="0"/>
                    </a:lnTo>
                    <a:lnTo>
                      <a:pt x="0" y="138"/>
                    </a:lnTo>
                    <a:lnTo>
                      <a:pt x="50" y="1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2" name="Freeform 2980"/>
              <p:cNvSpPr>
                <a:spLocks/>
              </p:cNvSpPr>
              <p:nvPr/>
            </p:nvSpPr>
            <p:spPr bwMode="auto">
              <a:xfrm>
                <a:off x="3180362" y="2866496"/>
                <a:ext cx="167114" cy="30852"/>
              </a:xfrm>
              <a:custGeom>
                <a:avLst/>
                <a:gdLst/>
                <a:ahLst/>
                <a:cxnLst>
                  <a:cxn ang="0">
                    <a:pos x="92" y="14"/>
                  </a:cxn>
                  <a:cxn ang="0">
                    <a:pos x="130" y="0"/>
                  </a:cxn>
                  <a:cxn ang="0">
                    <a:pos x="98" y="6"/>
                  </a:cxn>
                  <a:cxn ang="0">
                    <a:pos x="90" y="8"/>
                  </a:cxn>
                  <a:cxn ang="0">
                    <a:pos x="70" y="12"/>
                  </a:cxn>
                  <a:cxn ang="0">
                    <a:pos x="0" y="24"/>
                  </a:cxn>
                  <a:cxn ang="0">
                    <a:pos x="92" y="14"/>
                  </a:cxn>
                </a:cxnLst>
                <a:rect l="0" t="0" r="r" b="b"/>
                <a:pathLst>
                  <a:path w="130" h="24">
                    <a:moveTo>
                      <a:pt x="92" y="14"/>
                    </a:moveTo>
                    <a:lnTo>
                      <a:pt x="130" y="0"/>
                    </a:lnTo>
                    <a:lnTo>
                      <a:pt x="98" y="6"/>
                    </a:lnTo>
                    <a:lnTo>
                      <a:pt x="90" y="8"/>
                    </a:lnTo>
                    <a:lnTo>
                      <a:pt x="70" y="12"/>
                    </a:lnTo>
                    <a:lnTo>
                      <a:pt x="0" y="24"/>
                    </a:lnTo>
                    <a:lnTo>
                      <a:pt x="92" y="1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3" name="Freeform 2981"/>
              <p:cNvSpPr>
                <a:spLocks/>
              </p:cNvSpPr>
              <p:nvPr/>
            </p:nvSpPr>
            <p:spPr bwMode="auto">
              <a:xfrm>
                <a:off x="3388612" y="2282881"/>
                <a:ext cx="779010" cy="611896"/>
              </a:xfrm>
              <a:custGeom>
                <a:avLst/>
                <a:gdLst/>
                <a:ahLst/>
                <a:cxnLst>
                  <a:cxn ang="0">
                    <a:pos x="600" y="452"/>
                  </a:cxn>
                  <a:cxn ang="0">
                    <a:pos x="6" y="414"/>
                  </a:cxn>
                  <a:cxn ang="0">
                    <a:pos x="0" y="476"/>
                  </a:cxn>
                  <a:cxn ang="0">
                    <a:pos x="12" y="420"/>
                  </a:cxn>
                  <a:cxn ang="0">
                    <a:pos x="606" y="460"/>
                  </a:cxn>
                  <a:cxn ang="0">
                    <a:pos x="604" y="0"/>
                  </a:cxn>
                  <a:cxn ang="0">
                    <a:pos x="600" y="452"/>
                  </a:cxn>
                </a:cxnLst>
                <a:rect l="0" t="0" r="r" b="b"/>
                <a:pathLst>
                  <a:path w="606" h="476">
                    <a:moveTo>
                      <a:pt x="600" y="452"/>
                    </a:moveTo>
                    <a:lnTo>
                      <a:pt x="6" y="414"/>
                    </a:lnTo>
                    <a:lnTo>
                      <a:pt x="0" y="476"/>
                    </a:lnTo>
                    <a:lnTo>
                      <a:pt x="12" y="420"/>
                    </a:lnTo>
                    <a:lnTo>
                      <a:pt x="606" y="460"/>
                    </a:lnTo>
                    <a:lnTo>
                      <a:pt x="604" y="0"/>
                    </a:lnTo>
                    <a:lnTo>
                      <a:pt x="600" y="45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4" name="Freeform 2982"/>
              <p:cNvSpPr>
                <a:spLocks/>
              </p:cNvSpPr>
              <p:nvPr/>
            </p:nvSpPr>
            <p:spPr bwMode="auto">
              <a:xfrm>
                <a:off x="4165051" y="2282881"/>
                <a:ext cx="789294" cy="591328"/>
              </a:xfrm>
              <a:custGeom>
                <a:avLst/>
                <a:gdLst/>
                <a:ahLst/>
                <a:cxnLst>
                  <a:cxn ang="0">
                    <a:pos x="612" y="358"/>
                  </a:cxn>
                  <a:cxn ang="0">
                    <a:pos x="614" y="354"/>
                  </a:cxn>
                  <a:cxn ang="0">
                    <a:pos x="2" y="356"/>
                  </a:cxn>
                  <a:cxn ang="0">
                    <a:pos x="6" y="2"/>
                  </a:cxn>
                  <a:cxn ang="0">
                    <a:pos x="0" y="0"/>
                  </a:cxn>
                  <a:cxn ang="0">
                    <a:pos x="2" y="460"/>
                  </a:cxn>
                  <a:cxn ang="0">
                    <a:pos x="2" y="360"/>
                  </a:cxn>
                  <a:cxn ang="0">
                    <a:pos x="612" y="358"/>
                  </a:cxn>
                </a:cxnLst>
                <a:rect l="0" t="0" r="r" b="b"/>
                <a:pathLst>
                  <a:path w="614" h="460">
                    <a:moveTo>
                      <a:pt x="612" y="358"/>
                    </a:moveTo>
                    <a:lnTo>
                      <a:pt x="614" y="354"/>
                    </a:lnTo>
                    <a:lnTo>
                      <a:pt x="2" y="356"/>
                    </a:lnTo>
                    <a:lnTo>
                      <a:pt x="6" y="2"/>
                    </a:lnTo>
                    <a:lnTo>
                      <a:pt x="0" y="0"/>
                    </a:lnTo>
                    <a:lnTo>
                      <a:pt x="2" y="460"/>
                    </a:lnTo>
                    <a:lnTo>
                      <a:pt x="2" y="360"/>
                    </a:lnTo>
                    <a:lnTo>
                      <a:pt x="612" y="35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5" name="Freeform 2983"/>
              <p:cNvSpPr>
                <a:spLocks/>
              </p:cNvSpPr>
              <p:nvPr/>
            </p:nvSpPr>
            <p:spPr bwMode="auto">
              <a:xfrm>
                <a:off x="3306340" y="2861354"/>
                <a:ext cx="79701" cy="53991"/>
              </a:xfrm>
              <a:custGeom>
                <a:avLst/>
                <a:gdLst/>
                <a:ahLst/>
                <a:cxnLst>
                  <a:cxn ang="0">
                    <a:pos x="0" y="10"/>
                  </a:cxn>
                  <a:cxn ang="0">
                    <a:pos x="32" y="4"/>
                  </a:cxn>
                  <a:cxn ang="0">
                    <a:pos x="60" y="42"/>
                  </a:cxn>
                  <a:cxn ang="0">
                    <a:pos x="62" y="34"/>
                  </a:cxn>
                  <a:cxn ang="0">
                    <a:pos x="36" y="0"/>
                  </a:cxn>
                  <a:cxn ang="0">
                    <a:pos x="0" y="10"/>
                  </a:cxn>
                </a:cxnLst>
                <a:rect l="0" t="0" r="r" b="b"/>
                <a:pathLst>
                  <a:path w="62" h="42">
                    <a:moveTo>
                      <a:pt x="0" y="10"/>
                    </a:moveTo>
                    <a:lnTo>
                      <a:pt x="32" y="4"/>
                    </a:lnTo>
                    <a:lnTo>
                      <a:pt x="60" y="42"/>
                    </a:lnTo>
                    <a:lnTo>
                      <a:pt x="62" y="34"/>
                    </a:lnTo>
                    <a:lnTo>
                      <a:pt x="36" y="0"/>
                    </a:lnTo>
                    <a:lnTo>
                      <a:pt x="0" y="1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6" name="Freeform 2984"/>
              <p:cNvSpPr>
                <a:spLocks/>
              </p:cNvSpPr>
              <p:nvPr/>
            </p:nvSpPr>
            <p:spPr bwMode="auto">
              <a:xfrm>
                <a:off x="3386041" y="2894777"/>
                <a:ext cx="2571" cy="12855"/>
              </a:xfrm>
              <a:custGeom>
                <a:avLst/>
                <a:gdLst/>
                <a:ahLst/>
                <a:cxnLst>
                  <a:cxn ang="0">
                    <a:pos x="0" y="10"/>
                  </a:cxn>
                  <a:cxn ang="0">
                    <a:pos x="2" y="0"/>
                  </a:cxn>
                  <a:cxn ang="0">
                    <a:pos x="0" y="8"/>
                  </a:cxn>
                  <a:cxn ang="0">
                    <a:pos x="0" y="10"/>
                  </a:cxn>
                </a:cxnLst>
                <a:rect l="0" t="0" r="r" b="b"/>
                <a:pathLst>
                  <a:path w="2" h="10">
                    <a:moveTo>
                      <a:pt x="0" y="10"/>
                    </a:moveTo>
                    <a:lnTo>
                      <a:pt x="2" y="0"/>
                    </a:lnTo>
                    <a:lnTo>
                      <a:pt x="0" y="8"/>
                    </a:lnTo>
                    <a:lnTo>
                      <a:pt x="0" y="1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7" name="Freeform 2985"/>
              <p:cNvSpPr>
                <a:spLocks/>
              </p:cNvSpPr>
              <p:nvPr/>
            </p:nvSpPr>
            <p:spPr bwMode="auto">
              <a:xfrm>
                <a:off x="3270346" y="2874209"/>
                <a:ext cx="35994" cy="7713"/>
              </a:xfrm>
              <a:custGeom>
                <a:avLst/>
                <a:gdLst/>
                <a:ahLst/>
                <a:cxnLst>
                  <a:cxn ang="0">
                    <a:pos x="28" y="0"/>
                  </a:cxn>
                  <a:cxn ang="0">
                    <a:pos x="0" y="6"/>
                  </a:cxn>
                  <a:cxn ang="0">
                    <a:pos x="20" y="2"/>
                  </a:cxn>
                  <a:cxn ang="0">
                    <a:pos x="28" y="0"/>
                  </a:cxn>
                </a:cxnLst>
                <a:rect l="0" t="0" r="r" b="b"/>
                <a:pathLst>
                  <a:path w="28" h="6">
                    <a:moveTo>
                      <a:pt x="28" y="0"/>
                    </a:moveTo>
                    <a:lnTo>
                      <a:pt x="0" y="6"/>
                    </a:lnTo>
                    <a:lnTo>
                      <a:pt x="20" y="2"/>
                    </a:lnTo>
                    <a:lnTo>
                      <a:pt x="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8" name="Freeform 2986"/>
              <p:cNvSpPr>
                <a:spLocks/>
              </p:cNvSpPr>
              <p:nvPr/>
            </p:nvSpPr>
            <p:spPr bwMode="auto">
              <a:xfrm>
                <a:off x="2709870" y="2069489"/>
                <a:ext cx="673600" cy="1241789"/>
              </a:xfrm>
              <a:custGeom>
                <a:avLst/>
                <a:gdLst/>
                <a:ahLst/>
                <a:cxnLst>
                  <a:cxn ang="0">
                    <a:pos x="458" y="634"/>
                  </a:cxn>
                  <a:cxn ang="0">
                    <a:pos x="366" y="644"/>
                  </a:cxn>
                  <a:cxn ang="0">
                    <a:pos x="294" y="536"/>
                  </a:cxn>
                  <a:cxn ang="0">
                    <a:pos x="304" y="474"/>
                  </a:cxn>
                  <a:cxn ang="0">
                    <a:pos x="254" y="486"/>
                  </a:cxn>
                  <a:cxn ang="0">
                    <a:pos x="284" y="348"/>
                  </a:cxn>
                  <a:cxn ang="0">
                    <a:pos x="256" y="334"/>
                  </a:cxn>
                  <a:cxn ang="0">
                    <a:pos x="184" y="168"/>
                  </a:cxn>
                  <a:cxn ang="0">
                    <a:pos x="210" y="24"/>
                  </a:cxn>
                  <a:cxn ang="0">
                    <a:pos x="212" y="26"/>
                  </a:cxn>
                  <a:cxn ang="0">
                    <a:pos x="214" y="22"/>
                  </a:cxn>
                  <a:cxn ang="0">
                    <a:pos x="136" y="0"/>
                  </a:cxn>
                  <a:cxn ang="0">
                    <a:pos x="136" y="2"/>
                  </a:cxn>
                  <a:cxn ang="0">
                    <a:pos x="140" y="4"/>
                  </a:cxn>
                  <a:cxn ang="0">
                    <a:pos x="78" y="344"/>
                  </a:cxn>
                  <a:cxn ang="0">
                    <a:pos x="108" y="438"/>
                  </a:cxn>
                  <a:cxn ang="0">
                    <a:pos x="40" y="574"/>
                  </a:cxn>
                  <a:cxn ang="0">
                    <a:pos x="50" y="600"/>
                  </a:cxn>
                  <a:cxn ang="0">
                    <a:pos x="0" y="866"/>
                  </a:cxn>
                  <a:cxn ang="0">
                    <a:pos x="496" y="966"/>
                  </a:cxn>
                  <a:cxn ang="0">
                    <a:pos x="524" y="658"/>
                  </a:cxn>
                  <a:cxn ang="0">
                    <a:pos x="496" y="620"/>
                  </a:cxn>
                  <a:cxn ang="0">
                    <a:pos x="458" y="634"/>
                  </a:cxn>
                </a:cxnLst>
                <a:rect l="0" t="0" r="r" b="b"/>
                <a:pathLst>
                  <a:path w="524" h="966">
                    <a:moveTo>
                      <a:pt x="458" y="634"/>
                    </a:moveTo>
                    <a:lnTo>
                      <a:pt x="366" y="644"/>
                    </a:lnTo>
                    <a:lnTo>
                      <a:pt x="294" y="536"/>
                    </a:lnTo>
                    <a:lnTo>
                      <a:pt x="304" y="474"/>
                    </a:lnTo>
                    <a:lnTo>
                      <a:pt x="254" y="486"/>
                    </a:lnTo>
                    <a:lnTo>
                      <a:pt x="284" y="348"/>
                    </a:lnTo>
                    <a:lnTo>
                      <a:pt x="256" y="334"/>
                    </a:lnTo>
                    <a:lnTo>
                      <a:pt x="184" y="168"/>
                    </a:lnTo>
                    <a:lnTo>
                      <a:pt x="210" y="24"/>
                    </a:lnTo>
                    <a:lnTo>
                      <a:pt x="212" y="26"/>
                    </a:lnTo>
                    <a:lnTo>
                      <a:pt x="214" y="22"/>
                    </a:lnTo>
                    <a:lnTo>
                      <a:pt x="136" y="0"/>
                    </a:lnTo>
                    <a:lnTo>
                      <a:pt x="136" y="2"/>
                    </a:lnTo>
                    <a:lnTo>
                      <a:pt x="140" y="4"/>
                    </a:lnTo>
                    <a:lnTo>
                      <a:pt x="78" y="344"/>
                    </a:lnTo>
                    <a:lnTo>
                      <a:pt x="108" y="438"/>
                    </a:lnTo>
                    <a:lnTo>
                      <a:pt x="40" y="574"/>
                    </a:lnTo>
                    <a:lnTo>
                      <a:pt x="50" y="600"/>
                    </a:lnTo>
                    <a:lnTo>
                      <a:pt x="0" y="866"/>
                    </a:lnTo>
                    <a:lnTo>
                      <a:pt x="496" y="966"/>
                    </a:lnTo>
                    <a:lnTo>
                      <a:pt x="524" y="658"/>
                    </a:lnTo>
                    <a:lnTo>
                      <a:pt x="496" y="620"/>
                    </a:lnTo>
                    <a:lnTo>
                      <a:pt x="458" y="6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9" name="Freeform 2987"/>
              <p:cNvSpPr>
                <a:spLocks/>
              </p:cNvSpPr>
              <p:nvPr/>
            </p:nvSpPr>
            <p:spPr bwMode="auto">
              <a:xfrm>
                <a:off x="4982627" y="3241861"/>
                <a:ext cx="151688" cy="408788"/>
              </a:xfrm>
              <a:custGeom>
                <a:avLst/>
                <a:gdLst/>
                <a:ahLst/>
                <a:cxnLst>
                  <a:cxn ang="0">
                    <a:pos x="94" y="254"/>
                  </a:cxn>
                  <a:cxn ang="0">
                    <a:pos x="94" y="256"/>
                  </a:cxn>
                  <a:cxn ang="0">
                    <a:pos x="96" y="256"/>
                  </a:cxn>
                  <a:cxn ang="0">
                    <a:pos x="118" y="318"/>
                  </a:cxn>
                  <a:cxn ang="0">
                    <a:pos x="0" y="0"/>
                  </a:cxn>
                  <a:cxn ang="0">
                    <a:pos x="94" y="254"/>
                  </a:cxn>
                  <a:cxn ang="0">
                    <a:pos x="94" y="254"/>
                  </a:cxn>
                </a:cxnLst>
                <a:rect l="0" t="0" r="r" b="b"/>
                <a:pathLst>
                  <a:path w="118" h="318">
                    <a:moveTo>
                      <a:pt x="94" y="254"/>
                    </a:moveTo>
                    <a:lnTo>
                      <a:pt x="94" y="256"/>
                    </a:lnTo>
                    <a:lnTo>
                      <a:pt x="96" y="256"/>
                    </a:lnTo>
                    <a:lnTo>
                      <a:pt x="118" y="318"/>
                    </a:lnTo>
                    <a:lnTo>
                      <a:pt x="0" y="0"/>
                    </a:lnTo>
                    <a:lnTo>
                      <a:pt x="94" y="254"/>
                    </a:lnTo>
                    <a:lnTo>
                      <a:pt x="94" y="2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0" name="Freeform 2988"/>
              <p:cNvSpPr>
                <a:spLocks/>
              </p:cNvSpPr>
              <p:nvPr/>
            </p:nvSpPr>
            <p:spPr bwMode="auto">
              <a:xfrm>
                <a:off x="4969772" y="2822789"/>
                <a:ext cx="12855" cy="419072"/>
              </a:xfrm>
              <a:custGeom>
                <a:avLst/>
                <a:gdLst/>
                <a:ahLst/>
                <a:cxnLst>
                  <a:cxn ang="0">
                    <a:pos x="6" y="188"/>
                  </a:cxn>
                  <a:cxn ang="0">
                    <a:pos x="6" y="188"/>
                  </a:cxn>
                  <a:cxn ang="0">
                    <a:pos x="10" y="326"/>
                  </a:cxn>
                  <a:cxn ang="0">
                    <a:pos x="0" y="0"/>
                  </a:cxn>
                  <a:cxn ang="0">
                    <a:pos x="6" y="186"/>
                  </a:cxn>
                  <a:cxn ang="0">
                    <a:pos x="6" y="188"/>
                  </a:cxn>
                </a:cxnLst>
                <a:rect l="0" t="0" r="r" b="b"/>
                <a:pathLst>
                  <a:path w="10" h="326">
                    <a:moveTo>
                      <a:pt x="6" y="188"/>
                    </a:moveTo>
                    <a:lnTo>
                      <a:pt x="6" y="188"/>
                    </a:lnTo>
                    <a:lnTo>
                      <a:pt x="10" y="326"/>
                    </a:lnTo>
                    <a:lnTo>
                      <a:pt x="0" y="0"/>
                    </a:lnTo>
                    <a:lnTo>
                      <a:pt x="6" y="186"/>
                    </a:lnTo>
                    <a:lnTo>
                      <a:pt x="6" y="1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1" name="Freeform 2989"/>
              <p:cNvSpPr>
                <a:spLocks/>
              </p:cNvSpPr>
              <p:nvPr/>
            </p:nvSpPr>
            <p:spPr bwMode="auto">
              <a:xfrm>
                <a:off x="4159909" y="2285452"/>
                <a:ext cx="833001" cy="1249502"/>
              </a:xfrm>
              <a:custGeom>
                <a:avLst/>
                <a:gdLst/>
                <a:ahLst/>
                <a:cxnLst>
                  <a:cxn ang="0">
                    <a:pos x="478" y="708"/>
                  </a:cxn>
                  <a:cxn ang="0">
                    <a:pos x="648" y="766"/>
                  </a:cxn>
                  <a:cxn ang="0">
                    <a:pos x="646" y="758"/>
                  </a:cxn>
                  <a:cxn ang="0">
                    <a:pos x="478" y="704"/>
                  </a:cxn>
                  <a:cxn ang="0">
                    <a:pos x="4" y="706"/>
                  </a:cxn>
                  <a:cxn ang="0">
                    <a:pos x="8" y="458"/>
                  </a:cxn>
                  <a:cxn ang="0">
                    <a:pos x="6" y="458"/>
                  </a:cxn>
                  <a:cxn ang="0">
                    <a:pos x="6" y="358"/>
                  </a:cxn>
                  <a:cxn ang="0">
                    <a:pos x="616" y="356"/>
                  </a:cxn>
                  <a:cxn ang="0">
                    <a:pos x="618" y="352"/>
                  </a:cxn>
                  <a:cxn ang="0">
                    <a:pos x="6" y="354"/>
                  </a:cxn>
                  <a:cxn ang="0">
                    <a:pos x="10" y="0"/>
                  </a:cxn>
                  <a:cxn ang="0">
                    <a:pos x="8" y="0"/>
                  </a:cxn>
                  <a:cxn ang="0">
                    <a:pos x="0" y="972"/>
                  </a:cxn>
                  <a:cxn ang="0">
                    <a:pos x="4" y="710"/>
                  </a:cxn>
                  <a:cxn ang="0">
                    <a:pos x="478" y="708"/>
                  </a:cxn>
                </a:cxnLst>
                <a:rect l="0" t="0" r="r" b="b"/>
                <a:pathLst>
                  <a:path w="648" h="972">
                    <a:moveTo>
                      <a:pt x="478" y="708"/>
                    </a:moveTo>
                    <a:lnTo>
                      <a:pt x="648" y="766"/>
                    </a:lnTo>
                    <a:lnTo>
                      <a:pt x="646" y="758"/>
                    </a:lnTo>
                    <a:lnTo>
                      <a:pt x="478" y="704"/>
                    </a:lnTo>
                    <a:lnTo>
                      <a:pt x="4" y="706"/>
                    </a:lnTo>
                    <a:lnTo>
                      <a:pt x="8" y="458"/>
                    </a:lnTo>
                    <a:lnTo>
                      <a:pt x="6" y="458"/>
                    </a:lnTo>
                    <a:lnTo>
                      <a:pt x="6" y="358"/>
                    </a:lnTo>
                    <a:lnTo>
                      <a:pt x="616" y="356"/>
                    </a:lnTo>
                    <a:lnTo>
                      <a:pt x="618" y="352"/>
                    </a:lnTo>
                    <a:lnTo>
                      <a:pt x="6" y="354"/>
                    </a:lnTo>
                    <a:lnTo>
                      <a:pt x="10" y="0"/>
                    </a:lnTo>
                    <a:lnTo>
                      <a:pt x="8" y="0"/>
                    </a:lnTo>
                    <a:lnTo>
                      <a:pt x="0" y="972"/>
                    </a:lnTo>
                    <a:lnTo>
                      <a:pt x="4" y="710"/>
                    </a:lnTo>
                    <a:lnTo>
                      <a:pt x="478" y="70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2" name="Freeform 2990"/>
              <p:cNvSpPr>
                <a:spLocks/>
              </p:cNvSpPr>
              <p:nvPr/>
            </p:nvSpPr>
            <p:spPr bwMode="auto">
              <a:xfrm>
                <a:off x="4370731" y="3650648"/>
                <a:ext cx="773868" cy="10284"/>
              </a:xfrm>
              <a:custGeom>
                <a:avLst/>
                <a:gdLst/>
                <a:ahLst/>
                <a:cxnLst>
                  <a:cxn ang="0">
                    <a:pos x="602" y="6"/>
                  </a:cxn>
                  <a:cxn ang="0">
                    <a:pos x="594" y="0"/>
                  </a:cxn>
                  <a:cxn ang="0">
                    <a:pos x="0" y="8"/>
                  </a:cxn>
                  <a:cxn ang="0">
                    <a:pos x="602" y="6"/>
                  </a:cxn>
                </a:cxnLst>
                <a:rect l="0" t="0" r="r" b="b"/>
                <a:pathLst>
                  <a:path w="602" h="8">
                    <a:moveTo>
                      <a:pt x="602" y="6"/>
                    </a:moveTo>
                    <a:lnTo>
                      <a:pt x="594" y="0"/>
                    </a:lnTo>
                    <a:lnTo>
                      <a:pt x="0" y="8"/>
                    </a:lnTo>
                    <a:lnTo>
                      <a:pt x="60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3" name="Freeform 2991"/>
              <p:cNvSpPr>
                <a:spLocks/>
              </p:cNvSpPr>
              <p:nvPr/>
            </p:nvSpPr>
            <p:spPr bwMode="auto">
              <a:xfrm>
                <a:off x="4861790" y="2246887"/>
                <a:ext cx="95127" cy="485917"/>
              </a:xfrm>
              <a:custGeom>
                <a:avLst/>
                <a:gdLst/>
                <a:ahLst/>
                <a:cxnLst>
                  <a:cxn ang="0">
                    <a:pos x="74" y="378"/>
                  </a:cxn>
                  <a:cxn ang="0">
                    <a:pos x="2" y="0"/>
                  </a:cxn>
                  <a:cxn ang="0">
                    <a:pos x="0" y="0"/>
                  </a:cxn>
                  <a:cxn ang="0">
                    <a:pos x="74" y="378"/>
                  </a:cxn>
                </a:cxnLst>
                <a:rect l="0" t="0" r="r" b="b"/>
                <a:pathLst>
                  <a:path w="74" h="378">
                    <a:moveTo>
                      <a:pt x="74" y="378"/>
                    </a:moveTo>
                    <a:lnTo>
                      <a:pt x="2" y="0"/>
                    </a:lnTo>
                    <a:lnTo>
                      <a:pt x="0" y="0"/>
                    </a:lnTo>
                    <a:lnTo>
                      <a:pt x="74" y="37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4" name="Freeform 2992"/>
              <p:cNvSpPr>
                <a:spLocks/>
              </p:cNvSpPr>
              <p:nvPr/>
            </p:nvSpPr>
            <p:spPr bwMode="auto">
              <a:xfrm>
                <a:off x="2952829" y="2095199"/>
                <a:ext cx="1213508" cy="807291"/>
              </a:xfrm>
              <a:custGeom>
                <a:avLst/>
                <a:gdLst/>
                <a:ahLst/>
                <a:cxnLst>
                  <a:cxn ang="0">
                    <a:pos x="260" y="62"/>
                  </a:cxn>
                  <a:cxn ang="0">
                    <a:pos x="22" y="0"/>
                  </a:cxn>
                  <a:cxn ang="0">
                    <a:pos x="20" y="4"/>
                  </a:cxn>
                  <a:cxn ang="0">
                    <a:pos x="24" y="4"/>
                  </a:cxn>
                  <a:cxn ang="0">
                    <a:pos x="0" y="148"/>
                  </a:cxn>
                  <a:cxn ang="0">
                    <a:pos x="66" y="306"/>
                  </a:cxn>
                  <a:cxn ang="0">
                    <a:pos x="100" y="326"/>
                  </a:cxn>
                  <a:cxn ang="0">
                    <a:pos x="70" y="456"/>
                  </a:cxn>
                  <a:cxn ang="0">
                    <a:pos x="118" y="444"/>
                  </a:cxn>
                  <a:cxn ang="0">
                    <a:pos x="110" y="514"/>
                  </a:cxn>
                  <a:cxn ang="0">
                    <a:pos x="180" y="618"/>
                  </a:cxn>
                  <a:cxn ang="0">
                    <a:pos x="244" y="610"/>
                  </a:cxn>
                  <a:cxn ang="0">
                    <a:pos x="272" y="604"/>
                  </a:cxn>
                  <a:cxn ang="0">
                    <a:pos x="308" y="594"/>
                  </a:cxn>
                  <a:cxn ang="0">
                    <a:pos x="334" y="628"/>
                  </a:cxn>
                  <a:cxn ang="0">
                    <a:pos x="336" y="620"/>
                  </a:cxn>
                  <a:cxn ang="0">
                    <a:pos x="342" y="558"/>
                  </a:cxn>
                  <a:cxn ang="0">
                    <a:pos x="936" y="596"/>
                  </a:cxn>
                  <a:cxn ang="0">
                    <a:pos x="940" y="144"/>
                  </a:cxn>
                  <a:cxn ang="0">
                    <a:pos x="944" y="146"/>
                  </a:cxn>
                  <a:cxn ang="0">
                    <a:pos x="944" y="140"/>
                  </a:cxn>
                  <a:cxn ang="0">
                    <a:pos x="260" y="62"/>
                  </a:cxn>
                </a:cxnLst>
                <a:rect l="0" t="0" r="r" b="b"/>
                <a:pathLst>
                  <a:path w="944" h="628">
                    <a:moveTo>
                      <a:pt x="260" y="62"/>
                    </a:moveTo>
                    <a:lnTo>
                      <a:pt x="22" y="0"/>
                    </a:lnTo>
                    <a:lnTo>
                      <a:pt x="20" y="4"/>
                    </a:lnTo>
                    <a:lnTo>
                      <a:pt x="24" y="4"/>
                    </a:lnTo>
                    <a:lnTo>
                      <a:pt x="0" y="148"/>
                    </a:lnTo>
                    <a:lnTo>
                      <a:pt x="66" y="306"/>
                    </a:lnTo>
                    <a:lnTo>
                      <a:pt x="100" y="326"/>
                    </a:lnTo>
                    <a:lnTo>
                      <a:pt x="70" y="456"/>
                    </a:lnTo>
                    <a:lnTo>
                      <a:pt x="118" y="444"/>
                    </a:lnTo>
                    <a:lnTo>
                      <a:pt x="110" y="514"/>
                    </a:lnTo>
                    <a:lnTo>
                      <a:pt x="180" y="618"/>
                    </a:lnTo>
                    <a:lnTo>
                      <a:pt x="244" y="610"/>
                    </a:lnTo>
                    <a:lnTo>
                      <a:pt x="272" y="604"/>
                    </a:lnTo>
                    <a:lnTo>
                      <a:pt x="308" y="594"/>
                    </a:lnTo>
                    <a:lnTo>
                      <a:pt x="334" y="628"/>
                    </a:lnTo>
                    <a:lnTo>
                      <a:pt x="336" y="620"/>
                    </a:lnTo>
                    <a:lnTo>
                      <a:pt x="342" y="558"/>
                    </a:lnTo>
                    <a:lnTo>
                      <a:pt x="936" y="596"/>
                    </a:lnTo>
                    <a:lnTo>
                      <a:pt x="940" y="144"/>
                    </a:lnTo>
                    <a:lnTo>
                      <a:pt x="944" y="146"/>
                    </a:lnTo>
                    <a:lnTo>
                      <a:pt x="944" y="140"/>
                    </a:lnTo>
                    <a:lnTo>
                      <a:pt x="260" y="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5" name="Freeform 2993"/>
              <p:cNvSpPr>
                <a:spLocks/>
              </p:cNvSpPr>
              <p:nvPr/>
            </p:nvSpPr>
            <p:spPr bwMode="auto">
              <a:xfrm>
                <a:off x="4774376" y="3190441"/>
                <a:ext cx="215963" cy="71988"/>
              </a:xfrm>
              <a:custGeom>
                <a:avLst/>
                <a:gdLst/>
                <a:ahLst/>
                <a:cxnLst>
                  <a:cxn ang="0">
                    <a:pos x="0" y="0"/>
                  </a:cxn>
                  <a:cxn ang="0">
                    <a:pos x="168" y="56"/>
                  </a:cxn>
                  <a:cxn ang="0">
                    <a:pos x="168" y="54"/>
                  </a:cxn>
                  <a:cxn ang="0">
                    <a:pos x="0" y="0"/>
                  </a:cxn>
                </a:cxnLst>
                <a:rect l="0" t="0" r="r" b="b"/>
                <a:pathLst>
                  <a:path w="168" h="56">
                    <a:moveTo>
                      <a:pt x="0" y="0"/>
                    </a:moveTo>
                    <a:lnTo>
                      <a:pt x="168" y="56"/>
                    </a:lnTo>
                    <a:lnTo>
                      <a:pt x="168" y="54"/>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6" name="Freeform 2994"/>
              <p:cNvSpPr>
                <a:spLocks/>
              </p:cNvSpPr>
              <p:nvPr/>
            </p:nvSpPr>
            <p:spPr bwMode="auto">
              <a:xfrm>
                <a:off x="4167622" y="2241745"/>
                <a:ext cx="789294" cy="498772"/>
              </a:xfrm>
              <a:custGeom>
                <a:avLst/>
                <a:gdLst/>
                <a:ahLst/>
                <a:cxnLst>
                  <a:cxn ang="0">
                    <a:pos x="614" y="382"/>
                  </a:cxn>
                  <a:cxn ang="0">
                    <a:pos x="540" y="4"/>
                  </a:cxn>
                  <a:cxn ang="0">
                    <a:pos x="542" y="4"/>
                  </a:cxn>
                  <a:cxn ang="0">
                    <a:pos x="542" y="0"/>
                  </a:cxn>
                  <a:cxn ang="0">
                    <a:pos x="26" y="32"/>
                  </a:cxn>
                  <a:cxn ang="0">
                    <a:pos x="2" y="28"/>
                  </a:cxn>
                  <a:cxn ang="0">
                    <a:pos x="2" y="34"/>
                  </a:cxn>
                  <a:cxn ang="0">
                    <a:pos x="4" y="34"/>
                  </a:cxn>
                  <a:cxn ang="0">
                    <a:pos x="0" y="388"/>
                  </a:cxn>
                  <a:cxn ang="0">
                    <a:pos x="612" y="386"/>
                  </a:cxn>
                  <a:cxn ang="0">
                    <a:pos x="610" y="388"/>
                  </a:cxn>
                  <a:cxn ang="0">
                    <a:pos x="610" y="388"/>
                  </a:cxn>
                  <a:cxn ang="0">
                    <a:pos x="614" y="382"/>
                  </a:cxn>
                </a:cxnLst>
                <a:rect l="0" t="0" r="r" b="b"/>
                <a:pathLst>
                  <a:path w="614" h="388">
                    <a:moveTo>
                      <a:pt x="614" y="382"/>
                    </a:moveTo>
                    <a:lnTo>
                      <a:pt x="540" y="4"/>
                    </a:lnTo>
                    <a:lnTo>
                      <a:pt x="542" y="4"/>
                    </a:lnTo>
                    <a:lnTo>
                      <a:pt x="542" y="0"/>
                    </a:lnTo>
                    <a:lnTo>
                      <a:pt x="26" y="32"/>
                    </a:lnTo>
                    <a:lnTo>
                      <a:pt x="2" y="28"/>
                    </a:lnTo>
                    <a:lnTo>
                      <a:pt x="2" y="34"/>
                    </a:lnTo>
                    <a:lnTo>
                      <a:pt x="4" y="34"/>
                    </a:lnTo>
                    <a:lnTo>
                      <a:pt x="0" y="388"/>
                    </a:lnTo>
                    <a:lnTo>
                      <a:pt x="612" y="386"/>
                    </a:lnTo>
                    <a:lnTo>
                      <a:pt x="610" y="388"/>
                    </a:lnTo>
                    <a:lnTo>
                      <a:pt x="610" y="388"/>
                    </a:lnTo>
                    <a:lnTo>
                      <a:pt x="614" y="3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7" name="Freeform 2995"/>
              <p:cNvSpPr>
                <a:spLocks/>
              </p:cNvSpPr>
              <p:nvPr/>
            </p:nvSpPr>
            <p:spPr bwMode="auto">
              <a:xfrm>
                <a:off x="4159909" y="3195583"/>
                <a:ext cx="974406" cy="465349"/>
              </a:xfrm>
              <a:custGeom>
                <a:avLst/>
                <a:gdLst/>
                <a:ahLst/>
                <a:cxnLst>
                  <a:cxn ang="0">
                    <a:pos x="736" y="292"/>
                  </a:cxn>
                  <a:cxn ang="0">
                    <a:pos x="734" y="292"/>
                  </a:cxn>
                  <a:cxn ang="0">
                    <a:pos x="734" y="290"/>
                  </a:cxn>
                  <a:cxn ang="0">
                    <a:pos x="734" y="290"/>
                  </a:cxn>
                  <a:cxn ang="0">
                    <a:pos x="646" y="52"/>
                  </a:cxn>
                  <a:cxn ang="0">
                    <a:pos x="646" y="52"/>
                  </a:cxn>
                  <a:cxn ang="0">
                    <a:pos x="648" y="58"/>
                  </a:cxn>
                  <a:cxn ang="0">
                    <a:pos x="478" y="0"/>
                  </a:cxn>
                  <a:cxn ang="0">
                    <a:pos x="4" y="2"/>
                  </a:cxn>
                  <a:cxn ang="0">
                    <a:pos x="0" y="264"/>
                  </a:cxn>
                  <a:cxn ang="0">
                    <a:pos x="158" y="268"/>
                  </a:cxn>
                  <a:cxn ang="0">
                    <a:pos x="164" y="362"/>
                  </a:cxn>
                  <a:cxn ang="0">
                    <a:pos x="758" y="354"/>
                  </a:cxn>
                  <a:cxn ang="0">
                    <a:pos x="736" y="292"/>
                  </a:cxn>
                </a:cxnLst>
                <a:rect l="0" t="0" r="r" b="b"/>
                <a:pathLst>
                  <a:path w="758" h="362">
                    <a:moveTo>
                      <a:pt x="736" y="292"/>
                    </a:moveTo>
                    <a:lnTo>
                      <a:pt x="734" y="292"/>
                    </a:lnTo>
                    <a:lnTo>
                      <a:pt x="734" y="290"/>
                    </a:lnTo>
                    <a:lnTo>
                      <a:pt x="734" y="290"/>
                    </a:lnTo>
                    <a:lnTo>
                      <a:pt x="646" y="52"/>
                    </a:lnTo>
                    <a:lnTo>
                      <a:pt x="646" y="52"/>
                    </a:lnTo>
                    <a:lnTo>
                      <a:pt x="648" y="58"/>
                    </a:lnTo>
                    <a:lnTo>
                      <a:pt x="478" y="0"/>
                    </a:lnTo>
                    <a:lnTo>
                      <a:pt x="4" y="2"/>
                    </a:lnTo>
                    <a:lnTo>
                      <a:pt x="0" y="264"/>
                    </a:lnTo>
                    <a:lnTo>
                      <a:pt x="158" y="268"/>
                    </a:lnTo>
                    <a:lnTo>
                      <a:pt x="164" y="362"/>
                    </a:lnTo>
                    <a:lnTo>
                      <a:pt x="758" y="354"/>
                    </a:lnTo>
                    <a:lnTo>
                      <a:pt x="736" y="29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8" name="Freeform 2996"/>
              <p:cNvSpPr>
                <a:spLocks/>
              </p:cNvSpPr>
              <p:nvPr/>
            </p:nvSpPr>
            <p:spPr bwMode="auto">
              <a:xfrm>
                <a:off x="4165051" y="2740517"/>
                <a:ext cx="825288" cy="521911"/>
              </a:xfrm>
              <a:custGeom>
                <a:avLst/>
                <a:gdLst/>
                <a:ahLst/>
                <a:cxnLst>
                  <a:cxn ang="0">
                    <a:pos x="636" y="390"/>
                  </a:cxn>
                  <a:cxn ang="0">
                    <a:pos x="632" y="252"/>
                  </a:cxn>
                  <a:cxn ang="0">
                    <a:pos x="632" y="252"/>
                  </a:cxn>
                  <a:cxn ang="0">
                    <a:pos x="632" y="250"/>
                  </a:cxn>
                  <a:cxn ang="0">
                    <a:pos x="626" y="64"/>
                  </a:cxn>
                  <a:cxn ang="0">
                    <a:pos x="596" y="26"/>
                  </a:cxn>
                  <a:cxn ang="0">
                    <a:pos x="612" y="0"/>
                  </a:cxn>
                  <a:cxn ang="0">
                    <a:pos x="612" y="0"/>
                  </a:cxn>
                  <a:cxn ang="0">
                    <a:pos x="612" y="2"/>
                  </a:cxn>
                  <a:cxn ang="0">
                    <a:pos x="2" y="4"/>
                  </a:cxn>
                  <a:cxn ang="0">
                    <a:pos x="2" y="104"/>
                  </a:cxn>
                  <a:cxn ang="0">
                    <a:pos x="4" y="104"/>
                  </a:cxn>
                  <a:cxn ang="0">
                    <a:pos x="0" y="352"/>
                  </a:cxn>
                  <a:cxn ang="0">
                    <a:pos x="474" y="350"/>
                  </a:cxn>
                  <a:cxn ang="0">
                    <a:pos x="642" y="404"/>
                  </a:cxn>
                  <a:cxn ang="0">
                    <a:pos x="642" y="406"/>
                  </a:cxn>
                  <a:cxn ang="0">
                    <a:pos x="642" y="406"/>
                  </a:cxn>
                  <a:cxn ang="0">
                    <a:pos x="636" y="390"/>
                  </a:cxn>
                </a:cxnLst>
                <a:rect l="0" t="0" r="r" b="b"/>
                <a:pathLst>
                  <a:path w="642" h="406">
                    <a:moveTo>
                      <a:pt x="636" y="390"/>
                    </a:moveTo>
                    <a:lnTo>
                      <a:pt x="632" y="252"/>
                    </a:lnTo>
                    <a:lnTo>
                      <a:pt x="632" y="252"/>
                    </a:lnTo>
                    <a:lnTo>
                      <a:pt x="632" y="250"/>
                    </a:lnTo>
                    <a:lnTo>
                      <a:pt x="626" y="64"/>
                    </a:lnTo>
                    <a:lnTo>
                      <a:pt x="596" y="26"/>
                    </a:lnTo>
                    <a:lnTo>
                      <a:pt x="612" y="0"/>
                    </a:lnTo>
                    <a:lnTo>
                      <a:pt x="612" y="0"/>
                    </a:lnTo>
                    <a:lnTo>
                      <a:pt x="612" y="2"/>
                    </a:lnTo>
                    <a:lnTo>
                      <a:pt x="2" y="4"/>
                    </a:lnTo>
                    <a:lnTo>
                      <a:pt x="2" y="104"/>
                    </a:lnTo>
                    <a:lnTo>
                      <a:pt x="4" y="104"/>
                    </a:lnTo>
                    <a:lnTo>
                      <a:pt x="0" y="352"/>
                    </a:lnTo>
                    <a:lnTo>
                      <a:pt x="474" y="350"/>
                    </a:lnTo>
                    <a:lnTo>
                      <a:pt x="642" y="404"/>
                    </a:lnTo>
                    <a:lnTo>
                      <a:pt x="642" y="406"/>
                    </a:lnTo>
                    <a:lnTo>
                      <a:pt x="642" y="406"/>
                    </a:lnTo>
                    <a:lnTo>
                      <a:pt x="636" y="39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9" name="Freeform 2997"/>
              <p:cNvSpPr>
                <a:spLocks/>
              </p:cNvSpPr>
              <p:nvPr/>
            </p:nvSpPr>
            <p:spPr bwMode="auto">
              <a:xfrm>
                <a:off x="4987769" y="3031039"/>
                <a:ext cx="673600" cy="537337"/>
              </a:xfrm>
              <a:custGeom>
                <a:avLst/>
                <a:gdLst/>
                <a:ahLst/>
                <a:cxnLst>
                  <a:cxn ang="0">
                    <a:pos x="524" y="202"/>
                  </a:cxn>
                  <a:cxn ang="0">
                    <a:pos x="516" y="146"/>
                  </a:cxn>
                  <a:cxn ang="0">
                    <a:pos x="444" y="76"/>
                  </a:cxn>
                  <a:cxn ang="0">
                    <a:pos x="428" y="2"/>
                  </a:cxn>
                  <a:cxn ang="0">
                    <a:pos x="428" y="0"/>
                  </a:cxn>
                  <a:cxn ang="0">
                    <a:pos x="416" y="0"/>
                  </a:cxn>
                  <a:cxn ang="0">
                    <a:pos x="426" y="0"/>
                  </a:cxn>
                  <a:cxn ang="0">
                    <a:pos x="428" y="6"/>
                  </a:cxn>
                  <a:cxn ang="0">
                    <a:pos x="0" y="24"/>
                  </a:cxn>
                  <a:cxn ang="0">
                    <a:pos x="4" y="160"/>
                  </a:cxn>
                  <a:cxn ang="0">
                    <a:pos x="98" y="418"/>
                  </a:cxn>
                  <a:cxn ang="0">
                    <a:pos x="444" y="408"/>
                  </a:cxn>
                  <a:cxn ang="0">
                    <a:pos x="444" y="378"/>
                  </a:cxn>
                  <a:cxn ang="0">
                    <a:pos x="484" y="308"/>
                  </a:cxn>
                  <a:cxn ang="0">
                    <a:pos x="464" y="268"/>
                  </a:cxn>
                  <a:cxn ang="0">
                    <a:pos x="524" y="202"/>
                  </a:cxn>
                </a:cxnLst>
                <a:rect l="0" t="0" r="r" b="b"/>
                <a:pathLst>
                  <a:path w="524" h="418">
                    <a:moveTo>
                      <a:pt x="524" y="202"/>
                    </a:moveTo>
                    <a:lnTo>
                      <a:pt x="516" y="146"/>
                    </a:lnTo>
                    <a:lnTo>
                      <a:pt x="444" y="76"/>
                    </a:lnTo>
                    <a:lnTo>
                      <a:pt x="428" y="2"/>
                    </a:lnTo>
                    <a:lnTo>
                      <a:pt x="428" y="0"/>
                    </a:lnTo>
                    <a:lnTo>
                      <a:pt x="416" y="0"/>
                    </a:lnTo>
                    <a:lnTo>
                      <a:pt x="426" y="0"/>
                    </a:lnTo>
                    <a:lnTo>
                      <a:pt x="428" y="6"/>
                    </a:lnTo>
                    <a:lnTo>
                      <a:pt x="0" y="24"/>
                    </a:lnTo>
                    <a:lnTo>
                      <a:pt x="4" y="160"/>
                    </a:lnTo>
                    <a:lnTo>
                      <a:pt x="98" y="418"/>
                    </a:lnTo>
                    <a:lnTo>
                      <a:pt x="444" y="408"/>
                    </a:lnTo>
                    <a:lnTo>
                      <a:pt x="444" y="378"/>
                    </a:lnTo>
                    <a:lnTo>
                      <a:pt x="484" y="308"/>
                    </a:lnTo>
                    <a:lnTo>
                      <a:pt x="464" y="268"/>
                    </a:lnTo>
                    <a:lnTo>
                      <a:pt x="524" y="20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0" name="Freeform 2998"/>
              <p:cNvSpPr>
                <a:spLocks/>
              </p:cNvSpPr>
              <p:nvPr/>
            </p:nvSpPr>
            <p:spPr bwMode="auto">
              <a:xfrm>
                <a:off x="4864361" y="2231461"/>
                <a:ext cx="753300" cy="820146"/>
              </a:xfrm>
              <a:custGeom>
                <a:avLst/>
                <a:gdLst/>
                <a:ahLst/>
                <a:cxnLst>
                  <a:cxn ang="0">
                    <a:pos x="514" y="566"/>
                  </a:cxn>
                  <a:cxn ang="0">
                    <a:pos x="376" y="482"/>
                  </a:cxn>
                  <a:cxn ang="0">
                    <a:pos x="346" y="344"/>
                  </a:cxn>
                  <a:cxn ang="0">
                    <a:pos x="386" y="302"/>
                  </a:cxn>
                  <a:cxn ang="0">
                    <a:pos x="424" y="214"/>
                  </a:cxn>
                  <a:cxn ang="0">
                    <a:pos x="418" y="216"/>
                  </a:cxn>
                  <a:cxn ang="0">
                    <a:pos x="506" y="108"/>
                  </a:cxn>
                  <a:cxn ang="0">
                    <a:pos x="586" y="54"/>
                  </a:cxn>
                  <a:cxn ang="0">
                    <a:pos x="406" y="54"/>
                  </a:cxn>
                  <a:cxn ang="0">
                    <a:pos x="158" y="0"/>
                  </a:cxn>
                  <a:cxn ang="0">
                    <a:pos x="0" y="8"/>
                  </a:cxn>
                  <a:cxn ang="0">
                    <a:pos x="0" y="12"/>
                  </a:cxn>
                  <a:cxn ang="0">
                    <a:pos x="4" y="14"/>
                  </a:cxn>
                  <a:cxn ang="0">
                    <a:pos x="78" y="390"/>
                  </a:cxn>
                  <a:cxn ang="0">
                    <a:pos x="60" y="422"/>
                  </a:cxn>
                  <a:cxn ang="0">
                    <a:pos x="90" y="460"/>
                  </a:cxn>
                  <a:cxn ang="0">
                    <a:pos x="96" y="638"/>
                  </a:cxn>
                  <a:cxn ang="0">
                    <a:pos x="512" y="622"/>
                  </a:cxn>
                  <a:cxn ang="0">
                    <a:pos x="524" y="622"/>
                  </a:cxn>
                  <a:cxn ang="0">
                    <a:pos x="514" y="566"/>
                  </a:cxn>
                </a:cxnLst>
                <a:rect l="0" t="0" r="r" b="b"/>
                <a:pathLst>
                  <a:path w="586" h="638">
                    <a:moveTo>
                      <a:pt x="514" y="566"/>
                    </a:moveTo>
                    <a:lnTo>
                      <a:pt x="376" y="482"/>
                    </a:lnTo>
                    <a:lnTo>
                      <a:pt x="346" y="344"/>
                    </a:lnTo>
                    <a:lnTo>
                      <a:pt x="386" y="302"/>
                    </a:lnTo>
                    <a:lnTo>
                      <a:pt x="424" y="214"/>
                    </a:lnTo>
                    <a:lnTo>
                      <a:pt x="418" y="216"/>
                    </a:lnTo>
                    <a:lnTo>
                      <a:pt x="506" y="108"/>
                    </a:lnTo>
                    <a:lnTo>
                      <a:pt x="586" y="54"/>
                    </a:lnTo>
                    <a:lnTo>
                      <a:pt x="406" y="54"/>
                    </a:lnTo>
                    <a:lnTo>
                      <a:pt x="158" y="0"/>
                    </a:lnTo>
                    <a:lnTo>
                      <a:pt x="0" y="8"/>
                    </a:lnTo>
                    <a:lnTo>
                      <a:pt x="0" y="12"/>
                    </a:lnTo>
                    <a:lnTo>
                      <a:pt x="4" y="14"/>
                    </a:lnTo>
                    <a:lnTo>
                      <a:pt x="78" y="390"/>
                    </a:lnTo>
                    <a:lnTo>
                      <a:pt x="60" y="422"/>
                    </a:lnTo>
                    <a:lnTo>
                      <a:pt x="90" y="460"/>
                    </a:lnTo>
                    <a:lnTo>
                      <a:pt x="96" y="638"/>
                    </a:lnTo>
                    <a:lnTo>
                      <a:pt x="512" y="622"/>
                    </a:lnTo>
                    <a:lnTo>
                      <a:pt x="524" y="622"/>
                    </a:lnTo>
                    <a:lnTo>
                      <a:pt x="514" y="5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1" name="Freeform 2999"/>
              <p:cNvSpPr>
                <a:spLocks/>
              </p:cNvSpPr>
              <p:nvPr/>
            </p:nvSpPr>
            <p:spPr bwMode="auto">
              <a:xfrm>
                <a:off x="5725643" y="3735491"/>
                <a:ext cx="105411" cy="177398"/>
              </a:xfrm>
              <a:custGeom>
                <a:avLst/>
                <a:gdLst/>
                <a:ahLst/>
                <a:cxnLst>
                  <a:cxn ang="0">
                    <a:pos x="4" y="84"/>
                  </a:cxn>
                  <a:cxn ang="0">
                    <a:pos x="4" y="0"/>
                  </a:cxn>
                  <a:cxn ang="0">
                    <a:pos x="0" y="84"/>
                  </a:cxn>
                  <a:cxn ang="0">
                    <a:pos x="82" y="138"/>
                  </a:cxn>
                  <a:cxn ang="0">
                    <a:pos x="4" y="84"/>
                  </a:cxn>
                </a:cxnLst>
                <a:rect l="0" t="0" r="r" b="b"/>
                <a:pathLst>
                  <a:path w="82" h="138">
                    <a:moveTo>
                      <a:pt x="4" y="84"/>
                    </a:moveTo>
                    <a:lnTo>
                      <a:pt x="4" y="0"/>
                    </a:lnTo>
                    <a:lnTo>
                      <a:pt x="0" y="84"/>
                    </a:lnTo>
                    <a:lnTo>
                      <a:pt x="82" y="138"/>
                    </a:lnTo>
                    <a:lnTo>
                      <a:pt x="4" y="8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2" name="Freeform 3000"/>
              <p:cNvSpPr>
                <a:spLocks/>
              </p:cNvSpPr>
              <p:nvPr/>
            </p:nvSpPr>
            <p:spPr bwMode="auto">
              <a:xfrm>
                <a:off x="5725643" y="3835760"/>
                <a:ext cx="300806" cy="187682"/>
              </a:xfrm>
              <a:custGeom>
                <a:avLst/>
                <a:gdLst/>
                <a:ahLst/>
                <a:cxnLst>
                  <a:cxn ang="0">
                    <a:pos x="110" y="146"/>
                  </a:cxn>
                  <a:cxn ang="0">
                    <a:pos x="132" y="102"/>
                  </a:cxn>
                  <a:cxn ang="0">
                    <a:pos x="182" y="128"/>
                  </a:cxn>
                  <a:cxn ang="0">
                    <a:pos x="224" y="72"/>
                  </a:cxn>
                  <a:cxn ang="0">
                    <a:pos x="234" y="0"/>
                  </a:cxn>
                  <a:cxn ang="0">
                    <a:pos x="222" y="72"/>
                  </a:cxn>
                  <a:cxn ang="0">
                    <a:pos x="182" y="124"/>
                  </a:cxn>
                  <a:cxn ang="0">
                    <a:pos x="132" y="96"/>
                  </a:cxn>
                  <a:cxn ang="0">
                    <a:pos x="110" y="138"/>
                  </a:cxn>
                  <a:cxn ang="0">
                    <a:pos x="82" y="60"/>
                  </a:cxn>
                  <a:cxn ang="0">
                    <a:pos x="0" y="6"/>
                  </a:cxn>
                  <a:cxn ang="0">
                    <a:pos x="80" y="64"/>
                  </a:cxn>
                  <a:cxn ang="0">
                    <a:pos x="110" y="146"/>
                  </a:cxn>
                </a:cxnLst>
                <a:rect l="0" t="0" r="r" b="b"/>
                <a:pathLst>
                  <a:path w="234" h="146">
                    <a:moveTo>
                      <a:pt x="110" y="146"/>
                    </a:moveTo>
                    <a:lnTo>
                      <a:pt x="132" y="102"/>
                    </a:lnTo>
                    <a:lnTo>
                      <a:pt x="182" y="128"/>
                    </a:lnTo>
                    <a:lnTo>
                      <a:pt x="224" y="72"/>
                    </a:lnTo>
                    <a:lnTo>
                      <a:pt x="234" y="0"/>
                    </a:lnTo>
                    <a:lnTo>
                      <a:pt x="222" y="72"/>
                    </a:lnTo>
                    <a:lnTo>
                      <a:pt x="182" y="124"/>
                    </a:lnTo>
                    <a:lnTo>
                      <a:pt x="132" y="96"/>
                    </a:lnTo>
                    <a:lnTo>
                      <a:pt x="110" y="138"/>
                    </a:lnTo>
                    <a:lnTo>
                      <a:pt x="82" y="60"/>
                    </a:lnTo>
                    <a:lnTo>
                      <a:pt x="0" y="6"/>
                    </a:lnTo>
                    <a:lnTo>
                      <a:pt x="80" y="64"/>
                    </a:lnTo>
                    <a:lnTo>
                      <a:pt x="110" y="14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3" name="Freeform 3001"/>
              <p:cNvSpPr>
                <a:spLocks/>
              </p:cNvSpPr>
              <p:nvPr/>
            </p:nvSpPr>
            <p:spPr bwMode="auto">
              <a:xfrm>
                <a:off x="6011023" y="3717494"/>
                <a:ext cx="35994" cy="210821"/>
              </a:xfrm>
              <a:custGeom>
                <a:avLst/>
                <a:gdLst/>
                <a:ahLst/>
                <a:cxnLst>
                  <a:cxn ang="0">
                    <a:pos x="0" y="164"/>
                  </a:cxn>
                  <a:cxn ang="0">
                    <a:pos x="12" y="92"/>
                  </a:cxn>
                  <a:cxn ang="0">
                    <a:pos x="14" y="82"/>
                  </a:cxn>
                  <a:cxn ang="0">
                    <a:pos x="16" y="72"/>
                  </a:cxn>
                  <a:cxn ang="0">
                    <a:pos x="28" y="0"/>
                  </a:cxn>
                  <a:cxn ang="0">
                    <a:pos x="8" y="82"/>
                  </a:cxn>
                  <a:cxn ang="0">
                    <a:pos x="0" y="164"/>
                  </a:cxn>
                </a:cxnLst>
                <a:rect l="0" t="0" r="r" b="b"/>
                <a:pathLst>
                  <a:path w="28" h="164">
                    <a:moveTo>
                      <a:pt x="0" y="164"/>
                    </a:moveTo>
                    <a:lnTo>
                      <a:pt x="12" y="92"/>
                    </a:lnTo>
                    <a:lnTo>
                      <a:pt x="14" y="82"/>
                    </a:lnTo>
                    <a:lnTo>
                      <a:pt x="16" y="72"/>
                    </a:lnTo>
                    <a:lnTo>
                      <a:pt x="28" y="0"/>
                    </a:lnTo>
                    <a:lnTo>
                      <a:pt x="8" y="82"/>
                    </a:lnTo>
                    <a:lnTo>
                      <a:pt x="0" y="16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4" name="Freeform 3003"/>
              <p:cNvSpPr>
                <a:spLocks/>
              </p:cNvSpPr>
              <p:nvPr/>
            </p:nvSpPr>
            <p:spPr bwMode="auto">
              <a:xfrm>
                <a:off x="6026449" y="3810050"/>
                <a:ext cx="5142" cy="25710"/>
              </a:xfrm>
              <a:custGeom>
                <a:avLst/>
                <a:gdLst/>
                <a:ahLst/>
                <a:cxnLst>
                  <a:cxn ang="0">
                    <a:pos x="0" y="20"/>
                  </a:cxn>
                  <a:cxn ang="0">
                    <a:pos x="4" y="0"/>
                  </a:cxn>
                  <a:cxn ang="0">
                    <a:pos x="2" y="10"/>
                  </a:cxn>
                  <a:cxn ang="0">
                    <a:pos x="0" y="20"/>
                  </a:cxn>
                </a:cxnLst>
                <a:rect l="0" t="0" r="r" b="b"/>
                <a:pathLst>
                  <a:path w="4" h="20">
                    <a:moveTo>
                      <a:pt x="0" y="20"/>
                    </a:moveTo>
                    <a:lnTo>
                      <a:pt x="4" y="0"/>
                    </a:lnTo>
                    <a:lnTo>
                      <a:pt x="2" y="10"/>
                    </a:lnTo>
                    <a:lnTo>
                      <a:pt x="0" y="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5" name="Freeform 3004"/>
              <p:cNvSpPr>
                <a:spLocks/>
              </p:cNvSpPr>
              <p:nvPr/>
            </p:nvSpPr>
            <p:spPr bwMode="auto">
              <a:xfrm>
                <a:off x="6088153" y="3784340"/>
                <a:ext cx="133692" cy="77130"/>
              </a:xfrm>
              <a:custGeom>
                <a:avLst/>
                <a:gdLst/>
                <a:ahLst/>
                <a:cxnLst>
                  <a:cxn ang="0">
                    <a:pos x="24" y="54"/>
                  </a:cxn>
                  <a:cxn ang="0">
                    <a:pos x="0" y="40"/>
                  </a:cxn>
                  <a:cxn ang="0">
                    <a:pos x="24" y="60"/>
                  </a:cxn>
                  <a:cxn ang="0">
                    <a:pos x="104" y="0"/>
                  </a:cxn>
                  <a:cxn ang="0">
                    <a:pos x="24" y="54"/>
                  </a:cxn>
                </a:cxnLst>
                <a:rect l="0" t="0" r="r" b="b"/>
                <a:pathLst>
                  <a:path w="104" h="60">
                    <a:moveTo>
                      <a:pt x="24" y="54"/>
                    </a:moveTo>
                    <a:lnTo>
                      <a:pt x="0" y="40"/>
                    </a:lnTo>
                    <a:lnTo>
                      <a:pt x="24" y="60"/>
                    </a:lnTo>
                    <a:lnTo>
                      <a:pt x="104" y="0"/>
                    </a:lnTo>
                    <a:lnTo>
                      <a:pt x="24" y="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6" name="Freeform 3005"/>
              <p:cNvSpPr>
                <a:spLocks/>
              </p:cNvSpPr>
              <p:nvPr/>
            </p:nvSpPr>
            <p:spPr bwMode="auto">
              <a:xfrm>
                <a:off x="6257838" y="3612083"/>
                <a:ext cx="113124" cy="190253"/>
              </a:xfrm>
              <a:custGeom>
                <a:avLst/>
                <a:gdLst/>
                <a:ahLst/>
                <a:cxnLst>
                  <a:cxn ang="0">
                    <a:pos x="0" y="148"/>
                  </a:cxn>
                  <a:cxn ang="0">
                    <a:pos x="52" y="42"/>
                  </a:cxn>
                  <a:cxn ang="0">
                    <a:pos x="88" y="0"/>
                  </a:cxn>
                  <a:cxn ang="0">
                    <a:pos x="50" y="40"/>
                  </a:cxn>
                  <a:cxn ang="0">
                    <a:pos x="0" y="148"/>
                  </a:cxn>
                </a:cxnLst>
                <a:rect l="0" t="0" r="r" b="b"/>
                <a:pathLst>
                  <a:path w="88" h="148">
                    <a:moveTo>
                      <a:pt x="0" y="148"/>
                    </a:moveTo>
                    <a:lnTo>
                      <a:pt x="52" y="42"/>
                    </a:lnTo>
                    <a:lnTo>
                      <a:pt x="88" y="0"/>
                    </a:lnTo>
                    <a:lnTo>
                      <a:pt x="50" y="40"/>
                    </a:lnTo>
                    <a:lnTo>
                      <a:pt x="0" y="14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7" name="Freeform 3006"/>
              <p:cNvSpPr>
                <a:spLocks/>
              </p:cNvSpPr>
              <p:nvPr/>
            </p:nvSpPr>
            <p:spPr bwMode="auto">
              <a:xfrm>
                <a:off x="6018736" y="3835760"/>
                <a:ext cx="100269" cy="61704"/>
              </a:xfrm>
              <a:custGeom>
                <a:avLst/>
                <a:gdLst/>
                <a:ahLst/>
                <a:cxnLst>
                  <a:cxn ang="0">
                    <a:pos x="0" y="44"/>
                  </a:cxn>
                  <a:cxn ang="0">
                    <a:pos x="0" y="48"/>
                  </a:cxn>
                  <a:cxn ang="0">
                    <a:pos x="54" y="4"/>
                  </a:cxn>
                  <a:cxn ang="0">
                    <a:pos x="78" y="20"/>
                  </a:cxn>
                  <a:cxn ang="0">
                    <a:pos x="54" y="0"/>
                  </a:cxn>
                  <a:cxn ang="0">
                    <a:pos x="0" y="44"/>
                  </a:cxn>
                </a:cxnLst>
                <a:rect l="0" t="0" r="r" b="b"/>
                <a:pathLst>
                  <a:path w="78" h="48">
                    <a:moveTo>
                      <a:pt x="0" y="44"/>
                    </a:moveTo>
                    <a:lnTo>
                      <a:pt x="0" y="48"/>
                    </a:lnTo>
                    <a:lnTo>
                      <a:pt x="54" y="4"/>
                    </a:lnTo>
                    <a:lnTo>
                      <a:pt x="78" y="20"/>
                    </a:lnTo>
                    <a:lnTo>
                      <a:pt x="54" y="0"/>
                    </a:lnTo>
                    <a:lnTo>
                      <a:pt x="0" y="4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8" name="Freeform 3007"/>
              <p:cNvSpPr>
                <a:spLocks/>
              </p:cNvSpPr>
              <p:nvPr/>
            </p:nvSpPr>
            <p:spPr bwMode="auto">
              <a:xfrm>
                <a:off x="6119005" y="3666074"/>
                <a:ext cx="205679" cy="195395"/>
              </a:xfrm>
              <a:custGeom>
                <a:avLst/>
                <a:gdLst/>
                <a:ahLst/>
                <a:cxnLst>
                  <a:cxn ang="0">
                    <a:pos x="80" y="92"/>
                  </a:cxn>
                  <a:cxn ang="0">
                    <a:pos x="0" y="152"/>
                  </a:cxn>
                  <a:cxn ang="0">
                    <a:pos x="80" y="96"/>
                  </a:cxn>
                  <a:cxn ang="0">
                    <a:pos x="110" y="110"/>
                  </a:cxn>
                  <a:cxn ang="0">
                    <a:pos x="160" y="0"/>
                  </a:cxn>
                  <a:cxn ang="0">
                    <a:pos x="108" y="106"/>
                  </a:cxn>
                  <a:cxn ang="0">
                    <a:pos x="80" y="92"/>
                  </a:cxn>
                </a:cxnLst>
                <a:rect l="0" t="0" r="r" b="b"/>
                <a:pathLst>
                  <a:path w="160" h="152">
                    <a:moveTo>
                      <a:pt x="80" y="92"/>
                    </a:moveTo>
                    <a:lnTo>
                      <a:pt x="0" y="152"/>
                    </a:lnTo>
                    <a:lnTo>
                      <a:pt x="80" y="96"/>
                    </a:lnTo>
                    <a:lnTo>
                      <a:pt x="110" y="110"/>
                    </a:lnTo>
                    <a:lnTo>
                      <a:pt x="160" y="0"/>
                    </a:lnTo>
                    <a:lnTo>
                      <a:pt x="108" y="106"/>
                    </a:lnTo>
                    <a:lnTo>
                      <a:pt x="80" y="9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9" name="Freeform 3008"/>
              <p:cNvSpPr>
                <a:spLocks/>
              </p:cNvSpPr>
              <p:nvPr/>
            </p:nvSpPr>
            <p:spPr bwMode="auto">
              <a:xfrm>
                <a:off x="6365820" y="3594087"/>
                <a:ext cx="5142" cy="17997"/>
              </a:xfrm>
              <a:custGeom>
                <a:avLst/>
                <a:gdLst/>
                <a:ahLst/>
                <a:cxnLst>
                  <a:cxn ang="0">
                    <a:pos x="0" y="2"/>
                  </a:cxn>
                  <a:cxn ang="0">
                    <a:pos x="4" y="14"/>
                  </a:cxn>
                  <a:cxn ang="0">
                    <a:pos x="0" y="0"/>
                  </a:cxn>
                  <a:cxn ang="0">
                    <a:pos x="0" y="2"/>
                  </a:cxn>
                  <a:cxn ang="0">
                    <a:pos x="0" y="2"/>
                  </a:cxn>
                </a:cxnLst>
                <a:rect l="0" t="0" r="r" b="b"/>
                <a:pathLst>
                  <a:path w="4" h="14">
                    <a:moveTo>
                      <a:pt x="0" y="2"/>
                    </a:moveTo>
                    <a:lnTo>
                      <a:pt x="4" y="14"/>
                    </a:lnTo>
                    <a:lnTo>
                      <a:pt x="0" y="0"/>
                    </a:lnTo>
                    <a:lnTo>
                      <a:pt x="0" y="2"/>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0" name="Freeform 3010"/>
              <p:cNvSpPr>
                <a:spLocks/>
              </p:cNvSpPr>
              <p:nvPr/>
            </p:nvSpPr>
            <p:spPr bwMode="auto">
              <a:xfrm>
                <a:off x="6000739" y="3213580"/>
                <a:ext cx="370223" cy="673600"/>
              </a:xfrm>
              <a:custGeom>
                <a:avLst/>
                <a:gdLst/>
                <a:ahLst/>
                <a:cxnLst>
                  <a:cxn ang="0">
                    <a:pos x="92" y="498"/>
                  </a:cxn>
                  <a:cxn ang="0">
                    <a:pos x="172" y="444"/>
                  </a:cxn>
                  <a:cxn ang="0">
                    <a:pos x="200" y="458"/>
                  </a:cxn>
                  <a:cxn ang="0">
                    <a:pos x="250" y="350"/>
                  </a:cxn>
                  <a:cxn ang="0">
                    <a:pos x="288" y="310"/>
                  </a:cxn>
                  <a:cxn ang="0">
                    <a:pos x="284" y="298"/>
                  </a:cxn>
                  <a:cxn ang="0">
                    <a:pos x="284" y="298"/>
                  </a:cxn>
                  <a:cxn ang="0">
                    <a:pos x="284" y="296"/>
                  </a:cxn>
                  <a:cxn ang="0">
                    <a:pos x="216" y="0"/>
                  </a:cxn>
                  <a:cxn ang="0">
                    <a:pos x="26" y="6"/>
                  </a:cxn>
                  <a:cxn ang="0">
                    <a:pos x="0" y="28"/>
                  </a:cxn>
                  <a:cxn ang="0">
                    <a:pos x="38" y="392"/>
                  </a:cxn>
                  <a:cxn ang="0">
                    <a:pos x="24" y="464"/>
                  </a:cxn>
                  <a:cxn ang="0">
                    <a:pos x="20" y="484"/>
                  </a:cxn>
                  <a:cxn ang="0">
                    <a:pos x="14" y="524"/>
                  </a:cxn>
                  <a:cxn ang="0">
                    <a:pos x="68" y="484"/>
                  </a:cxn>
                  <a:cxn ang="0">
                    <a:pos x="92" y="498"/>
                  </a:cxn>
                </a:cxnLst>
                <a:rect l="0" t="0" r="r" b="b"/>
                <a:pathLst>
                  <a:path w="288" h="524">
                    <a:moveTo>
                      <a:pt x="92" y="498"/>
                    </a:moveTo>
                    <a:lnTo>
                      <a:pt x="172" y="444"/>
                    </a:lnTo>
                    <a:lnTo>
                      <a:pt x="200" y="458"/>
                    </a:lnTo>
                    <a:lnTo>
                      <a:pt x="250" y="350"/>
                    </a:lnTo>
                    <a:lnTo>
                      <a:pt x="288" y="310"/>
                    </a:lnTo>
                    <a:lnTo>
                      <a:pt x="284" y="298"/>
                    </a:lnTo>
                    <a:lnTo>
                      <a:pt x="284" y="298"/>
                    </a:lnTo>
                    <a:lnTo>
                      <a:pt x="284" y="296"/>
                    </a:lnTo>
                    <a:lnTo>
                      <a:pt x="216" y="0"/>
                    </a:lnTo>
                    <a:lnTo>
                      <a:pt x="26" y="6"/>
                    </a:lnTo>
                    <a:lnTo>
                      <a:pt x="0" y="28"/>
                    </a:lnTo>
                    <a:lnTo>
                      <a:pt x="38" y="392"/>
                    </a:lnTo>
                    <a:lnTo>
                      <a:pt x="24" y="464"/>
                    </a:lnTo>
                    <a:lnTo>
                      <a:pt x="20" y="484"/>
                    </a:lnTo>
                    <a:lnTo>
                      <a:pt x="14" y="524"/>
                    </a:lnTo>
                    <a:lnTo>
                      <a:pt x="68" y="484"/>
                    </a:lnTo>
                    <a:lnTo>
                      <a:pt x="92" y="49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1" name="Freeform 3011"/>
              <p:cNvSpPr>
                <a:spLocks/>
              </p:cNvSpPr>
              <p:nvPr/>
            </p:nvSpPr>
            <p:spPr bwMode="auto">
              <a:xfrm>
                <a:off x="6090724" y="4316535"/>
                <a:ext cx="41136" cy="449923"/>
              </a:xfrm>
              <a:custGeom>
                <a:avLst/>
                <a:gdLst/>
                <a:ahLst/>
                <a:cxnLst>
                  <a:cxn ang="0">
                    <a:pos x="0" y="0"/>
                  </a:cxn>
                  <a:cxn ang="0">
                    <a:pos x="32" y="350"/>
                  </a:cxn>
                  <a:cxn ang="0">
                    <a:pos x="8" y="68"/>
                  </a:cxn>
                  <a:cxn ang="0">
                    <a:pos x="2" y="0"/>
                  </a:cxn>
                  <a:cxn ang="0">
                    <a:pos x="0" y="0"/>
                  </a:cxn>
                </a:cxnLst>
                <a:rect l="0" t="0" r="r" b="b"/>
                <a:pathLst>
                  <a:path w="32" h="350">
                    <a:moveTo>
                      <a:pt x="0" y="0"/>
                    </a:moveTo>
                    <a:lnTo>
                      <a:pt x="32" y="350"/>
                    </a:lnTo>
                    <a:lnTo>
                      <a:pt x="8" y="68"/>
                    </a:lnTo>
                    <a:lnTo>
                      <a:pt x="2"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2" name="Freeform 3012"/>
              <p:cNvSpPr>
                <a:spLocks/>
              </p:cNvSpPr>
              <p:nvPr/>
            </p:nvSpPr>
            <p:spPr bwMode="auto">
              <a:xfrm>
                <a:off x="5733356" y="4313964"/>
                <a:ext cx="421643" cy="753300"/>
              </a:xfrm>
              <a:custGeom>
                <a:avLst/>
                <a:gdLst/>
                <a:ahLst/>
                <a:cxnLst>
                  <a:cxn ang="0">
                    <a:pos x="278" y="0"/>
                  </a:cxn>
                  <a:cxn ang="0">
                    <a:pos x="74" y="22"/>
                  </a:cxn>
                  <a:cxn ang="0">
                    <a:pos x="0" y="240"/>
                  </a:cxn>
                  <a:cxn ang="0">
                    <a:pos x="38" y="372"/>
                  </a:cxn>
                  <a:cxn ang="0">
                    <a:pos x="6" y="522"/>
                  </a:cxn>
                  <a:cxn ang="0">
                    <a:pos x="178" y="508"/>
                  </a:cxn>
                  <a:cxn ang="0">
                    <a:pos x="216" y="586"/>
                  </a:cxn>
                  <a:cxn ang="0">
                    <a:pos x="298" y="560"/>
                  </a:cxn>
                  <a:cxn ang="0">
                    <a:pos x="328" y="560"/>
                  </a:cxn>
                  <a:cxn ang="0">
                    <a:pos x="310" y="352"/>
                  </a:cxn>
                  <a:cxn ang="0">
                    <a:pos x="278" y="2"/>
                  </a:cxn>
                  <a:cxn ang="0">
                    <a:pos x="280" y="2"/>
                  </a:cxn>
                  <a:cxn ang="0">
                    <a:pos x="286" y="70"/>
                  </a:cxn>
                  <a:cxn ang="0">
                    <a:pos x="280" y="0"/>
                  </a:cxn>
                  <a:cxn ang="0">
                    <a:pos x="278" y="0"/>
                  </a:cxn>
                </a:cxnLst>
                <a:rect l="0" t="0" r="r" b="b"/>
                <a:pathLst>
                  <a:path w="328" h="586">
                    <a:moveTo>
                      <a:pt x="278" y="0"/>
                    </a:moveTo>
                    <a:lnTo>
                      <a:pt x="74" y="22"/>
                    </a:lnTo>
                    <a:lnTo>
                      <a:pt x="0" y="240"/>
                    </a:lnTo>
                    <a:lnTo>
                      <a:pt x="38" y="372"/>
                    </a:lnTo>
                    <a:lnTo>
                      <a:pt x="6" y="522"/>
                    </a:lnTo>
                    <a:lnTo>
                      <a:pt x="178" y="508"/>
                    </a:lnTo>
                    <a:lnTo>
                      <a:pt x="216" y="586"/>
                    </a:lnTo>
                    <a:lnTo>
                      <a:pt x="298" y="560"/>
                    </a:lnTo>
                    <a:lnTo>
                      <a:pt x="328" y="560"/>
                    </a:lnTo>
                    <a:lnTo>
                      <a:pt x="310" y="352"/>
                    </a:lnTo>
                    <a:lnTo>
                      <a:pt x="278" y="2"/>
                    </a:lnTo>
                    <a:lnTo>
                      <a:pt x="280" y="2"/>
                    </a:lnTo>
                    <a:lnTo>
                      <a:pt x="286" y="70"/>
                    </a:lnTo>
                    <a:lnTo>
                      <a:pt x="280" y="0"/>
                    </a:lnTo>
                    <a:lnTo>
                      <a:pt x="27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3" name="Freeform 3013"/>
              <p:cNvSpPr>
                <a:spLocks/>
              </p:cNvSpPr>
              <p:nvPr/>
            </p:nvSpPr>
            <p:spPr bwMode="auto">
              <a:xfrm>
                <a:off x="6131860" y="4766458"/>
                <a:ext cx="25710" cy="267383"/>
              </a:xfrm>
              <a:custGeom>
                <a:avLst/>
                <a:gdLst/>
                <a:ahLst/>
                <a:cxnLst>
                  <a:cxn ang="0">
                    <a:pos x="20" y="208"/>
                  </a:cxn>
                  <a:cxn ang="0">
                    <a:pos x="0" y="0"/>
                  </a:cxn>
                  <a:cxn ang="0">
                    <a:pos x="18" y="208"/>
                  </a:cxn>
                  <a:cxn ang="0">
                    <a:pos x="20" y="208"/>
                  </a:cxn>
                </a:cxnLst>
                <a:rect l="0" t="0" r="r" b="b"/>
                <a:pathLst>
                  <a:path w="20" h="208">
                    <a:moveTo>
                      <a:pt x="20" y="208"/>
                    </a:moveTo>
                    <a:lnTo>
                      <a:pt x="0" y="0"/>
                    </a:lnTo>
                    <a:lnTo>
                      <a:pt x="18" y="208"/>
                    </a:lnTo>
                    <a:lnTo>
                      <a:pt x="20" y="20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4" name="Freeform 3014"/>
              <p:cNvSpPr>
                <a:spLocks/>
              </p:cNvSpPr>
              <p:nvPr/>
            </p:nvSpPr>
            <p:spPr bwMode="auto">
              <a:xfrm>
                <a:off x="6093295" y="4267686"/>
                <a:ext cx="473062" cy="766155"/>
              </a:xfrm>
              <a:custGeom>
                <a:avLst/>
                <a:gdLst/>
                <a:ahLst/>
                <a:cxnLst>
                  <a:cxn ang="0">
                    <a:pos x="368" y="466"/>
                  </a:cxn>
                  <a:cxn ang="0">
                    <a:pos x="350" y="330"/>
                  </a:cxn>
                  <a:cxn ang="0">
                    <a:pos x="226" y="0"/>
                  </a:cxn>
                  <a:cxn ang="0">
                    <a:pos x="0" y="36"/>
                  </a:cxn>
                  <a:cxn ang="0">
                    <a:pos x="6" y="106"/>
                  </a:cxn>
                  <a:cxn ang="0">
                    <a:pos x="52" y="596"/>
                  </a:cxn>
                  <a:cxn ang="0">
                    <a:pos x="96" y="596"/>
                  </a:cxn>
                  <a:cxn ang="0">
                    <a:pos x="134" y="580"/>
                  </a:cxn>
                  <a:cxn ang="0">
                    <a:pos x="90" y="490"/>
                  </a:cxn>
                  <a:cxn ang="0">
                    <a:pos x="368" y="466"/>
                  </a:cxn>
                </a:cxnLst>
                <a:rect l="0" t="0" r="r" b="b"/>
                <a:pathLst>
                  <a:path w="368" h="596">
                    <a:moveTo>
                      <a:pt x="368" y="466"/>
                    </a:moveTo>
                    <a:lnTo>
                      <a:pt x="350" y="330"/>
                    </a:lnTo>
                    <a:lnTo>
                      <a:pt x="226" y="0"/>
                    </a:lnTo>
                    <a:lnTo>
                      <a:pt x="0" y="36"/>
                    </a:lnTo>
                    <a:lnTo>
                      <a:pt x="6" y="106"/>
                    </a:lnTo>
                    <a:lnTo>
                      <a:pt x="52" y="596"/>
                    </a:lnTo>
                    <a:lnTo>
                      <a:pt x="96" y="596"/>
                    </a:lnTo>
                    <a:lnTo>
                      <a:pt x="134" y="580"/>
                    </a:lnTo>
                    <a:lnTo>
                      <a:pt x="90" y="490"/>
                    </a:lnTo>
                    <a:lnTo>
                      <a:pt x="368" y="4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5" name="Freeform 3015"/>
              <p:cNvSpPr>
                <a:spLocks/>
              </p:cNvSpPr>
              <p:nvPr/>
            </p:nvSpPr>
            <p:spPr bwMode="auto">
              <a:xfrm>
                <a:off x="6689765" y="4254831"/>
                <a:ext cx="69417" cy="48849"/>
              </a:xfrm>
              <a:custGeom>
                <a:avLst/>
                <a:gdLst/>
                <a:ahLst/>
                <a:cxnLst>
                  <a:cxn ang="0">
                    <a:pos x="0" y="6"/>
                  </a:cxn>
                  <a:cxn ang="0">
                    <a:pos x="52" y="4"/>
                  </a:cxn>
                  <a:cxn ang="0">
                    <a:pos x="52" y="38"/>
                  </a:cxn>
                  <a:cxn ang="0">
                    <a:pos x="54" y="0"/>
                  </a:cxn>
                  <a:cxn ang="0">
                    <a:pos x="0" y="6"/>
                  </a:cxn>
                </a:cxnLst>
                <a:rect l="0" t="0" r="r" b="b"/>
                <a:pathLst>
                  <a:path w="54" h="38">
                    <a:moveTo>
                      <a:pt x="0" y="6"/>
                    </a:moveTo>
                    <a:lnTo>
                      <a:pt x="52" y="4"/>
                    </a:lnTo>
                    <a:lnTo>
                      <a:pt x="52" y="38"/>
                    </a:lnTo>
                    <a:lnTo>
                      <a:pt x="54" y="0"/>
                    </a:lnTo>
                    <a:lnTo>
                      <a:pt x="0"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6" name="Freeform 3016"/>
              <p:cNvSpPr>
                <a:spLocks/>
              </p:cNvSpPr>
              <p:nvPr/>
            </p:nvSpPr>
            <p:spPr bwMode="auto">
              <a:xfrm>
                <a:off x="6689765" y="4208553"/>
                <a:ext cx="69417" cy="53991"/>
              </a:xfrm>
              <a:custGeom>
                <a:avLst/>
                <a:gdLst/>
                <a:ahLst/>
                <a:cxnLst>
                  <a:cxn ang="0">
                    <a:pos x="6" y="40"/>
                  </a:cxn>
                  <a:cxn ang="0">
                    <a:pos x="22" y="0"/>
                  </a:cxn>
                  <a:cxn ang="0">
                    <a:pos x="0" y="42"/>
                  </a:cxn>
                  <a:cxn ang="0">
                    <a:pos x="54" y="36"/>
                  </a:cxn>
                  <a:cxn ang="0">
                    <a:pos x="6" y="40"/>
                  </a:cxn>
                </a:cxnLst>
                <a:rect l="0" t="0" r="r" b="b"/>
                <a:pathLst>
                  <a:path w="54" h="42">
                    <a:moveTo>
                      <a:pt x="6" y="40"/>
                    </a:moveTo>
                    <a:lnTo>
                      <a:pt x="22" y="0"/>
                    </a:lnTo>
                    <a:lnTo>
                      <a:pt x="0" y="42"/>
                    </a:lnTo>
                    <a:lnTo>
                      <a:pt x="54" y="36"/>
                    </a:lnTo>
                    <a:lnTo>
                      <a:pt x="6" y="4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7" name="Freeform 3017"/>
              <p:cNvSpPr>
                <a:spLocks/>
              </p:cNvSpPr>
              <p:nvPr/>
            </p:nvSpPr>
            <p:spPr bwMode="auto">
              <a:xfrm>
                <a:off x="6756610" y="4254831"/>
                <a:ext cx="339371" cy="334229"/>
              </a:xfrm>
              <a:custGeom>
                <a:avLst/>
                <a:gdLst/>
                <a:ahLst/>
                <a:cxnLst>
                  <a:cxn ang="0">
                    <a:pos x="2" y="0"/>
                  </a:cxn>
                  <a:cxn ang="0">
                    <a:pos x="0" y="38"/>
                  </a:cxn>
                  <a:cxn ang="0">
                    <a:pos x="264" y="260"/>
                  </a:cxn>
                  <a:cxn ang="0">
                    <a:pos x="2" y="36"/>
                  </a:cxn>
                  <a:cxn ang="0">
                    <a:pos x="2" y="0"/>
                  </a:cxn>
                </a:cxnLst>
                <a:rect l="0" t="0" r="r" b="b"/>
                <a:pathLst>
                  <a:path w="264" h="260">
                    <a:moveTo>
                      <a:pt x="2" y="0"/>
                    </a:moveTo>
                    <a:lnTo>
                      <a:pt x="0" y="38"/>
                    </a:lnTo>
                    <a:lnTo>
                      <a:pt x="264" y="260"/>
                    </a:lnTo>
                    <a:lnTo>
                      <a:pt x="2" y="36"/>
                    </a:lnTo>
                    <a:lnTo>
                      <a:pt x="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8" name="Freeform 3018"/>
              <p:cNvSpPr>
                <a:spLocks/>
              </p:cNvSpPr>
              <p:nvPr/>
            </p:nvSpPr>
            <p:spPr bwMode="auto">
              <a:xfrm>
                <a:off x="6689765" y="4190556"/>
                <a:ext cx="35994" cy="71988"/>
              </a:xfrm>
              <a:custGeom>
                <a:avLst/>
                <a:gdLst/>
                <a:ahLst/>
                <a:cxnLst>
                  <a:cxn ang="0">
                    <a:pos x="28" y="0"/>
                  </a:cxn>
                  <a:cxn ang="0">
                    <a:pos x="22" y="2"/>
                  </a:cxn>
                  <a:cxn ang="0">
                    <a:pos x="0" y="56"/>
                  </a:cxn>
                  <a:cxn ang="0">
                    <a:pos x="22" y="14"/>
                  </a:cxn>
                  <a:cxn ang="0">
                    <a:pos x="28" y="0"/>
                  </a:cxn>
                </a:cxnLst>
                <a:rect l="0" t="0" r="r" b="b"/>
                <a:pathLst>
                  <a:path w="28" h="56">
                    <a:moveTo>
                      <a:pt x="28" y="0"/>
                    </a:moveTo>
                    <a:lnTo>
                      <a:pt x="22" y="2"/>
                    </a:lnTo>
                    <a:lnTo>
                      <a:pt x="0" y="56"/>
                    </a:lnTo>
                    <a:lnTo>
                      <a:pt x="22" y="14"/>
                    </a:lnTo>
                    <a:lnTo>
                      <a:pt x="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9" name="Freeform 3019"/>
              <p:cNvSpPr>
                <a:spLocks/>
              </p:cNvSpPr>
              <p:nvPr/>
            </p:nvSpPr>
            <p:spPr bwMode="auto">
              <a:xfrm>
                <a:off x="6697478" y="4103143"/>
                <a:ext cx="563047" cy="485917"/>
              </a:xfrm>
              <a:custGeom>
                <a:avLst/>
                <a:gdLst/>
                <a:ahLst/>
                <a:cxnLst>
                  <a:cxn ang="0">
                    <a:pos x="0" y="122"/>
                  </a:cxn>
                  <a:cxn ang="0">
                    <a:pos x="48" y="118"/>
                  </a:cxn>
                  <a:cxn ang="0">
                    <a:pos x="48" y="154"/>
                  </a:cxn>
                  <a:cxn ang="0">
                    <a:pos x="310" y="378"/>
                  </a:cxn>
                  <a:cxn ang="0">
                    <a:pos x="422" y="176"/>
                  </a:cxn>
                  <a:cxn ang="0">
                    <a:pos x="438" y="104"/>
                  </a:cxn>
                  <a:cxn ang="0">
                    <a:pos x="306" y="16"/>
                  </a:cxn>
                  <a:cxn ang="0">
                    <a:pos x="224" y="32"/>
                  </a:cxn>
                  <a:cxn ang="0">
                    <a:pos x="194" y="0"/>
                  </a:cxn>
                  <a:cxn ang="0">
                    <a:pos x="24" y="66"/>
                  </a:cxn>
                  <a:cxn ang="0">
                    <a:pos x="16" y="82"/>
                  </a:cxn>
                  <a:cxn ang="0">
                    <a:pos x="0" y="122"/>
                  </a:cxn>
                </a:cxnLst>
                <a:rect l="0" t="0" r="r" b="b"/>
                <a:pathLst>
                  <a:path w="438" h="378">
                    <a:moveTo>
                      <a:pt x="0" y="122"/>
                    </a:moveTo>
                    <a:lnTo>
                      <a:pt x="48" y="118"/>
                    </a:lnTo>
                    <a:lnTo>
                      <a:pt x="48" y="154"/>
                    </a:lnTo>
                    <a:lnTo>
                      <a:pt x="310" y="378"/>
                    </a:lnTo>
                    <a:lnTo>
                      <a:pt x="422" y="176"/>
                    </a:lnTo>
                    <a:lnTo>
                      <a:pt x="438" y="104"/>
                    </a:lnTo>
                    <a:lnTo>
                      <a:pt x="306" y="16"/>
                    </a:lnTo>
                    <a:lnTo>
                      <a:pt x="224" y="32"/>
                    </a:lnTo>
                    <a:lnTo>
                      <a:pt x="194" y="0"/>
                    </a:lnTo>
                    <a:lnTo>
                      <a:pt x="24" y="66"/>
                    </a:lnTo>
                    <a:lnTo>
                      <a:pt x="16" y="82"/>
                    </a:lnTo>
                    <a:lnTo>
                      <a:pt x="0" y="12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0" name="Freeform 3020"/>
              <p:cNvSpPr>
                <a:spLocks/>
              </p:cNvSpPr>
              <p:nvPr/>
            </p:nvSpPr>
            <p:spPr bwMode="auto">
              <a:xfrm>
                <a:off x="6574070" y="4820449"/>
                <a:ext cx="411359" cy="107982"/>
              </a:xfrm>
              <a:custGeom>
                <a:avLst/>
                <a:gdLst/>
                <a:ahLst/>
                <a:cxnLst>
                  <a:cxn ang="0">
                    <a:pos x="278" y="42"/>
                  </a:cxn>
                  <a:cxn ang="0">
                    <a:pos x="320" y="56"/>
                  </a:cxn>
                  <a:cxn ang="0">
                    <a:pos x="314" y="0"/>
                  </a:cxn>
                  <a:cxn ang="0">
                    <a:pos x="314" y="48"/>
                  </a:cxn>
                  <a:cxn ang="0">
                    <a:pos x="280" y="36"/>
                  </a:cxn>
                  <a:cxn ang="0">
                    <a:pos x="18" y="78"/>
                  </a:cxn>
                  <a:cxn ang="0">
                    <a:pos x="0" y="54"/>
                  </a:cxn>
                  <a:cxn ang="0">
                    <a:pos x="18" y="84"/>
                  </a:cxn>
                  <a:cxn ang="0">
                    <a:pos x="278" y="42"/>
                  </a:cxn>
                </a:cxnLst>
                <a:rect l="0" t="0" r="r" b="b"/>
                <a:pathLst>
                  <a:path w="320" h="84">
                    <a:moveTo>
                      <a:pt x="278" y="42"/>
                    </a:moveTo>
                    <a:lnTo>
                      <a:pt x="320" y="56"/>
                    </a:lnTo>
                    <a:lnTo>
                      <a:pt x="314" y="0"/>
                    </a:lnTo>
                    <a:lnTo>
                      <a:pt x="314" y="48"/>
                    </a:lnTo>
                    <a:lnTo>
                      <a:pt x="280" y="36"/>
                    </a:lnTo>
                    <a:lnTo>
                      <a:pt x="18" y="78"/>
                    </a:lnTo>
                    <a:lnTo>
                      <a:pt x="0" y="54"/>
                    </a:lnTo>
                    <a:lnTo>
                      <a:pt x="18" y="84"/>
                    </a:lnTo>
                    <a:lnTo>
                      <a:pt x="278" y="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1" name="Freeform 3021"/>
              <p:cNvSpPr>
                <a:spLocks/>
              </p:cNvSpPr>
              <p:nvPr/>
            </p:nvSpPr>
            <p:spPr bwMode="auto">
              <a:xfrm>
                <a:off x="6977716" y="4817878"/>
                <a:ext cx="89985" cy="5142"/>
              </a:xfrm>
              <a:custGeom>
                <a:avLst/>
                <a:gdLst/>
                <a:ahLst/>
                <a:cxnLst>
                  <a:cxn ang="0">
                    <a:pos x="0" y="2"/>
                  </a:cxn>
                  <a:cxn ang="0">
                    <a:pos x="70" y="4"/>
                  </a:cxn>
                  <a:cxn ang="0">
                    <a:pos x="70" y="0"/>
                  </a:cxn>
                  <a:cxn ang="0">
                    <a:pos x="0" y="2"/>
                  </a:cxn>
                </a:cxnLst>
                <a:rect l="0" t="0" r="r" b="b"/>
                <a:pathLst>
                  <a:path w="70" h="4">
                    <a:moveTo>
                      <a:pt x="0" y="2"/>
                    </a:moveTo>
                    <a:lnTo>
                      <a:pt x="70" y="4"/>
                    </a:lnTo>
                    <a:lnTo>
                      <a:pt x="7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2" name="Freeform 3022"/>
              <p:cNvSpPr>
                <a:spLocks/>
              </p:cNvSpPr>
              <p:nvPr/>
            </p:nvSpPr>
            <p:spPr bwMode="auto">
              <a:xfrm>
                <a:off x="6977716" y="4820449"/>
                <a:ext cx="89985" cy="71988"/>
              </a:xfrm>
              <a:custGeom>
                <a:avLst/>
                <a:gdLst/>
                <a:ahLst/>
                <a:cxnLst>
                  <a:cxn ang="0">
                    <a:pos x="6" y="56"/>
                  </a:cxn>
                  <a:cxn ang="0">
                    <a:pos x="6" y="6"/>
                  </a:cxn>
                  <a:cxn ang="0">
                    <a:pos x="70" y="6"/>
                  </a:cxn>
                  <a:cxn ang="0">
                    <a:pos x="70" y="2"/>
                  </a:cxn>
                  <a:cxn ang="0">
                    <a:pos x="0" y="0"/>
                  </a:cxn>
                  <a:cxn ang="0">
                    <a:pos x="6" y="56"/>
                  </a:cxn>
                </a:cxnLst>
                <a:rect l="0" t="0" r="r" b="b"/>
                <a:pathLst>
                  <a:path w="70" h="56">
                    <a:moveTo>
                      <a:pt x="6" y="56"/>
                    </a:moveTo>
                    <a:lnTo>
                      <a:pt x="6" y="6"/>
                    </a:lnTo>
                    <a:lnTo>
                      <a:pt x="70" y="6"/>
                    </a:lnTo>
                    <a:lnTo>
                      <a:pt x="70" y="2"/>
                    </a:lnTo>
                    <a:lnTo>
                      <a:pt x="0" y="0"/>
                    </a:lnTo>
                    <a:lnTo>
                      <a:pt x="6" y="5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3" name="Freeform 3023"/>
              <p:cNvSpPr>
                <a:spLocks/>
              </p:cNvSpPr>
              <p:nvPr/>
            </p:nvSpPr>
            <p:spPr bwMode="auto">
              <a:xfrm>
                <a:off x="6566357" y="4874440"/>
                <a:ext cx="30852" cy="53991"/>
              </a:xfrm>
              <a:custGeom>
                <a:avLst/>
                <a:gdLst/>
                <a:ahLst/>
                <a:cxnLst>
                  <a:cxn ang="0">
                    <a:pos x="24" y="42"/>
                  </a:cxn>
                  <a:cxn ang="0">
                    <a:pos x="6" y="12"/>
                  </a:cxn>
                  <a:cxn ang="0">
                    <a:pos x="0" y="0"/>
                  </a:cxn>
                  <a:cxn ang="0">
                    <a:pos x="2" y="12"/>
                  </a:cxn>
                  <a:cxn ang="0">
                    <a:pos x="24" y="42"/>
                  </a:cxn>
                </a:cxnLst>
                <a:rect l="0" t="0" r="r" b="b"/>
                <a:pathLst>
                  <a:path w="24" h="42">
                    <a:moveTo>
                      <a:pt x="24" y="42"/>
                    </a:moveTo>
                    <a:lnTo>
                      <a:pt x="6" y="12"/>
                    </a:lnTo>
                    <a:lnTo>
                      <a:pt x="0" y="0"/>
                    </a:lnTo>
                    <a:lnTo>
                      <a:pt x="2" y="12"/>
                    </a:lnTo>
                    <a:lnTo>
                      <a:pt x="24" y="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4" name="Freeform 3024"/>
              <p:cNvSpPr>
                <a:spLocks/>
              </p:cNvSpPr>
              <p:nvPr/>
            </p:nvSpPr>
            <p:spPr bwMode="auto">
              <a:xfrm>
                <a:off x="6214131" y="4900150"/>
                <a:ext cx="56562" cy="110553"/>
              </a:xfrm>
              <a:custGeom>
                <a:avLst/>
                <a:gdLst/>
                <a:ahLst/>
                <a:cxnLst>
                  <a:cxn ang="0">
                    <a:pos x="44" y="86"/>
                  </a:cxn>
                  <a:cxn ang="0">
                    <a:pos x="44" y="86"/>
                  </a:cxn>
                  <a:cxn ang="0">
                    <a:pos x="0" y="0"/>
                  </a:cxn>
                  <a:cxn ang="0">
                    <a:pos x="44" y="86"/>
                  </a:cxn>
                </a:cxnLst>
                <a:rect l="0" t="0" r="r" b="b"/>
                <a:pathLst>
                  <a:path w="44" h="86">
                    <a:moveTo>
                      <a:pt x="44" y="86"/>
                    </a:moveTo>
                    <a:lnTo>
                      <a:pt x="44" y="86"/>
                    </a:lnTo>
                    <a:lnTo>
                      <a:pt x="0" y="0"/>
                    </a:lnTo>
                    <a:lnTo>
                      <a:pt x="44" y="8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5" name="Freeform 3025"/>
              <p:cNvSpPr>
                <a:spLocks/>
              </p:cNvSpPr>
              <p:nvPr/>
            </p:nvSpPr>
            <p:spPr bwMode="auto">
              <a:xfrm>
                <a:off x="6391530" y="4187985"/>
                <a:ext cx="701881" cy="732732"/>
              </a:xfrm>
              <a:custGeom>
                <a:avLst/>
                <a:gdLst/>
                <a:ahLst/>
                <a:cxnLst>
                  <a:cxn ang="0">
                    <a:pos x="422" y="528"/>
                  </a:cxn>
                  <a:cxn ang="0">
                    <a:pos x="456" y="540"/>
                  </a:cxn>
                  <a:cxn ang="0">
                    <a:pos x="456" y="492"/>
                  </a:cxn>
                  <a:cxn ang="0">
                    <a:pos x="526" y="490"/>
                  </a:cxn>
                  <a:cxn ang="0">
                    <a:pos x="526" y="494"/>
                  </a:cxn>
                  <a:cxn ang="0">
                    <a:pos x="526" y="494"/>
                  </a:cxn>
                  <a:cxn ang="0">
                    <a:pos x="512" y="378"/>
                  </a:cxn>
                  <a:cxn ang="0">
                    <a:pos x="546" y="314"/>
                  </a:cxn>
                  <a:cxn ang="0">
                    <a:pos x="284" y="90"/>
                  </a:cxn>
                  <a:cxn ang="0">
                    <a:pos x="284" y="56"/>
                  </a:cxn>
                  <a:cxn ang="0">
                    <a:pos x="232" y="58"/>
                  </a:cxn>
                  <a:cxn ang="0">
                    <a:pos x="254" y="4"/>
                  </a:cxn>
                  <a:cxn ang="0">
                    <a:pos x="260" y="2"/>
                  </a:cxn>
                  <a:cxn ang="0">
                    <a:pos x="254" y="16"/>
                  </a:cxn>
                  <a:cxn ang="0">
                    <a:pos x="262" y="0"/>
                  </a:cxn>
                  <a:cxn ang="0">
                    <a:pos x="182" y="30"/>
                  </a:cxn>
                  <a:cxn ang="0">
                    <a:pos x="0" y="60"/>
                  </a:cxn>
                  <a:cxn ang="0">
                    <a:pos x="120" y="390"/>
                  </a:cxn>
                  <a:cxn ang="0">
                    <a:pos x="142" y="546"/>
                  </a:cxn>
                  <a:cxn ang="0">
                    <a:pos x="160" y="570"/>
                  </a:cxn>
                  <a:cxn ang="0">
                    <a:pos x="422" y="528"/>
                  </a:cxn>
                </a:cxnLst>
                <a:rect l="0" t="0" r="r" b="b"/>
                <a:pathLst>
                  <a:path w="546" h="570">
                    <a:moveTo>
                      <a:pt x="422" y="528"/>
                    </a:moveTo>
                    <a:lnTo>
                      <a:pt x="456" y="540"/>
                    </a:lnTo>
                    <a:lnTo>
                      <a:pt x="456" y="492"/>
                    </a:lnTo>
                    <a:lnTo>
                      <a:pt x="526" y="490"/>
                    </a:lnTo>
                    <a:lnTo>
                      <a:pt x="526" y="494"/>
                    </a:lnTo>
                    <a:lnTo>
                      <a:pt x="526" y="494"/>
                    </a:lnTo>
                    <a:lnTo>
                      <a:pt x="512" y="378"/>
                    </a:lnTo>
                    <a:lnTo>
                      <a:pt x="546" y="314"/>
                    </a:lnTo>
                    <a:lnTo>
                      <a:pt x="284" y="90"/>
                    </a:lnTo>
                    <a:lnTo>
                      <a:pt x="284" y="56"/>
                    </a:lnTo>
                    <a:lnTo>
                      <a:pt x="232" y="58"/>
                    </a:lnTo>
                    <a:lnTo>
                      <a:pt x="254" y="4"/>
                    </a:lnTo>
                    <a:lnTo>
                      <a:pt x="260" y="2"/>
                    </a:lnTo>
                    <a:lnTo>
                      <a:pt x="254" y="16"/>
                    </a:lnTo>
                    <a:lnTo>
                      <a:pt x="262" y="0"/>
                    </a:lnTo>
                    <a:lnTo>
                      <a:pt x="182" y="30"/>
                    </a:lnTo>
                    <a:lnTo>
                      <a:pt x="0" y="60"/>
                    </a:lnTo>
                    <a:lnTo>
                      <a:pt x="120" y="390"/>
                    </a:lnTo>
                    <a:lnTo>
                      <a:pt x="142" y="546"/>
                    </a:lnTo>
                    <a:lnTo>
                      <a:pt x="160" y="570"/>
                    </a:lnTo>
                    <a:lnTo>
                      <a:pt x="422" y="5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6" name="Freeform 3026"/>
              <p:cNvSpPr>
                <a:spLocks/>
              </p:cNvSpPr>
              <p:nvPr/>
            </p:nvSpPr>
            <p:spPr bwMode="auto">
              <a:xfrm>
                <a:off x="6214131" y="4823020"/>
                <a:ext cx="1190369" cy="856140"/>
              </a:xfrm>
              <a:custGeom>
                <a:avLst/>
                <a:gdLst/>
                <a:ahLst/>
                <a:cxnLst>
                  <a:cxn ang="0">
                    <a:pos x="896" y="342"/>
                  </a:cxn>
                  <a:cxn ang="0">
                    <a:pos x="808" y="232"/>
                  </a:cxn>
                  <a:cxn ang="0">
                    <a:pos x="808" y="182"/>
                  </a:cxn>
                  <a:cxn ang="0">
                    <a:pos x="668" y="20"/>
                  </a:cxn>
                  <a:cxn ang="0">
                    <a:pos x="664" y="0"/>
                  </a:cxn>
                  <a:cxn ang="0">
                    <a:pos x="664" y="0"/>
                  </a:cxn>
                  <a:cxn ang="0">
                    <a:pos x="664" y="4"/>
                  </a:cxn>
                  <a:cxn ang="0">
                    <a:pos x="600" y="4"/>
                  </a:cxn>
                  <a:cxn ang="0">
                    <a:pos x="600" y="54"/>
                  </a:cxn>
                  <a:cxn ang="0">
                    <a:pos x="558" y="40"/>
                  </a:cxn>
                  <a:cxn ang="0">
                    <a:pos x="298" y="82"/>
                  </a:cxn>
                  <a:cxn ang="0">
                    <a:pos x="276" y="52"/>
                  </a:cxn>
                  <a:cxn ang="0">
                    <a:pos x="274" y="40"/>
                  </a:cxn>
                  <a:cxn ang="0">
                    <a:pos x="0" y="60"/>
                  </a:cxn>
                  <a:cxn ang="0">
                    <a:pos x="44" y="146"/>
                  </a:cxn>
                  <a:cxn ang="0">
                    <a:pos x="132" y="108"/>
                  </a:cxn>
                  <a:cxn ang="0">
                    <a:pos x="242" y="154"/>
                  </a:cxn>
                  <a:cxn ang="0">
                    <a:pos x="242" y="192"/>
                  </a:cxn>
                  <a:cxn ang="0">
                    <a:pos x="298" y="192"/>
                  </a:cxn>
                  <a:cxn ang="0">
                    <a:pos x="380" y="128"/>
                  </a:cxn>
                  <a:cxn ang="0">
                    <a:pos x="558" y="206"/>
                  </a:cxn>
                  <a:cxn ang="0">
                    <a:pos x="558" y="368"/>
                  </a:cxn>
                  <a:cxn ang="0">
                    <a:pos x="598" y="382"/>
                  </a:cxn>
                  <a:cxn ang="0">
                    <a:pos x="638" y="478"/>
                  </a:cxn>
                  <a:cxn ang="0">
                    <a:pos x="776" y="584"/>
                  </a:cxn>
                  <a:cxn ang="0">
                    <a:pos x="776" y="626"/>
                  </a:cxn>
                  <a:cxn ang="0">
                    <a:pos x="830" y="666"/>
                  </a:cxn>
                  <a:cxn ang="0">
                    <a:pos x="886" y="610"/>
                  </a:cxn>
                  <a:cxn ang="0">
                    <a:pos x="916" y="610"/>
                  </a:cxn>
                  <a:cxn ang="0">
                    <a:pos x="926" y="518"/>
                  </a:cxn>
                  <a:cxn ang="0">
                    <a:pos x="896" y="342"/>
                  </a:cxn>
                </a:cxnLst>
                <a:rect l="0" t="0" r="r" b="b"/>
                <a:pathLst>
                  <a:path w="926" h="666">
                    <a:moveTo>
                      <a:pt x="896" y="342"/>
                    </a:moveTo>
                    <a:lnTo>
                      <a:pt x="808" y="232"/>
                    </a:lnTo>
                    <a:lnTo>
                      <a:pt x="808" y="182"/>
                    </a:lnTo>
                    <a:lnTo>
                      <a:pt x="668" y="20"/>
                    </a:lnTo>
                    <a:lnTo>
                      <a:pt x="664" y="0"/>
                    </a:lnTo>
                    <a:lnTo>
                      <a:pt x="664" y="0"/>
                    </a:lnTo>
                    <a:lnTo>
                      <a:pt x="664" y="4"/>
                    </a:lnTo>
                    <a:lnTo>
                      <a:pt x="600" y="4"/>
                    </a:lnTo>
                    <a:lnTo>
                      <a:pt x="600" y="54"/>
                    </a:lnTo>
                    <a:lnTo>
                      <a:pt x="558" y="40"/>
                    </a:lnTo>
                    <a:lnTo>
                      <a:pt x="298" y="82"/>
                    </a:lnTo>
                    <a:lnTo>
                      <a:pt x="276" y="52"/>
                    </a:lnTo>
                    <a:lnTo>
                      <a:pt x="274" y="40"/>
                    </a:lnTo>
                    <a:lnTo>
                      <a:pt x="0" y="60"/>
                    </a:lnTo>
                    <a:lnTo>
                      <a:pt x="44" y="146"/>
                    </a:lnTo>
                    <a:lnTo>
                      <a:pt x="132" y="108"/>
                    </a:lnTo>
                    <a:lnTo>
                      <a:pt x="242" y="154"/>
                    </a:lnTo>
                    <a:lnTo>
                      <a:pt x="242" y="192"/>
                    </a:lnTo>
                    <a:lnTo>
                      <a:pt x="298" y="192"/>
                    </a:lnTo>
                    <a:lnTo>
                      <a:pt x="380" y="128"/>
                    </a:lnTo>
                    <a:lnTo>
                      <a:pt x="558" y="206"/>
                    </a:lnTo>
                    <a:lnTo>
                      <a:pt x="558" y="368"/>
                    </a:lnTo>
                    <a:lnTo>
                      <a:pt x="598" y="382"/>
                    </a:lnTo>
                    <a:lnTo>
                      <a:pt x="638" y="478"/>
                    </a:lnTo>
                    <a:lnTo>
                      <a:pt x="776" y="584"/>
                    </a:lnTo>
                    <a:lnTo>
                      <a:pt x="776" y="626"/>
                    </a:lnTo>
                    <a:lnTo>
                      <a:pt x="830" y="666"/>
                    </a:lnTo>
                    <a:lnTo>
                      <a:pt x="886" y="610"/>
                    </a:lnTo>
                    <a:lnTo>
                      <a:pt x="916" y="610"/>
                    </a:lnTo>
                    <a:lnTo>
                      <a:pt x="926" y="518"/>
                    </a:lnTo>
                    <a:lnTo>
                      <a:pt x="896" y="3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7" name="Freeform 3027"/>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8" name="Freeform 3028"/>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9" name="Freeform 3029"/>
              <p:cNvSpPr>
                <a:spLocks/>
              </p:cNvSpPr>
              <p:nvPr/>
            </p:nvSpPr>
            <p:spPr bwMode="auto">
              <a:xfrm>
                <a:off x="6705191" y="3046465"/>
                <a:ext cx="97698" cy="259670"/>
              </a:xfrm>
              <a:custGeom>
                <a:avLst/>
                <a:gdLst/>
                <a:ahLst/>
                <a:cxnLst>
                  <a:cxn ang="0">
                    <a:pos x="2" y="0"/>
                  </a:cxn>
                  <a:cxn ang="0">
                    <a:pos x="0" y="6"/>
                  </a:cxn>
                  <a:cxn ang="0">
                    <a:pos x="6" y="24"/>
                  </a:cxn>
                  <a:cxn ang="0">
                    <a:pos x="74" y="202"/>
                  </a:cxn>
                  <a:cxn ang="0">
                    <a:pos x="76" y="200"/>
                  </a:cxn>
                  <a:cxn ang="0">
                    <a:pos x="2" y="0"/>
                  </a:cxn>
                </a:cxnLst>
                <a:rect l="0" t="0" r="r" b="b"/>
                <a:pathLst>
                  <a:path w="76" h="202">
                    <a:moveTo>
                      <a:pt x="2" y="0"/>
                    </a:moveTo>
                    <a:lnTo>
                      <a:pt x="0" y="6"/>
                    </a:lnTo>
                    <a:lnTo>
                      <a:pt x="6" y="24"/>
                    </a:lnTo>
                    <a:lnTo>
                      <a:pt x="74" y="202"/>
                    </a:lnTo>
                    <a:lnTo>
                      <a:pt x="76" y="200"/>
                    </a:lnTo>
                    <a:lnTo>
                      <a:pt x="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0" name="Freeform 3030"/>
              <p:cNvSpPr>
                <a:spLocks/>
              </p:cNvSpPr>
              <p:nvPr/>
            </p:nvSpPr>
            <p:spPr bwMode="auto">
              <a:xfrm>
                <a:off x="6661484" y="3318990"/>
                <a:ext cx="503914" cy="455065"/>
              </a:xfrm>
              <a:custGeom>
                <a:avLst/>
                <a:gdLst/>
                <a:ahLst/>
                <a:cxnLst>
                  <a:cxn ang="0">
                    <a:pos x="6" y="268"/>
                  </a:cxn>
                  <a:cxn ang="0">
                    <a:pos x="0" y="264"/>
                  </a:cxn>
                  <a:cxn ang="0">
                    <a:pos x="10" y="298"/>
                  </a:cxn>
                  <a:cxn ang="0">
                    <a:pos x="62" y="320"/>
                  </a:cxn>
                  <a:cxn ang="0">
                    <a:pos x="62" y="320"/>
                  </a:cxn>
                  <a:cxn ang="0">
                    <a:pos x="64" y="322"/>
                  </a:cxn>
                  <a:cxn ang="0">
                    <a:pos x="136" y="354"/>
                  </a:cxn>
                  <a:cxn ang="0">
                    <a:pos x="206" y="312"/>
                  </a:cxn>
                  <a:cxn ang="0">
                    <a:pos x="236" y="148"/>
                  </a:cxn>
                  <a:cxn ang="0">
                    <a:pos x="266" y="172"/>
                  </a:cxn>
                  <a:cxn ang="0">
                    <a:pos x="294" y="102"/>
                  </a:cxn>
                  <a:cxn ang="0">
                    <a:pos x="336" y="40"/>
                  </a:cxn>
                  <a:cxn ang="0">
                    <a:pos x="376" y="40"/>
                  </a:cxn>
                  <a:cxn ang="0">
                    <a:pos x="392" y="18"/>
                  </a:cxn>
                  <a:cxn ang="0">
                    <a:pos x="346" y="8"/>
                  </a:cxn>
                  <a:cxn ang="0">
                    <a:pos x="240" y="64"/>
                  </a:cxn>
                  <a:cxn ang="0">
                    <a:pos x="214" y="18"/>
                  </a:cxn>
                  <a:cxn ang="0">
                    <a:pos x="126" y="48"/>
                  </a:cxn>
                  <a:cxn ang="0">
                    <a:pos x="110" y="0"/>
                  </a:cxn>
                  <a:cxn ang="0">
                    <a:pos x="98" y="76"/>
                  </a:cxn>
                  <a:cxn ang="0">
                    <a:pos x="6" y="268"/>
                  </a:cxn>
                </a:cxnLst>
                <a:rect l="0" t="0" r="r" b="b"/>
                <a:pathLst>
                  <a:path w="392" h="354">
                    <a:moveTo>
                      <a:pt x="6" y="268"/>
                    </a:moveTo>
                    <a:lnTo>
                      <a:pt x="0" y="264"/>
                    </a:lnTo>
                    <a:lnTo>
                      <a:pt x="10" y="298"/>
                    </a:lnTo>
                    <a:lnTo>
                      <a:pt x="62" y="320"/>
                    </a:lnTo>
                    <a:lnTo>
                      <a:pt x="62" y="320"/>
                    </a:lnTo>
                    <a:lnTo>
                      <a:pt x="64" y="322"/>
                    </a:lnTo>
                    <a:lnTo>
                      <a:pt x="136" y="354"/>
                    </a:lnTo>
                    <a:lnTo>
                      <a:pt x="206" y="312"/>
                    </a:lnTo>
                    <a:lnTo>
                      <a:pt x="236" y="148"/>
                    </a:lnTo>
                    <a:lnTo>
                      <a:pt x="266" y="172"/>
                    </a:lnTo>
                    <a:lnTo>
                      <a:pt x="294" y="102"/>
                    </a:lnTo>
                    <a:lnTo>
                      <a:pt x="336" y="40"/>
                    </a:lnTo>
                    <a:lnTo>
                      <a:pt x="376" y="40"/>
                    </a:lnTo>
                    <a:lnTo>
                      <a:pt x="392" y="18"/>
                    </a:lnTo>
                    <a:lnTo>
                      <a:pt x="346" y="8"/>
                    </a:lnTo>
                    <a:lnTo>
                      <a:pt x="240" y="64"/>
                    </a:lnTo>
                    <a:lnTo>
                      <a:pt x="214" y="18"/>
                    </a:lnTo>
                    <a:lnTo>
                      <a:pt x="126" y="48"/>
                    </a:lnTo>
                    <a:lnTo>
                      <a:pt x="110" y="0"/>
                    </a:lnTo>
                    <a:lnTo>
                      <a:pt x="98" y="76"/>
                    </a:lnTo>
                    <a:lnTo>
                      <a:pt x="6" y="26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1" name="Freeform 3031"/>
              <p:cNvSpPr>
                <a:spLocks/>
              </p:cNvSpPr>
              <p:nvPr/>
            </p:nvSpPr>
            <p:spPr bwMode="auto">
              <a:xfrm>
                <a:off x="6661484" y="3655790"/>
                <a:ext cx="7713" cy="7713"/>
              </a:xfrm>
              <a:custGeom>
                <a:avLst/>
                <a:gdLst/>
                <a:ahLst/>
                <a:cxnLst>
                  <a:cxn ang="0">
                    <a:pos x="0" y="0"/>
                  </a:cxn>
                  <a:cxn ang="0">
                    <a:pos x="0" y="2"/>
                  </a:cxn>
                  <a:cxn ang="0">
                    <a:pos x="6" y="6"/>
                  </a:cxn>
                  <a:cxn ang="0">
                    <a:pos x="0" y="0"/>
                  </a:cxn>
                </a:cxnLst>
                <a:rect l="0" t="0" r="r" b="b"/>
                <a:pathLst>
                  <a:path w="6" h="6">
                    <a:moveTo>
                      <a:pt x="0" y="0"/>
                    </a:moveTo>
                    <a:lnTo>
                      <a:pt x="0" y="2"/>
                    </a:lnTo>
                    <a:lnTo>
                      <a:pt x="6" y="6"/>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2" name="Freeform 3032"/>
              <p:cNvSpPr>
                <a:spLocks/>
              </p:cNvSpPr>
              <p:nvPr/>
            </p:nvSpPr>
            <p:spPr bwMode="auto">
              <a:xfrm>
                <a:off x="6787462" y="3316419"/>
                <a:ext cx="15426" cy="100269"/>
              </a:xfrm>
              <a:custGeom>
                <a:avLst/>
                <a:gdLst/>
                <a:ahLst/>
                <a:cxnLst>
                  <a:cxn ang="0">
                    <a:pos x="0" y="78"/>
                  </a:cxn>
                  <a:cxn ang="0">
                    <a:pos x="12" y="2"/>
                  </a:cxn>
                  <a:cxn ang="0">
                    <a:pos x="10" y="0"/>
                  </a:cxn>
                  <a:cxn ang="0">
                    <a:pos x="0" y="78"/>
                  </a:cxn>
                </a:cxnLst>
                <a:rect l="0" t="0" r="r" b="b"/>
                <a:pathLst>
                  <a:path w="12" h="78">
                    <a:moveTo>
                      <a:pt x="0" y="78"/>
                    </a:moveTo>
                    <a:lnTo>
                      <a:pt x="12" y="2"/>
                    </a:lnTo>
                    <a:lnTo>
                      <a:pt x="10" y="0"/>
                    </a:lnTo>
                    <a:lnTo>
                      <a:pt x="0" y="7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3" name="Freeform 3033"/>
              <p:cNvSpPr>
                <a:spLocks/>
              </p:cNvSpPr>
              <p:nvPr/>
            </p:nvSpPr>
            <p:spPr bwMode="auto">
              <a:xfrm>
                <a:off x="6669197" y="3416688"/>
                <a:ext cx="118266" cy="246815"/>
              </a:xfrm>
              <a:custGeom>
                <a:avLst/>
                <a:gdLst/>
                <a:ahLst/>
                <a:cxnLst>
                  <a:cxn ang="0">
                    <a:pos x="58" y="60"/>
                  </a:cxn>
                  <a:cxn ang="0">
                    <a:pos x="0" y="192"/>
                  </a:cxn>
                  <a:cxn ang="0">
                    <a:pos x="92" y="0"/>
                  </a:cxn>
                  <a:cxn ang="0">
                    <a:pos x="58" y="60"/>
                  </a:cxn>
                </a:cxnLst>
                <a:rect l="0" t="0" r="r" b="b"/>
                <a:pathLst>
                  <a:path w="92" h="192">
                    <a:moveTo>
                      <a:pt x="58" y="60"/>
                    </a:moveTo>
                    <a:lnTo>
                      <a:pt x="0" y="192"/>
                    </a:lnTo>
                    <a:lnTo>
                      <a:pt x="92" y="0"/>
                    </a:lnTo>
                    <a:lnTo>
                      <a:pt x="58" y="6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4" name="Freeform 3034"/>
              <p:cNvSpPr>
                <a:spLocks/>
              </p:cNvSpPr>
              <p:nvPr/>
            </p:nvSpPr>
            <p:spPr bwMode="auto">
              <a:xfrm>
                <a:off x="6800317" y="3306136"/>
                <a:ext cx="2571" cy="7713"/>
              </a:xfrm>
              <a:custGeom>
                <a:avLst/>
                <a:gdLst/>
                <a:ahLst/>
                <a:cxnLst>
                  <a:cxn ang="0">
                    <a:pos x="0" y="6"/>
                  </a:cxn>
                  <a:cxn ang="0">
                    <a:pos x="2" y="2"/>
                  </a:cxn>
                  <a:cxn ang="0">
                    <a:pos x="0" y="0"/>
                  </a:cxn>
                  <a:cxn ang="0">
                    <a:pos x="0" y="6"/>
                  </a:cxn>
                </a:cxnLst>
                <a:rect l="0" t="0" r="r" b="b"/>
                <a:pathLst>
                  <a:path w="2" h="6">
                    <a:moveTo>
                      <a:pt x="0" y="6"/>
                    </a:moveTo>
                    <a:lnTo>
                      <a:pt x="2" y="2"/>
                    </a:lnTo>
                    <a:lnTo>
                      <a:pt x="0" y="0"/>
                    </a:lnTo>
                    <a:lnTo>
                      <a:pt x="0"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5" name="Freeform 3035"/>
              <p:cNvSpPr>
                <a:spLocks/>
              </p:cNvSpPr>
              <p:nvPr/>
            </p:nvSpPr>
            <p:spPr bwMode="auto">
              <a:xfrm>
                <a:off x="6286119" y="3049036"/>
                <a:ext cx="509056" cy="601612"/>
              </a:xfrm>
              <a:custGeom>
                <a:avLst/>
                <a:gdLst/>
                <a:ahLst/>
                <a:cxnLst>
                  <a:cxn ang="0">
                    <a:pos x="282" y="50"/>
                  </a:cxn>
                  <a:cxn ang="0">
                    <a:pos x="234" y="78"/>
                  </a:cxn>
                  <a:cxn ang="0">
                    <a:pos x="206" y="104"/>
                  </a:cxn>
                  <a:cxn ang="0">
                    <a:pos x="142" y="84"/>
                  </a:cxn>
                  <a:cxn ang="0">
                    <a:pos x="0" y="128"/>
                  </a:cxn>
                  <a:cxn ang="0">
                    <a:pos x="66" y="422"/>
                  </a:cxn>
                  <a:cxn ang="0">
                    <a:pos x="172" y="460"/>
                  </a:cxn>
                  <a:cxn ang="0">
                    <a:pos x="264" y="448"/>
                  </a:cxn>
                  <a:cxn ang="0">
                    <a:pos x="298" y="468"/>
                  </a:cxn>
                  <a:cxn ang="0">
                    <a:pos x="354" y="344"/>
                  </a:cxn>
                  <a:cxn ang="0">
                    <a:pos x="386" y="284"/>
                  </a:cxn>
                  <a:cxn ang="0">
                    <a:pos x="396" y="200"/>
                  </a:cxn>
                  <a:cxn ang="0">
                    <a:pos x="332" y="22"/>
                  </a:cxn>
                  <a:cxn ang="0">
                    <a:pos x="324" y="0"/>
                  </a:cxn>
                  <a:cxn ang="0">
                    <a:pos x="282" y="50"/>
                  </a:cxn>
                </a:cxnLst>
                <a:rect l="0" t="0" r="r" b="b"/>
                <a:pathLst>
                  <a:path w="396" h="468">
                    <a:moveTo>
                      <a:pt x="282" y="50"/>
                    </a:moveTo>
                    <a:lnTo>
                      <a:pt x="234" y="78"/>
                    </a:lnTo>
                    <a:lnTo>
                      <a:pt x="206" y="104"/>
                    </a:lnTo>
                    <a:lnTo>
                      <a:pt x="142" y="84"/>
                    </a:lnTo>
                    <a:lnTo>
                      <a:pt x="0" y="128"/>
                    </a:lnTo>
                    <a:lnTo>
                      <a:pt x="66" y="422"/>
                    </a:lnTo>
                    <a:lnTo>
                      <a:pt x="172" y="460"/>
                    </a:lnTo>
                    <a:lnTo>
                      <a:pt x="264" y="448"/>
                    </a:lnTo>
                    <a:lnTo>
                      <a:pt x="298" y="468"/>
                    </a:lnTo>
                    <a:lnTo>
                      <a:pt x="354" y="344"/>
                    </a:lnTo>
                    <a:lnTo>
                      <a:pt x="386" y="284"/>
                    </a:lnTo>
                    <a:lnTo>
                      <a:pt x="396" y="200"/>
                    </a:lnTo>
                    <a:lnTo>
                      <a:pt x="332" y="22"/>
                    </a:lnTo>
                    <a:lnTo>
                      <a:pt x="324" y="0"/>
                    </a:lnTo>
                    <a:lnTo>
                      <a:pt x="282" y="5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6" name="Freeform 3036"/>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7" name="Freeform 3037"/>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8" name="Freeform 3038"/>
              <p:cNvSpPr>
                <a:spLocks/>
              </p:cNvSpPr>
              <p:nvPr/>
            </p:nvSpPr>
            <p:spPr bwMode="auto">
              <a:xfrm>
                <a:off x="6815743" y="2856212"/>
                <a:ext cx="606754" cy="334229"/>
              </a:xfrm>
              <a:custGeom>
                <a:avLst/>
                <a:gdLst/>
                <a:ahLst/>
                <a:cxnLst>
                  <a:cxn ang="0">
                    <a:pos x="472" y="190"/>
                  </a:cxn>
                  <a:cxn ang="0">
                    <a:pos x="434" y="138"/>
                  </a:cxn>
                  <a:cxn ang="0">
                    <a:pos x="444" y="68"/>
                  </a:cxn>
                  <a:cxn ang="0">
                    <a:pos x="364" y="0"/>
                  </a:cxn>
                  <a:cxn ang="0">
                    <a:pos x="0" y="120"/>
                  </a:cxn>
                  <a:cxn ang="0">
                    <a:pos x="364" y="4"/>
                  </a:cxn>
                  <a:cxn ang="0">
                    <a:pos x="440" y="70"/>
                  </a:cxn>
                  <a:cxn ang="0">
                    <a:pos x="430" y="138"/>
                  </a:cxn>
                  <a:cxn ang="0">
                    <a:pos x="470" y="190"/>
                  </a:cxn>
                  <a:cxn ang="0">
                    <a:pos x="442" y="260"/>
                  </a:cxn>
                  <a:cxn ang="0">
                    <a:pos x="444" y="258"/>
                  </a:cxn>
                  <a:cxn ang="0">
                    <a:pos x="472" y="190"/>
                  </a:cxn>
                </a:cxnLst>
                <a:rect l="0" t="0" r="r" b="b"/>
                <a:pathLst>
                  <a:path w="472" h="260">
                    <a:moveTo>
                      <a:pt x="472" y="190"/>
                    </a:moveTo>
                    <a:lnTo>
                      <a:pt x="434" y="138"/>
                    </a:lnTo>
                    <a:lnTo>
                      <a:pt x="444" y="68"/>
                    </a:lnTo>
                    <a:lnTo>
                      <a:pt x="364" y="0"/>
                    </a:lnTo>
                    <a:lnTo>
                      <a:pt x="0" y="120"/>
                    </a:lnTo>
                    <a:lnTo>
                      <a:pt x="364" y="4"/>
                    </a:lnTo>
                    <a:lnTo>
                      <a:pt x="440" y="70"/>
                    </a:lnTo>
                    <a:lnTo>
                      <a:pt x="430" y="138"/>
                    </a:lnTo>
                    <a:lnTo>
                      <a:pt x="470" y="190"/>
                    </a:lnTo>
                    <a:lnTo>
                      <a:pt x="442" y="260"/>
                    </a:lnTo>
                    <a:lnTo>
                      <a:pt x="444" y="258"/>
                    </a:lnTo>
                    <a:lnTo>
                      <a:pt x="472" y="19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9" name="Freeform 3039"/>
              <p:cNvSpPr>
                <a:spLocks/>
              </p:cNvSpPr>
              <p:nvPr/>
            </p:nvSpPr>
            <p:spPr bwMode="auto">
              <a:xfrm>
                <a:off x="6792604" y="2861354"/>
                <a:ext cx="491059" cy="154259"/>
              </a:xfrm>
              <a:custGeom>
                <a:avLst/>
                <a:gdLst/>
                <a:ahLst/>
                <a:cxnLst>
                  <a:cxn ang="0">
                    <a:pos x="0" y="72"/>
                  </a:cxn>
                  <a:cxn ang="0">
                    <a:pos x="16" y="120"/>
                  </a:cxn>
                  <a:cxn ang="0">
                    <a:pos x="382" y="0"/>
                  </a:cxn>
                  <a:cxn ang="0">
                    <a:pos x="18" y="116"/>
                  </a:cxn>
                  <a:cxn ang="0">
                    <a:pos x="2" y="70"/>
                  </a:cxn>
                  <a:cxn ang="0">
                    <a:pos x="0" y="72"/>
                  </a:cxn>
                </a:cxnLst>
                <a:rect l="0" t="0" r="r" b="b"/>
                <a:pathLst>
                  <a:path w="382" h="120">
                    <a:moveTo>
                      <a:pt x="0" y="72"/>
                    </a:moveTo>
                    <a:lnTo>
                      <a:pt x="16" y="120"/>
                    </a:lnTo>
                    <a:lnTo>
                      <a:pt x="382" y="0"/>
                    </a:lnTo>
                    <a:lnTo>
                      <a:pt x="18" y="116"/>
                    </a:lnTo>
                    <a:lnTo>
                      <a:pt x="2" y="70"/>
                    </a:lnTo>
                    <a:lnTo>
                      <a:pt x="0" y="7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0" name="Freeform 3040"/>
              <p:cNvSpPr>
                <a:spLocks/>
              </p:cNvSpPr>
              <p:nvPr/>
            </p:nvSpPr>
            <p:spPr bwMode="auto">
              <a:xfrm>
                <a:off x="7345367" y="3190441"/>
                <a:ext cx="161972" cy="215963"/>
              </a:xfrm>
              <a:custGeom>
                <a:avLst/>
                <a:gdLst/>
                <a:ahLst/>
                <a:cxnLst>
                  <a:cxn ang="0">
                    <a:pos x="0" y="10"/>
                  </a:cxn>
                  <a:cxn ang="0">
                    <a:pos x="62" y="168"/>
                  </a:cxn>
                  <a:cxn ang="0">
                    <a:pos x="126" y="142"/>
                  </a:cxn>
                  <a:cxn ang="0">
                    <a:pos x="126" y="80"/>
                  </a:cxn>
                  <a:cxn ang="0">
                    <a:pos x="30" y="2"/>
                  </a:cxn>
                  <a:cxn ang="0">
                    <a:pos x="30" y="0"/>
                  </a:cxn>
                  <a:cxn ang="0">
                    <a:pos x="0" y="10"/>
                  </a:cxn>
                </a:cxnLst>
                <a:rect l="0" t="0" r="r" b="b"/>
                <a:pathLst>
                  <a:path w="126" h="168">
                    <a:moveTo>
                      <a:pt x="0" y="10"/>
                    </a:moveTo>
                    <a:lnTo>
                      <a:pt x="62" y="168"/>
                    </a:lnTo>
                    <a:lnTo>
                      <a:pt x="126" y="142"/>
                    </a:lnTo>
                    <a:lnTo>
                      <a:pt x="126" y="80"/>
                    </a:lnTo>
                    <a:lnTo>
                      <a:pt x="30" y="2"/>
                    </a:lnTo>
                    <a:lnTo>
                      <a:pt x="30" y="0"/>
                    </a:lnTo>
                    <a:lnTo>
                      <a:pt x="0" y="1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1" name="Freeform 3041"/>
              <p:cNvSpPr>
                <a:spLocks/>
              </p:cNvSpPr>
              <p:nvPr/>
            </p:nvSpPr>
            <p:spPr bwMode="auto">
              <a:xfrm>
                <a:off x="6702620" y="2861354"/>
                <a:ext cx="717307" cy="511627"/>
              </a:xfrm>
              <a:custGeom>
                <a:avLst/>
                <a:gdLst/>
                <a:ahLst/>
                <a:cxnLst>
                  <a:cxn ang="0">
                    <a:pos x="528" y="66"/>
                  </a:cxn>
                  <a:cxn ang="0">
                    <a:pos x="452" y="0"/>
                  </a:cxn>
                  <a:cxn ang="0">
                    <a:pos x="86" y="120"/>
                  </a:cxn>
                  <a:cxn ang="0">
                    <a:pos x="70" y="72"/>
                  </a:cxn>
                  <a:cxn ang="0">
                    <a:pos x="72" y="70"/>
                  </a:cxn>
                  <a:cxn ang="0">
                    <a:pos x="88" y="116"/>
                  </a:cxn>
                  <a:cxn ang="0">
                    <a:pos x="72" y="64"/>
                  </a:cxn>
                  <a:cxn ang="0">
                    <a:pos x="0" y="146"/>
                  </a:cxn>
                  <a:cxn ang="0">
                    <a:pos x="8" y="168"/>
                  </a:cxn>
                  <a:cxn ang="0">
                    <a:pos x="2" y="150"/>
                  </a:cxn>
                  <a:cxn ang="0">
                    <a:pos x="4" y="144"/>
                  </a:cxn>
                  <a:cxn ang="0">
                    <a:pos x="78" y="344"/>
                  </a:cxn>
                  <a:cxn ang="0">
                    <a:pos x="76" y="346"/>
                  </a:cxn>
                  <a:cxn ang="0">
                    <a:pos x="78" y="348"/>
                  </a:cxn>
                  <a:cxn ang="0">
                    <a:pos x="96" y="398"/>
                  </a:cxn>
                  <a:cxn ang="0">
                    <a:pos x="182" y="372"/>
                  </a:cxn>
                  <a:cxn ang="0">
                    <a:pos x="180" y="372"/>
                  </a:cxn>
                  <a:cxn ang="0">
                    <a:pos x="498" y="262"/>
                  </a:cxn>
                  <a:cxn ang="0">
                    <a:pos x="498" y="262"/>
                  </a:cxn>
                  <a:cxn ang="0">
                    <a:pos x="498" y="262"/>
                  </a:cxn>
                  <a:cxn ang="0">
                    <a:pos x="528" y="252"/>
                  </a:cxn>
                  <a:cxn ang="0">
                    <a:pos x="558" y="186"/>
                  </a:cxn>
                  <a:cxn ang="0">
                    <a:pos x="518" y="134"/>
                  </a:cxn>
                  <a:cxn ang="0">
                    <a:pos x="528" y="66"/>
                  </a:cxn>
                </a:cxnLst>
                <a:rect l="0" t="0" r="r" b="b"/>
                <a:pathLst>
                  <a:path w="558" h="398">
                    <a:moveTo>
                      <a:pt x="528" y="66"/>
                    </a:moveTo>
                    <a:lnTo>
                      <a:pt x="452" y="0"/>
                    </a:lnTo>
                    <a:lnTo>
                      <a:pt x="86" y="120"/>
                    </a:lnTo>
                    <a:lnTo>
                      <a:pt x="70" y="72"/>
                    </a:lnTo>
                    <a:lnTo>
                      <a:pt x="72" y="70"/>
                    </a:lnTo>
                    <a:lnTo>
                      <a:pt x="88" y="116"/>
                    </a:lnTo>
                    <a:lnTo>
                      <a:pt x="72" y="64"/>
                    </a:lnTo>
                    <a:lnTo>
                      <a:pt x="0" y="146"/>
                    </a:lnTo>
                    <a:lnTo>
                      <a:pt x="8" y="168"/>
                    </a:lnTo>
                    <a:lnTo>
                      <a:pt x="2" y="150"/>
                    </a:lnTo>
                    <a:lnTo>
                      <a:pt x="4" y="144"/>
                    </a:lnTo>
                    <a:lnTo>
                      <a:pt x="78" y="344"/>
                    </a:lnTo>
                    <a:lnTo>
                      <a:pt x="76" y="346"/>
                    </a:lnTo>
                    <a:lnTo>
                      <a:pt x="78" y="348"/>
                    </a:lnTo>
                    <a:lnTo>
                      <a:pt x="96" y="398"/>
                    </a:lnTo>
                    <a:lnTo>
                      <a:pt x="182" y="372"/>
                    </a:lnTo>
                    <a:lnTo>
                      <a:pt x="180" y="372"/>
                    </a:lnTo>
                    <a:lnTo>
                      <a:pt x="498" y="262"/>
                    </a:lnTo>
                    <a:lnTo>
                      <a:pt x="498" y="262"/>
                    </a:lnTo>
                    <a:lnTo>
                      <a:pt x="498" y="262"/>
                    </a:lnTo>
                    <a:lnTo>
                      <a:pt x="528" y="252"/>
                    </a:lnTo>
                    <a:lnTo>
                      <a:pt x="558" y="186"/>
                    </a:lnTo>
                    <a:lnTo>
                      <a:pt x="518" y="134"/>
                    </a:lnTo>
                    <a:lnTo>
                      <a:pt x="528" y="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2" name="Freeform 3042"/>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3" name="Freeform 3043"/>
              <p:cNvSpPr>
                <a:spLocks/>
              </p:cNvSpPr>
              <p:nvPr/>
            </p:nvSpPr>
            <p:spPr bwMode="auto">
              <a:xfrm>
                <a:off x="7391645" y="2943626"/>
                <a:ext cx="95127" cy="23139"/>
              </a:xfrm>
              <a:custGeom>
                <a:avLst/>
                <a:gdLst/>
                <a:ahLst/>
                <a:cxnLst>
                  <a:cxn ang="0">
                    <a:pos x="0" y="2"/>
                  </a:cxn>
                  <a:cxn ang="0">
                    <a:pos x="74" y="18"/>
                  </a:cxn>
                  <a:cxn ang="0">
                    <a:pos x="14" y="4"/>
                  </a:cxn>
                  <a:cxn ang="0">
                    <a:pos x="0" y="0"/>
                  </a:cxn>
                  <a:cxn ang="0">
                    <a:pos x="0" y="2"/>
                  </a:cxn>
                </a:cxnLst>
                <a:rect l="0" t="0" r="r" b="b"/>
                <a:pathLst>
                  <a:path w="74" h="18">
                    <a:moveTo>
                      <a:pt x="0" y="2"/>
                    </a:moveTo>
                    <a:lnTo>
                      <a:pt x="74" y="18"/>
                    </a:lnTo>
                    <a:lnTo>
                      <a:pt x="14" y="4"/>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4" name="Freeform 3044"/>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5" name="Freeform 3045"/>
              <p:cNvSpPr>
                <a:spLocks/>
              </p:cNvSpPr>
              <p:nvPr/>
            </p:nvSpPr>
            <p:spPr bwMode="auto">
              <a:xfrm>
                <a:off x="7486772" y="2966765"/>
                <a:ext cx="64275" cy="17997"/>
              </a:xfrm>
              <a:custGeom>
                <a:avLst/>
                <a:gdLst/>
                <a:ahLst/>
                <a:cxnLst>
                  <a:cxn ang="0">
                    <a:pos x="50" y="12"/>
                  </a:cxn>
                  <a:cxn ang="0">
                    <a:pos x="0" y="0"/>
                  </a:cxn>
                  <a:cxn ang="0">
                    <a:pos x="50" y="14"/>
                  </a:cxn>
                  <a:cxn ang="0">
                    <a:pos x="50" y="12"/>
                  </a:cxn>
                </a:cxnLst>
                <a:rect l="0" t="0" r="r" b="b"/>
                <a:pathLst>
                  <a:path w="50" h="14">
                    <a:moveTo>
                      <a:pt x="50" y="12"/>
                    </a:moveTo>
                    <a:lnTo>
                      <a:pt x="0" y="0"/>
                    </a:lnTo>
                    <a:lnTo>
                      <a:pt x="50" y="14"/>
                    </a:lnTo>
                    <a:lnTo>
                      <a:pt x="50" y="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6" name="Freeform 3046"/>
              <p:cNvSpPr>
                <a:spLocks/>
              </p:cNvSpPr>
              <p:nvPr/>
            </p:nvSpPr>
            <p:spPr bwMode="auto">
              <a:xfrm>
                <a:off x="7373648" y="2941055"/>
                <a:ext cx="177398" cy="344513"/>
              </a:xfrm>
              <a:custGeom>
                <a:avLst/>
                <a:gdLst/>
                <a:ahLst/>
                <a:cxnLst>
                  <a:cxn ang="0">
                    <a:pos x="10" y="2"/>
                  </a:cxn>
                  <a:cxn ang="0">
                    <a:pos x="0" y="72"/>
                  </a:cxn>
                  <a:cxn ang="0">
                    <a:pos x="38" y="124"/>
                  </a:cxn>
                  <a:cxn ang="0">
                    <a:pos x="10" y="192"/>
                  </a:cxn>
                  <a:cxn ang="0">
                    <a:pos x="8" y="194"/>
                  </a:cxn>
                  <a:cxn ang="0">
                    <a:pos x="8" y="196"/>
                  </a:cxn>
                  <a:cxn ang="0">
                    <a:pos x="10" y="194"/>
                  </a:cxn>
                  <a:cxn ang="0">
                    <a:pos x="104" y="268"/>
                  </a:cxn>
                  <a:cxn ang="0">
                    <a:pos x="104" y="226"/>
                  </a:cxn>
                  <a:cxn ang="0">
                    <a:pos x="134" y="80"/>
                  </a:cxn>
                  <a:cxn ang="0">
                    <a:pos x="104" y="56"/>
                  </a:cxn>
                  <a:cxn ang="0">
                    <a:pos x="136" y="40"/>
                  </a:cxn>
                  <a:cxn ang="0">
                    <a:pos x="138" y="34"/>
                  </a:cxn>
                  <a:cxn ang="0">
                    <a:pos x="88" y="20"/>
                  </a:cxn>
                  <a:cxn ang="0">
                    <a:pos x="14" y="4"/>
                  </a:cxn>
                  <a:cxn ang="0">
                    <a:pos x="14" y="2"/>
                  </a:cxn>
                  <a:cxn ang="0">
                    <a:pos x="28" y="6"/>
                  </a:cxn>
                  <a:cxn ang="0">
                    <a:pos x="6" y="0"/>
                  </a:cxn>
                  <a:cxn ang="0">
                    <a:pos x="10" y="2"/>
                  </a:cxn>
                </a:cxnLst>
                <a:rect l="0" t="0" r="r" b="b"/>
                <a:pathLst>
                  <a:path w="138" h="268">
                    <a:moveTo>
                      <a:pt x="10" y="2"/>
                    </a:moveTo>
                    <a:lnTo>
                      <a:pt x="0" y="72"/>
                    </a:lnTo>
                    <a:lnTo>
                      <a:pt x="38" y="124"/>
                    </a:lnTo>
                    <a:lnTo>
                      <a:pt x="10" y="192"/>
                    </a:lnTo>
                    <a:lnTo>
                      <a:pt x="8" y="194"/>
                    </a:lnTo>
                    <a:lnTo>
                      <a:pt x="8" y="196"/>
                    </a:lnTo>
                    <a:lnTo>
                      <a:pt x="10" y="194"/>
                    </a:lnTo>
                    <a:lnTo>
                      <a:pt x="104" y="268"/>
                    </a:lnTo>
                    <a:lnTo>
                      <a:pt x="104" y="226"/>
                    </a:lnTo>
                    <a:lnTo>
                      <a:pt x="134" y="80"/>
                    </a:lnTo>
                    <a:lnTo>
                      <a:pt x="104" y="56"/>
                    </a:lnTo>
                    <a:lnTo>
                      <a:pt x="136" y="40"/>
                    </a:lnTo>
                    <a:lnTo>
                      <a:pt x="138" y="34"/>
                    </a:lnTo>
                    <a:lnTo>
                      <a:pt x="88" y="20"/>
                    </a:lnTo>
                    <a:lnTo>
                      <a:pt x="14" y="4"/>
                    </a:lnTo>
                    <a:lnTo>
                      <a:pt x="14" y="2"/>
                    </a:lnTo>
                    <a:lnTo>
                      <a:pt x="28" y="6"/>
                    </a:lnTo>
                    <a:lnTo>
                      <a:pt x="6" y="0"/>
                    </a:lnTo>
                    <a:lnTo>
                      <a:pt x="1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7" name="Freeform 3047"/>
              <p:cNvSpPr>
                <a:spLocks/>
              </p:cNvSpPr>
              <p:nvPr/>
            </p:nvSpPr>
            <p:spPr bwMode="auto">
              <a:xfrm>
                <a:off x="7484201" y="2768798"/>
                <a:ext cx="15426" cy="105411"/>
              </a:xfrm>
              <a:custGeom>
                <a:avLst/>
                <a:gdLst/>
                <a:ahLst/>
                <a:cxnLst>
                  <a:cxn ang="0">
                    <a:pos x="12" y="82"/>
                  </a:cxn>
                  <a:cxn ang="0">
                    <a:pos x="0" y="0"/>
                  </a:cxn>
                  <a:cxn ang="0">
                    <a:pos x="6" y="58"/>
                  </a:cxn>
                  <a:cxn ang="0">
                    <a:pos x="12" y="82"/>
                  </a:cxn>
                </a:cxnLst>
                <a:rect l="0" t="0" r="r" b="b"/>
                <a:pathLst>
                  <a:path w="12" h="82">
                    <a:moveTo>
                      <a:pt x="12" y="82"/>
                    </a:moveTo>
                    <a:lnTo>
                      <a:pt x="0" y="0"/>
                    </a:lnTo>
                    <a:lnTo>
                      <a:pt x="6" y="58"/>
                    </a:lnTo>
                    <a:lnTo>
                      <a:pt x="12" y="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8" name="Freeform 3048"/>
              <p:cNvSpPr>
                <a:spLocks/>
              </p:cNvSpPr>
              <p:nvPr/>
            </p:nvSpPr>
            <p:spPr bwMode="auto">
              <a:xfrm>
                <a:off x="7353080" y="2308591"/>
                <a:ext cx="131121" cy="460207"/>
              </a:xfrm>
              <a:custGeom>
                <a:avLst/>
                <a:gdLst/>
                <a:ahLst/>
                <a:cxnLst>
                  <a:cxn ang="0">
                    <a:pos x="38" y="132"/>
                  </a:cxn>
                  <a:cxn ang="0">
                    <a:pos x="102" y="358"/>
                  </a:cxn>
                  <a:cxn ang="0">
                    <a:pos x="80" y="276"/>
                  </a:cxn>
                  <a:cxn ang="0">
                    <a:pos x="40" y="132"/>
                  </a:cxn>
                  <a:cxn ang="0">
                    <a:pos x="2" y="0"/>
                  </a:cxn>
                  <a:cxn ang="0">
                    <a:pos x="0" y="0"/>
                  </a:cxn>
                  <a:cxn ang="0">
                    <a:pos x="8" y="34"/>
                  </a:cxn>
                  <a:cxn ang="0">
                    <a:pos x="38" y="132"/>
                  </a:cxn>
                </a:cxnLst>
                <a:rect l="0" t="0" r="r" b="b"/>
                <a:pathLst>
                  <a:path w="102" h="358">
                    <a:moveTo>
                      <a:pt x="38" y="132"/>
                    </a:moveTo>
                    <a:lnTo>
                      <a:pt x="102" y="358"/>
                    </a:lnTo>
                    <a:lnTo>
                      <a:pt x="80" y="276"/>
                    </a:lnTo>
                    <a:lnTo>
                      <a:pt x="40" y="132"/>
                    </a:lnTo>
                    <a:lnTo>
                      <a:pt x="2" y="0"/>
                    </a:lnTo>
                    <a:lnTo>
                      <a:pt x="0" y="0"/>
                    </a:lnTo>
                    <a:lnTo>
                      <a:pt x="8" y="34"/>
                    </a:lnTo>
                    <a:lnTo>
                      <a:pt x="38"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9" name="Freeform 3049"/>
              <p:cNvSpPr>
                <a:spLocks/>
              </p:cNvSpPr>
              <p:nvPr/>
            </p:nvSpPr>
            <p:spPr bwMode="auto">
              <a:xfrm>
                <a:off x="7353080" y="2308591"/>
                <a:ext cx="10284" cy="43707"/>
              </a:xfrm>
              <a:custGeom>
                <a:avLst/>
                <a:gdLst/>
                <a:ahLst/>
                <a:cxnLst>
                  <a:cxn ang="0">
                    <a:pos x="8" y="34"/>
                  </a:cxn>
                  <a:cxn ang="0">
                    <a:pos x="0" y="0"/>
                  </a:cxn>
                  <a:cxn ang="0">
                    <a:pos x="0" y="0"/>
                  </a:cxn>
                  <a:cxn ang="0">
                    <a:pos x="8" y="34"/>
                  </a:cxn>
                </a:cxnLst>
                <a:rect l="0" t="0" r="r" b="b"/>
                <a:pathLst>
                  <a:path w="8" h="34">
                    <a:moveTo>
                      <a:pt x="8" y="34"/>
                    </a:moveTo>
                    <a:lnTo>
                      <a:pt x="0" y="0"/>
                    </a:lnTo>
                    <a:lnTo>
                      <a:pt x="0" y="0"/>
                    </a:lnTo>
                    <a:lnTo>
                      <a:pt x="8" y="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0" name="Freeform 3050"/>
              <p:cNvSpPr>
                <a:spLocks/>
              </p:cNvSpPr>
              <p:nvPr/>
            </p:nvSpPr>
            <p:spPr bwMode="auto">
              <a:xfrm>
                <a:off x="7499627" y="2874209"/>
                <a:ext cx="64275" cy="69417"/>
              </a:xfrm>
              <a:custGeom>
                <a:avLst/>
                <a:gdLst/>
                <a:ahLst/>
                <a:cxnLst>
                  <a:cxn ang="0">
                    <a:pos x="50" y="54"/>
                  </a:cxn>
                  <a:cxn ang="0">
                    <a:pos x="0" y="0"/>
                  </a:cxn>
                  <a:cxn ang="0">
                    <a:pos x="46" y="50"/>
                  </a:cxn>
                  <a:cxn ang="0">
                    <a:pos x="50" y="54"/>
                  </a:cxn>
                </a:cxnLst>
                <a:rect l="0" t="0" r="r" b="b"/>
                <a:pathLst>
                  <a:path w="50" h="54">
                    <a:moveTo>
                      <a:pt x="50" y="54"/>
                    </a:moveTo>
                    <a:lnTo>
                      <a:pt x="0" y="0"/>
                    </a:lnTo>
                    <a:lnTo>
                      <a:pt x="46" y="50"/>
                    </a:lnTo>
                    <a:lnTo>
                      <a:pt x="50" y="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1" name="Freeform 3051"/>
              <p:cNvSpPr>
                <a:spLocks/>
              </p:cNvSpPr>
              <p:nvPr/>
            </p:nvSpPr>
            <p:spPr bwMode="auto">
              <a:xfrm>
                <a:off x="7491914" y="2843357"/>
                <a:ext cx="66846" cy="95127"/>
              </a:xfrm>
              <a:custGeom>
                <a:avLst/>
                <a:gdLst/>
                <a:ahLst/>
                <a:cxnLst>
                  <a:cxn ang="0">
                    <a:pos x="4" y="26"/>
                  </a:cxn>
                  <a:cxn ang="0">
                    <a:pos x="52" y="74"/>
                  </a:cxn>
                  <a:cxn ang="0">
                    <a:pos x="6" y="24"/>
                  </a:cxn>
                  <a:cxn ang="0">
                    <a:pos x="0" y="0"/>
                  </a:cxn>
                  <a:cxn ang="0">
                    <a:pos x="4" y="26"/>
                  </a:cxn>
                </a:cxnLst>
                <a:rect l="0" t="0" r="r" b="b"/>
                <a:pathLst>
                  <a:path w="52" h="74">
                    <a:moveTo>
                      <a:pt x="4" y="26"/>
                    </a:moveTo>
                    <a:lnTo>
                      <a:pt x="52" y="74"/>
                    </a:lnTo>
                    <a:lnTo>
                      <a:pt x="6" y="24"/>
                    </a:lnTo>
                    <a:lnTo>
                      <a:pt x="0" y="0"/>
                    </a:lnTo>
                    <a:lnTo>
                      <a:pt x="4" y="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2" name="Line 3080"/>
              <p:cNvSpPr>
                <a:spLocks noChangeShapeType="1"/>
              </p:cNvSpPr>
              <p:nvPr/>
            </p:nvSpPr>
            <p:spPr bwMode="auto">
              <a:xfrm>
                <a:off x="4392075" y="5986739"/>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3" name="Line 3117"/>
              <p:cNvSpPr>
                <a:spLocks noChangeShapeType="1"/>
              </p:cNvSpPr>
              <p:nvPr/>
            </p:nvSpPr>
            <p:spPr bwMode="auto">
              <a:xfrm>
                <a:off x="7481174" y="2286090"/>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4" name="Line 3118"/>
              <p:cNvSpPr>
                <a:spLocks noChangeShapeType="1"/>
              </p:cNvSpPr>
              <p:nvPr/>
            </p:nvSpPr>
            <p:spPr bwMode="auto">
              <a:xfrm>
                <a:off x="7481174" y="2286090"/>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5" name="Line 3119"/>
              <p:cNvSpPr>
                <a:spLocks noChangeShapeType="1"/>
              </p:cNvSpPr>
              <p:nvPr/>
            </p:nvSpPr>
            <p:spPr bwMode="auto">
              <a:xfrm>
                <a:off x="7419466" y="3031735"/>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6" name="Line 3120"/>
              <p:cNvSpPr>
                <a:spLocks noChangeShapeType="1"/>
              </p:cNvSpPr>
              <p:nvPr/>
            </p:nvSpPr>
            <p:spPr bwMode="auto">
              <a:xfrm>
                <a:off x="7733151" y="2849180"/>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7" name="Freeform 2852"/>
              <p:cNvSpPr>
                <a:spLocks/>
              </p:cNvSpPr>
              <p:nvPr/>
            </p:nvSpPr>
            <p:spPr bwMode="auto">
              <a:xfrm>
                <a:off x="422208" y="1822257"/>
                <a:ext cx="1313994" cy="1123937"/>
              </a:xfrm>
              <a:custGeom>
                <a:avLst/>
                <a:gdLst/>
                <a:ahLst/>
                <a:cxnLst>
                  <a:cxn ang="0">
                    <a:pos x="378" y="680"/>
                  </a:cxn>
                  <a:cxn ang="0">
                    <a:pos x="388" y="714"/>
                  </a:cxn>
                  <a:cxn ang="0">
                    <a:pos x="378" y="746"/>
                  </a:cxn>
                  <a:cxn ang="0">
                    <a:pos x="298" y="842"/>
                  </a:cxn>
                  <a:cxn ang="0">
                    <a:pos x="206" y="908"/>
                  </a:cxn>
                  <a:cxn ang="0">
                    <a:pos x="120" y="948"/>
                  </a:cxn>
                  <a:cxn ang="0">
                    <a:pos x="88" y="964"/>
                  </a:cxn>
                  <a:cxn ang="0">
                    <a:pos x="62" y="976"/>
                  </a:cxn>
                  <a:cxn ang="0">
                    <a:pos x="52" y="986"/>
                  </a:cxn>
                  <a:cxn ang="0">
                    <a:pos x="32" y="984"/>
                  </a:cxn>
                  <a:cxn ang="0">
                    <a:pos x="0" y="958"/>
                  </a:cxn>
                  <a:cxn ang="0">
                    <a:pos x="120" y="888"/>
                  </a:cxn>
                  <a:cxn ang="0">
                    <a:pos x="162" y="868"/>
                  </a:cxn>
                  <a:cxn ang="0">
                    <a:pos x="206" y="842"/>
                  </a:cxn>
                  <a:cxn ang="0">
                    <a:pos x="206" y="842"/>
                  </a:cxn>
                  <a:cxn ang="0">
                    <a:pos x="206" y="866"/>
                  </a:cxn>
                  <a:cxn ang="0">
                    <a:pos x="210" y="878"/>
                  </a:cxn>
                  <a:cxn ang="0">
                    <a:pos x="222" y="858"/>
                  </a:cxn>
                  <a:cxn ang="0">
                    <a:pos x="242" y="798"/>
                  </a:cxn>
                  <a:cxn ang="0">
                    <a:pos x="250" y="788"/>
                  </a:cxn>
                  <a:cxn ang="0">
                    <a:pos x="256" y="810"/>
                  </a:cxn>
                  <a:cxn ang="0">
                    <a:pos x="252" y="792"/>
                  </a:cxn>
                  <a:cxn ang="0">
                    <a:pos x="252" y="750"/>
                  </a:cxn>
                  <a:cxn ang="0">
                    <a:pos x="258" y="740"/>
                  </a:cxn>
                  <a:cxn ang="0">
                    <a:pos x="246" y="710"/>
                  </a:cxn>
                  <a:cxn ang="0">
                    <a:pos x="152" y="722"/>
                  </a:cxn>
                  <a:cxn ang="0">
                    <a:pos x="86" y="646"/>
                  </a:cxn>
                  <a:cxn ang="0">
                    <a:pos x="76" y="654"/>
                  </a:cxn>
                  <a:cxn ang="0">
                    <a:pos x="56" y="654"/>
                  </a:cxn>
                  <a:cxn ang="0">
                    <a:pos x="20" y="580"/>
                  </a:cxn>
                  <a:cxn ang="0">
                    <a:pos x="106" y="474"/>
                  </a:cxn>
                  <a:cxn ang="0">
                    <a:pos x="176" y="408"/>
                  </a:cxn>
                  <a:cxn ang="0">
                    <a:pos x="116" y="414"/>
                  </a:cxn>
                  <a:cxn ang="0">
                    <a:pos x="36" y="368"/>
                  </a:cxn>
                  <a:cxn ang="0">
                    <a:pos x="28" y="324"/>
                  </a:cxn>
                  <a:cxn ang="0">
                    <a:pos x="22" y="310"/>
                  </a:cxn>
                  <a:cxn ang="0">
                    <a:pos x="36" y="288"/>
                  </a:cxn>
                  <a:cxn ang="0">
                    <a:pos x="166" y="302"/>
                  </a:cxn>
                  <a:cxn ang="0">
                    <a:pos x="166" y="238"/>
                  </a:cxn>
                  <a:cxn ang="0">
                    <a:pos x="154" y="250"/>
                  </a:cxn>
                  <a:cxn ang="0">
                    <a:pos x="132" y="236"/>
                  </a:cxn>
                  <a:cxn ang="0">
                    <a:pos x="90" y="156"/>
                  </a:cxn>
                  <a:cxn ang="0">
                    <a:pos x="92" y="168"/>
                  </a:cxn>
                  <a:cxn ang="0">
                    <a:pos x="108" y="162"/>
                  </a:cxn>
                  <a:cxn ang="0">
                    <a:pos x="136" y="122"/>
                  </a:cxn>
                  <a:cxn ang="0">
                    <a:pos x="166" y="66"/>
                  </a:cxn>
                  <a:cxn ang="0">
                    <a:pos x="186" y="42"/>
                  </a:cxn>
                  <a:cxn ang="0">
                    <a:pos x="368" y="20"/>
                  </a:cxn>
                  <a:cxn ang="0">
                    <a:pos x="690" y="358"/>
                  </a:cxn>
                  <a:cxn ang="0">
                    <a:pos x="836" y="610"/>
                  </a:cxn>
                  <a:cxn ang="0">
                    <a:pos x="988" y="690"/>
                  </a:cxn>
                  <a:cxn ang="0">
                    <a:pos x="1028" y="714"/>
                  </a:cxn>
                  <a:cxn ang="0">
                    <a:pos x="1054" y="728"/>
                  </a:cxn>
                  <a:cxn ang="0">
                    <a:pos x="1154" y="786"/>
                  </a:cxn>
                  <a:cxn ang="0">
                    <a:pos x="978" y="756"/>
                  </a:cxn>
                  <a:cxn ang="0">
                    <a:pos x="796" y="646"/>
                  </a:cxn>
                  <a:cxn ang="0">
                    <a:pos x="590" y="610"/>
                  </a:cxn>
                  <a:cxn ang="0">
                    <a:pos x="478" y="696"/>
                  </a:cxn>
                  <a:cxn ang="0">
                    <a:pos x="474" y="596"/>
                  </a:cxn>
                </a:cxnLst>
                <a:rect l="0" t="0" r="r" b="b"/>
                <a:pathLst>
                  <a:path w="1154" h="988">
                    <a:moveTo>
                      <a:pt x="474" y="596"/>
                    </a:moveTo>
                    <a:lnTo>
                      <a:pt x="378" y="680"/>
                    </a:lnTo>
                    <a:lnTo>
                      <a:pt x="378" y="680"/>
                    </a:lnTo>
                    <a:lnTo>
                      <a:pt x="382" y="688"/>
                    </a:lnTo>
                    <a:lnTo>
                      <a:pt x="388" y="704"/>
                    </a:lnTo>
                    <a:lnTo>
                      <a:pt x="388" y="714"/>
                    </a:lnTo>
                    <a:lnTo>
                      <a:pt x="388" y="726"/>
                    </a:lnTo>
                    <a:lnTo>
                      <a:pt x="384" y="736"/>
                    </a:lnTo>
                    <a:lnTo>
                      <a:pt x="378" y="746"/>
                    </a:lnTo>
                    <a:lnTo>
                      <a:pt x="378" y="746"/>
                    </a:lnTo>
                    <a:lnTo>
                      <a:pt x="328" y="796"/>
                    </a:lnTo>
                    <a:lnTo>
                      <a:pt x="298" y="842"/>
                    </a:lnTo>
                    <a:lnTo>
                      <a:pt x="246" y="878"/>
                    </a:lnTo>
                    <a:lnTo>
                      <a:pt x="206" y="908"/>
                    </a:lnTo>
                    <a:lnTo>
                      <a:pt x="206" y="908"/>
                    </a:lnTo>
                    <a:lnTo>
                      <a:pt x="176" y="922"/>
                    </a:lnTo>
                    <a:lnTo>
                      <a:pt x="120" y="948"/>
                    </a:lnTo>
                    <a:lnTo>
                      <a:pt x="120" y="948"/>
                    </a:lnTo>
                    <a:lnTo>
                      <a:pt x="90" y="962"/>
                    </a:lnTo>
                    <a:lnTo>
                      <a:pt x="90" y="962"/>
                    </a:lnTo>
                    <a:lnTo>
                      <a:pt x="88" y="964"/>
                    </a:lnTo>
                    <a:lnTo>
                      <a:pt x="78" y="966"/>
                    </a:lnTo>
                    <a:lnTo>
                      <a:pt x="68" y="972"/>
                    </a:lnTo>
                    <a:lnTo>
                      <a:pt x="62" y="976"/>
                    </a:lnTo>
                    <a:lnTo>
                      <a:pt x="56" y="982"/>
                    </a:lnTo>
                    <a:lnTo>
                      <a:pt x="56" y="982"/>
                    </a:lnTo>
                    <a:lnTo>
                      <a:pt x="52" y="986"/>
                    </a:lnTo>
                    <a:lnTo>
                      <a:pt x="48" y="988"/>
                    </a:lnTo>
                    <a:lnTo>
                      <a:pt x="40" y="988"/>
                    </a:lnTo>
                    <a:lnTo>
                      <a:pt x="32" y="984"/>
                    </a:lnTo>
                    <a:lnTo>
                      <a:pt x="22" y="978"/>
                    </a:lnTo>
                    <a:lnTo>
                      <a:pt x="6" y="964"/>
                    </a:lnTo>
                    <a:lnTo>
                      <a:pt x="0" y="958"/>
                    </a:lnTo>
                    <a:lnTo>
                      <a:pt x="90" y="902"/>
                    </a:lnTo>
                    <a:lnTo>
                      <a:pt x="120" y="888"/>
                    </a:lnTo>
                    <a:lnTo>
                      <a:pt x="120" y="888"/>
                    </a:lnTo>
                    <a:lnTo>
                      <a:pt x="138" y="880"/>
                    </a:lnTo>
                    <a:lnTo>
                      <a:pt x="140" y="880"/>
                    </a:lnTo>
                    <a:lnTo>
                      <a:pt x="162" y="868"/>
                    </a:lnTo>
                    <a:lnTo>
                      <a:pt x="162" y="868"/>
                    </a:lnTo>
                    <a:lnTo>
                      <a:pt x="192" y="850"/>
                    </a:lnTo>
                    <a:lnTo>
                      <a:pt x="206" y="842"/>
                    </a:lnTo>
                    <a:lnTo>
                      <a:pt x="206" y="842"/>
                    </a:lnTo>
                    <a:lnTo>
                      <a:pt x="216" y="836"/>
                    </a:lnTo>
                    <a:lnTo>
                      <a:pt x="206" y="842"/>
                    </a:lnTo>
                    <a:lnTo>
                      <a:pt x="206" y="842"/>
                    </a:lnTo>
                    <a:lnTo>
                      <a:pt x="206" y="854"/>
                    </a:lnTo>
                    <a:lnTo>
                      <a:pt x="206" y="866"/>
                    </a:lnTo>
                    <a:lnTo>
                      <a:pt x="208" y="874"/>
                    </a:lnTo>
                    <a:lnTo>
                      <a:pt x="208" y="876"/>
                    </a:lnTo>
                    <a:lnTo>
                      <a:pt x="210" y="878"/>
                    </a:lnTo>
                    <a:lnTo>
                      <a:pt x="212" y="878"/>
                    </a:lnTo>
                    <a:lnTo>
                      <a:pt x="214" y="874"/>
                    </a:lnTo>
                    <a:lnTo>
                      <a:pt x="222" y="858"/>
                    </a:lnTo>
                    <a:lnTo>
                      <a:pt x="232" y="826"/>
                    </a:lnTo>
                    <a:lnTo>
                      <a:pt x="232" y="826"/>
                    </a:lnTo>
                    <a:lnTo>
                      <a:pt x="242" y="798"/>
                    </a:lnTo>
                    <a:lnTo>
                      <a:pt x="246" y="792"/>
                    </a:lnTo>
                    <a:lnTo>
                      <a:pt x="248" y="788"/>
                    </a:lnTo>
                    <a:lnTo>
                      <a:pt x="250" y="788"/>
                    </a:lnTo>
                    <a:lnTo>
                      <a:pt x="252" y="790"/>
                    </a:lnTo>
                    <a:lnTo>
                      <a:pt x="254" y="800"/>
                    </a:lnTo>
                    <a:lnTo>
                      <a:pt x="256" y="810"/>
                    </a:lnTo>
                    <a:lnTo>
                      <a:pt x="256" y="816"/>
                    </a:lnTo>
                    <a:lnTo>
                      <a:pt x="254" y="812"/>
                    </a:lnTo>
                    <a:lnTo>
                      <a:pt x="252" y="792"/>
                    </a:lnTo>
                    <a:lnTo>
                      <a:pt x="252" y="792"/>
                    </a:lnTo>
                    <a:lnTo>
                      <a:pt x="250" y="766"/>
                    </a:lnTo>
                    <a:lnTo>
                      <a:pt x="252" y="750"/>
                    </a:lnTo>
                    <a:lnTo>
                      <a:pt x="252" y="742"/>
                    </a:lnTo>
                    <a:lnTo>
                      <a:pt x="254" y="738"/>
                    </a:lnTo>
                    <a:lnTo>
                      <a:pt x="258" y="740"/>
                    </a:lnTo>
                    <a:lnTo>
                      <a:pt x="260" y="742"/>
                    </a:lnTo>
                    <a:lnTo>
                      <a:pt x="262" y="746"/>
                    </a:lnTo>
                    <a:lnTo>
                      <a:pt x="246" y="710"/>
                    </a:lnTo>
                    <a:lnTo>
                      <a:pt x="212" y="722"/>
                    </a:lnTo>
                    <a:lnTo>
                      <a:pt x="176" y="732"/>
                    </a:lnTo>
                    <a:lnTo>
                      <a:pt x="152" y="722"/>
                    </a:lnTo>
                    <a:lnTo>
                      <a:pt x="126" y="716"/>
                    </a:lnTo>
                    <a:lnTo>
                      <a:pt x="120" y="670"/>
                    </a:lnTo>
                    <a:lnTo>
                      <a:pt x="86" y="646"/>
                    </a:lnTo>
                    <a:lnTo>
                      <a:pt x="86" y="646"/>
                    </a:lnTo>
                    <a:lnTo>
                      <a:pt x="82" y="650"/>
                    </a:lnTo>
                    <a:lnTo>
                      <a:pt x="76" y="654"/>
                    </a:lnTo>
                    <a:lnTo>
                      <a:pt x="70" y="656"/>
                    </a:lnTo>
                    <a:lnTo>
                      <a:pt x="64" y="658"/>
                    </a:lnTo>
                    <a:lnTo>
                      <a:pt x="56" y="654"/>
                    </a:lnTo>
                    <a:lnTo>
                      <a:pt x="48" y="646"/>
                    </a:lnTo>
                    <a:lnTo>
                      <a:pt x="40" y="630"/>
                    </a:lnTo>
                    <a:lnTo>
                      <a:pt x="20" y="580"/>
                    </a:lnTo>
                    <a:lnTo>
                      <a:pt x="20" y="524"/>
                    </a:lnTo>
                    <a:lnTo>
                      <a:pt x="46" y="490"/>
                    </a:lnTo>
                    <a:lnTo>
                      <a:pt x="106" y="474"/>
                    </a:lnTo>
                    <a:lnTo>
                      <a:pt x="146" y="470"/>
                    </a:lnTo>
                    <a:lnTo>
                      <a:pt x="172" y="434"/>
                    </a:lnTo>
                    <a:lnTo>
                      <a:pt x="176" y="408"/>
                    </a:lnTo>
                    <a:lnTo>
                      <a:pt x="166" y="388"/>
                    </a:lnTo>
                    <a:lnTo>
                      <a:pt x="142" y="414"/>
                    </a:lnTo>
                    <a:lnTo>
                      <a:pt x="116" y="414"/>
                    </a:lnTo>
                    <a:lnTo>
                      <a:pt x="60" y="398"/>
                    </a:lnTo>
                    <a:lnTo>
                      <a:pt x="36" y="368"/>
                    </a:lnTo>
                    <a:lnTo>
                      <a:pt x="36" y="368"/>
                    </a:lnTo>
                    <a:lnTo>
                      <a:pt x="30" y="334"/>
                    </a:lnTo>
                    <a:lnTo>
                      <a:pt x="30" y="334"/>
                    </a:lnTo>
                    <a:lnTo>
                      <a:pt x="28" y="324"/>
                    </a:lnTo>
                    <a:lnTo>
                      <a:pt x="26" y="318"/>
                    </a:lnTo>
                    <a:lnTo>
                      <a:pt x="22" y="312"/>
                    </a:lnTo>
                    <a:lnTo>
                      <a:pt x="22" y="310"/>
                    </a:lnTo>
                    <a:lnTo>
                      <a:pt x="26" y="302"/>
                    </a:lnTo>
                    <a:lnTo>
                      <a:pt x="26" y="302"/>
                    </a:lnTo>
                    <a:lnTo>
                      <a:pt x="36" y="288"/>
                    </a:lnTo>
                    <a:lnTo>
                      <a:pt x="36" y="288"/>
                    </a:lnTo>
                    <a:lnTo>
                      <a:pt x="136" y="282"/>
                    </a:lnTo>
                    <a:lnTo>
                      <a:pt x="166" y="302"/>
                    </a:lnTo>
                    <a:lnTo>
                      <a:pt x="182" y="258"/>
                    </a:lnTo>
                    <a:lnTo>
                      <a:pt x="166" y="238"/>
                    </a:lnTo>
                    <a:lnTo>
                      <a:pt x="166" y="238"/>
                    </a:lnTo>
                    <a:lnTo>
                      <a:pt x="164" y="242"/>
                    </a:lnTo>
                    <a:lnTo>
                      <a:pt x="160" y="248"/>
                    </a:lnTo>
                    <a:lnTo>
                      <a:pt x="154" y="250"/>
                    </a:lnTo>
                    <a:lnTo>
                      <a:pt x="148" y="250"/>
                    </a:lnTo>
                    <a:lnTo>
                      <a:pt x="140" y="246"/>
                    </a:lnTo>
                    <a:lnTo>
                      <a:pt x="132" y="236"/>
                    </a:lnTo>
                    <a:lnTo>
                      <a:pt x="120" y="218"/>
                    </a:lnTo>
                    <a:lnTo>
                      <a:pt x="96" y="188"/>
                    </a:lnTo>
                    <a:lnTo>
                      <a:pt x="90" y="156"/>
                    </a:lnTo>
                    <a:lnTo>
                      <a:pt x="90" y="156"/>
                    </a:lnTo>
                    <a:lnTo>
                      <a:pt x="90" y="162"/>
                    </a:lnTo>
                    <a:lnTo>
                      <a:pt x="92" y="168"/>
                    </a:lnTo>
                    <a:lnTo>
                      <a:pt x="94" y="170"/>
                    </a:lnTo>
                    <a:lnTo>
                      <a:pt x="100" y="168"/>
                    </a:lnTo>
                    <a:lnTo>
                      <a:pt x="108" y="162"/>
                    </a:lnTo>
                    <a:lnTo>
                      <a:pt x="120" y="146"/>
                    </a:lnTo>
                    <a:lnTo>
                      <a:pt x="136" y="122"/>
                    </a:lnTo>
                    <a:lnTo>
                      <a:pt x="136" y="122"/>
                    </a:lnTo>
                    <a:lnTo>
                      <a:pt x="162" y="80"/>
                    </a:lnTo>
                    <a:lnTo>
                      <a:pt x="168" y="66"/>
                    </a:lnTo>
                    <a:lnTo>
                      <a:pt x="166" y="66"/>
                    </a:lnTo>
                    <a:lnTo>
                      <a:pt x="164" y="68"/>
                    </a:lnTo>
                    <a:lnTo>
                      <a:pt x="162" y="72"/>
                    </a:lnTo>
                    <a:lnTo>
                      <a:pt x="186" y="42"/>
                    </a:lnTo>
                    <a:lnTo>
                      <a:pt x="262" y="0"/>
                    </a:lnTo>
                    <a:lnTo>
                      <a:pt x="312" y="16"/>
                    </a:lnTo>
                    <a:lnTo>
                      <a:pt x="368" y="20"/>
                    </a:lnTo>
                    <a:lnTo>
                      <a:pt x="478" y="20"/>
                    </a:lnTo>
                    <a:lnTo>
                      <a:pt x="570" y="20"/>
                    </a:lnTo>
                    <a:lnTo>
                      <a:pt x="690" y="358"/>
                    </a:lnTo>
                    <a:lnTo>
                      <a:pt x="750" y="564"/>
                    </a:lnTo>
                    <a:lnTo>
                      <a:pt x="780" y="590"/>
                    </a:lnTo>
                    <a:lnTo>
                      <a:pt x="836" y="610"/>
                    </a:lnTo>
                    <a:lnTo>
                      <a:pt x="902" y="630"/>
                    </a:lnTo>
                    <a:lnTo>
                      <a:pt x="942" y="666"/>
                    </a:lnTo>
                    <a:lnTo>
                      <a:pt x="988" y="690"/>
                    </a:lnTo>
                    <a:lnTo>
                      <a:pt x="988" y="690"/>
                    </a:lnTo>
                    <a:lnTo>
                      <a:pt x="1010" y="704"/>
                    </a:lnTo>
                    <a:lnTo>
                      <a:pt x="1028" y="714"/>
                    </a:lnTo>
                    <a:lnTo>
                      <a:pt x="1042" y="722"/>
                    </a:lnTo>
                    <a:lnTo>
                      <a:pt x="1042" y="722"/>
                    </a:lnTo>
                    <a:lnTo>
                      <a:pt x="1054" y="728"/>
                    </a:lnTo>
                    <a:lnTo>
                      <a:pt x="1066" y="736"/>
                    </a:lnTo>
                    <a:lnTo>
                      <a:pt x="1078" y="746"/>
                    </a:lnTo>
                    <a:lnTo>
                      <a:pt x="1154" y="786"/>
                    </a:lnTo>
                    <a:lnTo>
                      <a:pt x="1124" y="832"/>
                    </a:lnTo>
                    <a:lnTo>
                      <a:pt x="1072" y="826"/>
                    </a:lnTo>
                    <a:lnTo>
                      <a:pt x="978" y="756"/>
                    </a:lnTo>
                    <a:lnTo>
                      <a:pt x="916" y="710"/>
                    </a:lnTo>
                    <a:lnTo>
                      <a:pt x="866" y="670"/>
                    </a:lnTo>
                    <a:lnTo>
                      <a:pt x="796" y="646"/>
                    </a:lnTo>
                    <a:lnTo>
                      <a:pt x="726" y="620"/>
                    </a:lnTo>
                    <a:lnTo>
                      <a:pt x="664" y="620"/>
                    </a:lnTo>
                    <a:lnTo>
                      <a:pt x="590" y="610"/>
                    </a:lnTo>
                    <a:lnTo>
                      <a:pt x="524" y="620"/>
                    </a:lnTo>
                    <a:lnTo>
                      <a:pt x="504" y="670"/>
                    </a:lnTo>
                    <a:lnTo>
                      <a:pt x="478" y="696"/>
                    </a:lnTo>
                    <a:lnTo>
                      <a:pt x="448" y="686"/>
                    </a:lnTo>
                    <a:lnTo>
                      <a:pt x="454" y="640"/>
                    </a:lnTo>
                    <a:lnTo>
                      <a:pt x="474" y="596"/>
                    </a:lnTo>
                    <a:close/>
                  </a:path>
                </a:pathLst>
              </a:custGeom>
              <a:solidFill>
                <a:schemeClr val="accent1">
                  <a:lumMod val="20000"/>
                  <a:lumOff val="80000"/>
                </a:schemeClr>
              </a:solid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grpSp>
            <p:nvGrpSpPr>
              <p:cNvPr id="219" name="Group 218"/>
              <p:cNvGrpSpPr/>
              <p:nvPr/>
            </p:nvGrpSpPr>
            <p:grpSpPr>
              <a:xfrm>
                <a:off x="883945" y="5169509"/>
                <a:ext cx="1294851" cy="708271"/>
                <a:chOff x="928688" y="5603875"/>
                <a:chExt cx="1503362" cy="822325"/>
              </a:xfrm>
              <a:solidFill>
                <a:schemeClr val="accent1">
                  <a:lumMod val="20000"/>
                  <a:lumOff val="80000"/>
                </a:schemeClr>
              </a:solidFill>
            </p:grpSpPr>
            <p:sp>
              <p:nvSpPr>
                <p:cNvPr id="221" name="Freeform 3061"/>
                <p:cNvSpPr>
                  <a:spLocks/>
                </p:cNvSpPr>
                <p:nvPr/>
              </p:nvSpPr>
              <p:spPr bwMode="auto">
                <a:xfrm>
                  <a:off x="928688" y="5603875"/>
                  <a:ext cx="114300" cy="98425"/>
                </a:xfrm>
                <a:custGeom>
                  <a:avLst/>
                  <a:gdLst/>
                  <a:ahLst/>
                  <a:cxnLst>
                    <a:cxn ang="0">
                      <a:pos x="86" y="30"/>
                    </a:cxn>
                    <a:cxn ang="0">
                      <a:pos x="50" y="74"/>
                    </a:cxn>
                    <a:cxn ang="0">
                      <a:pos x="0" y="40"/>
                    </a:cxn>
                    <a:cxn ang="0">
                      <a:pos x="30" y="0"/>
                    </a:cxn>
                    <a:cxn ang="0">
                      <a:pos x="86" y="30"/>
                    </a:cxn>
                  </a:cxnLst>
                  <a:rect l="0" t="0" r="r" b="b"/>
                  <a:pathLst>
                    <a:path w="86" h="74">
                      <a:moveTo>
                        <a:pt x="86" y="30"/>
                      </a:moveTo>
                      <a:lnTo>
                        <a:pt x="50" y="74"/>
                      </a:lnTo>
                      <a:lnTo>
                        <a:pt x="0" y="40"/>
                      </a:lnTo>
                      <a:lnTo>
                        <a:pt x="30" y="0"/>
                      </a:lnTo>
                      <a:lnTo>
                        <a:pt x="86" y="30"/>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2" name="Freeform 3062"/>
                <p:cNvSpPr>
                  <a:spLocks/>
                </p:cNvSpPr>
                <p:nvPr/>
              </p:nvSpPr>
              <p:spPr bwMode="auto">
                <a:xfrm>
                  <a:off x="1135063" y="5616575"/>
                  <a:ext cx="144462" cy="150813"/>
                </a:xfrm>
                <a:custGeom>
                  <a:avLst/>
                  <a:gdLst/>
                  <a:ahLst/>
                  <a:cxnLst>
                    <a:cxn ang="0">
                      <a:pos x="82" y="94"/>
                    </a:cxn>
                    <a:cxn ang="0">
                      <a:pos x="66" y="114"/>
                    </a:cxn>
                    <a:cxn ang="0">
                      <a:pos x="20" y="84"/>
                    </a:cxn>
                    <a:cxn ang="0">
                      <a:pos x="0" y="60"/>
                    </a:cxn>
                    <a:cxn ang="0">
                      <a:pos x="0" y="8"/>
                    </a:cxn>
                    <a:cxn ang="0">
                      <a:pos x="40" y="8"/>
                    </a:cxn>
                    <a:cxn ang="0">
                      <a:pos x="40" y="8"/>
                    </a:cxn>
                    <a:cxn ang="0">
                      <a:pos x="36" y="6"/>
                    </a:cxn>
                    <a:cxn ang="0">
                      <a:pos x="32" y="0"/>
                    </a:cxn>
                    <a:cxn ang="0">
                      <a:pos x="32" y="0"/>
                    </a:cxn>
                    <a:cxn ang="0">
                      <a:pos x="36" y="0"/>
                    </a:cxn>
                    <a:cxn ang="0">
                      <a:pos x="60" y="14"/>
                    </a:cxn>
                    <a:cxn ang="0">
                      <a:pos x="60" y="14"/>
                    </a:cxn>
                    <a:cxn ang="0">
                      <a:pos x="78" y="24"/>
                    </a:cxn>
                    <a:cxn ang="0">
                      <a:pos x="90" y="28"/>
                    </a:cxn>
                    <a:cxn ang="0">
                      <a:pos x="104" y="32"/>
                    </a:cxn>
                    <a:cxn ang="0">
                      <a:pos x="108" y="34"/>
                    </a:cxn>
                    <a:cxn ang="0">
                      <a:pos x="110" y="36"/>
                    </a:cxn>
                    <a:cxn ang="0">
                      <a:pos x="110" y="44"/>
                    </a:cxn>
                    <a:cxn ang="0">
                      <a:pos x="110" y="44"/>
                    </a:cxn>
                    <a:cxn ang="0">
                      <a:pos x="110" y="64"/>
                    </a:cxn>
                    <a:cxn ang="0">
                      <a:pos x="110" y="94"/>
                    </a:cxn>
                    <a:cxn ang="0">
                      <a:pos x="82" y="94"/>
                    </a:cxn>
                  </a:cxnLst>
                  <a:rect l="0" t="0" r="r" b="b"/>
                  <a:pathLst>
                    <a:path w="110" h="114">
                      <a:moveTo>
                        <a:pt x="82" y="94"/>
                      </a:moveTo>
                      <a:lnTo>
                        <a:pt x="66" y="114"/>
                      </a:lnTo>
                      <a:lnTo>
                        <a:pt x="20" y="84"/>
                      </a:lnTo>
                      <a:lnTo>
                        <a:pt x="0" y="60"/>
                      </a:lnTo>
                      <a:lnTo>
                        <a:pt x="0" y="8"/>
                      </a:lnTo>
                      <a:lnTo>
                        <a:pt x="40" y="8"/>
                      </a:lnTo>
                      <a:lnTo>
                        <a:pt x="40" y="8"/>
                      </a:lnTo>
                      <a:lnTo>
                        <a:pt x="36" y="6"/>
                      </a:lnTo>
                      <a:lnTo>
                        <a:pt x="32" y="0"/>
                      </a:lnTo>
                      <a:lnTo>
                        <a:pt x="32" y="0"/>
                      </a:lnTo>
                      <a:lnTo>
                        <a:pt x="36" y="0"/>
                      </a:lnTo>
                      <a:lnTo>
                        <a:pt x="60" y="14"/>
                      </a:lnTo>
                      <a:lnTo>
                        <a:pt x="60" y="14"/>
                      </a:lnTo>
                      <a:lnTo>
                        <a:pt x="78" y="24"/>
                      </a:lnTo>
                      <a:lnTo>
                        <a:pt x="90" y="28"/>
                      </a:lnTo>
                      <a:lnTo>
                        <a:pt x="104" y="32"/>
                      </a:lnTo>
                      <a:lnTo>
                        <a:pt x="108" y="34"/>
                      </a:lnTo>
                      <a:lnTo>
                        <a:pt x="110" y="36"/>
                      </a:lnTo>
                      <a:lnTo>
                        <a:pt x="110" y="44"/>
                      </a:lnTo>
                      <a:lnTo>
                        <a:pt x="110" y="44"/>
                      </a:lnTo>
                      <a:lnTo>
                        <a:pt x="110" y="64"/>
                      </a:lnTo>
                      <a:lnTo>
                        <a:pt x="110" y="94"/>
                      </a:lnTo>
                      <a:lnTo>
                        <a:pt x="82" y="94"/>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3" name="Freeform 3063"/>
                <p:cNvSpPr>
                  <a:spLocks/>
                </p:cNvSpPr>
                <p:nvPr/>
              </p:nvSpPr>
              <p:spPr bwMode="auto">
                <a:xfrm>
                  <a:off x="1406525" y="5719763"/>
                  <a:ext cx="161925" cy="109537"/>
                </a:xfrm>
                <a:custGeom>
                  <a:avLst/>
                  <a:gdLst/>
                  <a:ahLst/>
                  <a:cxnLst>
                    <a:cxn ang="0">
                      <a:pos x="122" y="82"/>
                    </a:cxn>
                    <a:cxn ang="0">
                      <a:pos x="80" y="72"/>
                    </a:cxn>
                    <a:cxn ang="0">
                      <a:pos x="80" y="72"/>
                    </a:cxn>
                    <a:cxn ang="0">
                      <a:pos x="82" y="74"/>
                    </a:cxn>
                    <a:cxn ang="0">
                      <a:pos x="66" y="78"/>
                    </a:cxn>
                    <a:cxn ang="0">
                      <a:pos x="66" y="78"/>
                    </a:cxn>
                    <a:cxn ang="0">
                      <a:pos x="40" y="82"/>
                    </a:cxn>
                    <a:cxn ang="0">
                      <a:pos x="0" y="52"/>
                    </a:cxn>
                    <a:cxn ang="0">
                      <a:pos x="0" y="22"/>
                    </a:cxn>
                    <a:cxn ang="0">
                      <a:pos x="0" y="22"/>
                    </a:cxn>
                    <a:cxn ang="0">
                      <a:pos x="0" y="16"/>
                    </a:cxn>
                    <a:cxn ang="0">
                      <a:pos x="2" y="12"/>
                    </a:cxn>
                    <a:cxn ang="0">
                      <a:pos x="4" y="6"/>
                    </a:cxn>
                    <a:cxn ang="0">
                      <a:pos x="10" y="2"/>
                    </a:cxn>
                    <a:cxn ang="0">
                      <a:pos x="18" y="0"/>
                    </a:cxn>
                    <a:cxn ang="0">
                      <a:pos x="30" y="2"/>
                    </a:cxn>
                    <a:cxn ang="0">
                      <a:pos x="46" y="6"/>
                    </a:cxn>
                    <a:cxn ang="0">
                      <a:pos x="46" y="6"/>
                    </a:cxn>
                    <a:cxn ang="0">
                      <a:pos x="70" y="16"/>
                    </a:cxn>
                    <a:cxn ang="0">
                      <a:pos x="74" y="16"/>
                    </a:cxn>
                    <a:cxn ang="0">
                      <a:pos x="74" y="14"/>
                    </a:cxn>
                    <a:cxn ang="0">
                      <a:pos x="70" y="10"/>
                    </a:cxn>
                    <a:cxn ang="0">
                      <a:pos x="66" y="6"/>
                    </a:cxn>
                    <a:cxn ang="0">
                      <a:pos x="96" y="28"/>
                    </a:cxn>
                    <a:cxn ang="0">
                      <a:pos x="106" y="52"/>
                    </a:cxn>
                    <a:cxn ang="0">
                      <a:pos x="122" y="82"/>
                    </a:cxn>
                  </a:cxnLst>
                  <a:rect l="0" t="0" r="r" b="b"/>
                  <a:pathLst>
                    <a:path w="122" h="82">
                      <a:moveTo>
                        <a:pt x="122" y="82"/>
                      </a:moveTo>
                      <a:lnTo>
                        <a:pt x="80" y="72"/>
                      </a:lnTo>
                      <a:lnTo>
                        <a:pt x="80" y="72"/>
                      </a:lnTo>
                      <a:lnTo>
                        <a:pt x="82" y="74"/>
                      </a:lnTo>
                      <a:lnTo>
                        <a:pt x="66" y="78"/>
                      </a:lnTo>
                      <a:lnTo>
                        <a:pt x="66" y="78"/>
                      </a:lnTo>
                      <a:lnTo>
                        <a:pt x="40" y="82"/>
                      </a:lnTo>
                      <a:lnTo>
                        <a:pt x="0" y="52"/>
                      </a:lnTo>
                      <a:lnTo>
                        <a:pt x="0" y="22"/>
                      </a:lnTo>
                      <a:lnTo>
                        <a:pt x="0" y="22"/>
                      </a:lnTo>
                      <a:lnTo>
                        <a:pt x="0" y="16"/>
                      </a:lnTo>
                      <a:lnTo>
                        <a:pt x="2" y="12"/>
                      </a:lnTo>
                      <a:lnTo>
                        <a:pt x="4" y="6"/>
                      </a:lnTo>
                      <a:lnTo>
                        <a:pt x="10" y="2"/>
                      </a:lnTo>
                      <a:lnTo>
                        <a:pt x="18" y="0"/>
                      </a:lnTo>
                      <a:lnTo>
                        <a:pt x="30" y="2"/>
                      </a:lnTo>
                      <a:lnTo>
                        <a:pt x="46" y="6"/>
                      </a:lnTo>
                      <a:lnTo>
                        <a:pt x="46" y="6"/>
                      </a:lnTo>
                      <a:lnTo>
                        <a:pt x="70" y="16"/>
                      </a:lnTo>
                      <a:lnTo>
                        <a:pt x="74" y="16"/>
                      </a:lnTo>
                      <a:lnTo>
                        <a:pt x="74" y="14"/>
                      </a:lnTo>
                      <a:lnTo>
                        <a:pt x="70" y="10"/>
                      </a:lnTo>
                      <a:lnTo>
                        <a:pt x="66" y="6"/>
                      </a:lnTo>
                      <a:lnTo>
                        <a:pt x="96" y="28"/>
                      </a:lnTo>
                      <a:lnTo>
                        <a:pt x="106" y="52"/>
                      </a:lnTo>
                      <a:lnTo>
                        <a:pt x="122" y="82"/>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4" name="Freeform 3064"/>
                <p:cNvSpPr>
                  <a:spLocks/>
                </p:cNvSpPr>
                <p:nvPr/>
              </p:nvSpPr>
              <p:spPr bwMode="auto">
                <a:xfrm>
                  <a:off x="1871663" y="5908675"/>
                  <a:ext cx="214312" cy="147638"/>
                </a:xfrm>
                <a:custGeom>
                  <a:avLst/>
                  <a:gdLst/>
                  <a:ahLst/>
                  <a:cxnLst>
                    <a:cxn ang="0">
                      <a:pos x="162" y="66"/>
                    </a:cxn>
                    <a:cxn ang="0">
                      <a:pos x="106" y="92"/>
                    </a:cxn>
                    <a:cxn ang="0">
                      <a:pos x="86" y="112"/>
                    </a:cxn>
                    <a:cxn ang="0">
                      <a:pos x="52" y="112"/>
                    </a:cxn>
                    <a:cxn ang="0">
                      <a:pos x="36" y="62"/>
                    </a:cxn>
                    <a:cxn ang="0">
                      <a:pos x="0" y="26"/>
                    </a:cxn>
                    <a:cxn ang="0">
                      <a:pos x="0" y="0"/>
                    </a:cxn>
                    <a:cxn ang="0">
                      <a:pos x="36" y="6"/>
                    </a:cxn>
                    <a:cxn ang="0">
                      <a:pos x="76" y="42"/>
                    </a:cxn>
                    <a:cxn ang="0">
                      <a:pos x="146" y="46"/>
                    </a:cxn>
                    <a:cxn ang="0">
                      <a:pos x="162" y="66"/>
                    </a:cxn>
                  </a:cxnLst>
                  <a:rect l="0" t="0" r="r" b="b"/>
                  <a:pathLst>
                    <a:path w="162" h="112">
                      <a:moveTo>
                        <a:pt x="162" y="66"/>
                      </a:moveTo>
                      <a:lnTo>
                        <a:pt x="106" y="92"/>
                      </a:lnTo>
                      <a:lnTo>
                        <a:pt x="86" y="112"/>
                      </a:lnTo>
                      <a:lnTo>
                        <a:pt x="52" y="112"/>
                      </a:lnTo>
                      <a:lnTo>
                        <a:pt x="36" y="62"/>
                      </a:lnTo>
                      <a:lnTo>
                        <a:pt x="0" y="26"/>
                      </a:lnTo>
                      <a:lnTo>
                        <a:pt x="0" y="0"/>
                      </a:lnTo>
                      <a:lnTo>
                        <a:pt x="36" y="6"/>
                      </a:lnTo>
                      <a:lnTo>
                        <a:pt x="76" y="42"/>
                      </a:lnTo>
                      <a:lnTo>
                        <a:pt x="146" y="46"/>
                      </a:lnTo>
                      <a:lnTo>
                        <a:pt x="162" y="66"/>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5" name="Freeform 3065"/>
                <p:cNvSpPr>
                  <a:spLocks/>
                </p:cNvSpPr>
                <p:nvPr/>
              </p:nvSpPr>
              <p:spPr bwMode="auto">
                <a:xfrm>
                  <a:off x="1760538" y="5929313"/>
                  <a:ext cx="71437" cy="79375"/>
                </a:xfrm>
                <a:custGeom>
                  <a:avLst/>
                  <a:gdLst/>
                  <a:ahLst/>
                  <a:cxnLst>
                    <a:cxn ang="0">
                      <a:pos x="30" y="60"/>
                    </a:cxn>
                    <a:cxn ang="0">
                      <a:pos x="0" y="30"/>
                    </a:cxn>
                    <a:cxn ang="0">
                      <a:pos x="0" y="0"/>
                    </a:cxn>
                    <a:cxn ang="0">
                      <a:pos x="30" y="6"/>
                    </a:cxn>
                    <a:cxn ang="0">
                      <a:pos x="50" y="26"/>
                    </a:cxn>
                    <a:cxn ang="0">
                      <a:pos x="54" y="46"/>
                    </a:cxn>
                    <a:cxn ang="0">
                      <a:pos x="30" y="60"/>
                    </a:cxn>
                  </a:cxnLst>
                  <a:rect l="0" t="0" r="r" b="b"/>
                  <a:pathLst>
                    <a:path w="54" h="60">
                      <a:moveTo>
                        <a:pt x="30" y="60"/>
                      </a:moveTo>
                      <a:lnTo>
                        <a:pt x="0" y="30"/>
                      </a:lnTo>
                      <a:lnTo>
                        <a:pt x="0" y="0"/>
                      </a:lnTo>
                      <a:lnTo>
                        <a:pt x="30" y="6"/>
                      </a:lnTo>
                      <a:lnTo>
                        <a:pt x="50" y="26"/>
                      </a:lnTo>
                      <a:lnTo>
                        <a:pt x="54" y="46"/>
                      </a:lnTo>
                      <a:lnTo>
                        <a:pt x="30" y="60"/>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6" name="Freeform 3066"/>
                <p:cNvSpPr>
                  <a:spLocks/>
                </p:cNvSpPr>
                <p:nvPr/>
              </p:nvSpPr>
              <p:spPr bwMode="auto">
                <a:xfrm>
                  <a:off x="1647825" y="5837238"/>
                  <a:ext cx="204788" cy="57150"/>
                </a:xfrm>
                <a:custGeom>
                  <a:avLst/>
                  <a:gdLst/>
                  <a:ahLst/>
                  <a:cxnLst>
                    <a:cxn ang="0">
                      <a:pos x="156" y="20"/>
                    </a:cxn>
                    <a:cxn ang="0">
                      <a:pos x="130" y="44"/>
                    </a:cxn>
                    <a:cxn ang="0">
                      <a:pos x="106" y="44"/>
                    </a:cxn>
                    <a:cxn ang="0">
                      <a:pos x="80" y="34"/>
                    </a:cxn>
                    <a:cxn ang="0">
                      <a:pos x="80" y="34"/>
                    </a:cxn>
                    <a:cxn ang="0">
                      <a:pos x="80" y="36"/>
                    </a:cxn>
                    <a:cxn ang="0">
                      <a:pos x="78" y="36"/>
                    </a:cxn>
                    <a:cxn ang="0">
                      <a:pos x="72" y="36"/>
                    </a:cxn>
                    <a:cxn ang="0">
                      <a:pos x="54" y="34"/>
                    </a:cxn>
                    <a:cxn ang="0">
                      <a:pos x="54" y="34"/>
                    </a:cxn>
                    <a:cxn ang="0">
                      <a:pos x="24" y="30"/>
                    </a:cxn>
                    <a:cxn ang="0">
                      <a:pos x="24" y="30"/>
                    </a:cxn>
                    <a:cxn ang="0">
                      <a:pos x="16" y="24"/>
                    </a:cxn>
                    <a:cxn ang="0">
                      <a:pos x="10" y="18"/>
                    </a:cxn>
                    <a:cxn ang="0">
                      <a:pos x="4" y="12"/>
                    </a:cxn>
                    <a:cxn ang="0">
                      <a:pos x="0" y="6"/>
                    </a:cxn>
                    <a:cxn ang="0">
                      <a:pos x="2" y="4"/>
                    </a:cxn>
                    <a:cxn ang="0">
                      <a:pos x="4" y="2"/>
                    </a:cxn>
                    <a:cxn ang="0">
                      <a:pos x="8" y="0"/>
                    </a:cxn>
                    <a:cxn ang="0">
                      <a:pos x="14" y="0"/>
                    </a:cxn>
                    <a:cxn ang="0">
                      <a:pos x="34" y="0"/>
                    </a:cxn>
                    <a:cxn ang="0">
                      <a:pos x="34" y="0"/>
                    </a:cxn>
                    <a:cxn ang="0">
                      <a:pos x="70" y="2"/>
                    </a:cxn>
                    <a:cxn ang="0">
                      <a:pos x="78" y="2"/>
                    </a:cxn>
                    <a:cxn ang="0">
                      <a:pos x="70" y="0"/>
                    </a:cxn>
                    <a:cxn ang="0">
                      <a:pos x="106" y="4"/>
                    </a:cxn>
                    <a:cxn ang="0">
                      <a:pos x="156" y="20"/>
                    </a:cxn>
                  </a:cxnLst>
                  <a:rect l="0" t="0" r="r" b="b"/>
                  <a:pathLst>
                    <a:path w="156" h="44">
                      <a:moveTo>
                        <a:pt x="156" y="20"/>
                      </a:moveTo>
                      <a:lnTo>
                        <a:pt x="130" y="44"/>
                      </a:lnTo>
                      <a:lnTo>
                        <a:pt x="106" y="44"/>
                      </a:lnTo>
                      <a:lnTo>
                        <a:pt x="80" y="34"/>
                      </a:lnTo>
                      <a:lnTo>
                        <a:pt x="80" y="34"/>
                      </a:lnTo>
                      <a:lnTo>
                        <a:pt x="80" y="36"/>
                      </a:lnTo>
                      <a:lnTo>
                        <a:pt x="78" y="36"/>
                      </a:lnTo>
                      <a:lnTo>
                        <a:pt x="72" y="36"/>
                      </a:lnTo>
                      <a:lnTo>
                        <a:pt x="54" y="34"/>
                      </a:lnTo>
                      <a:lnTo>
                        <a:pt x="54" y="34"/>
                      </a:lnTo>
                      <a:lnTo>
                        <a:pt x="24" y="30"/>
                      </a:lnTo>
                      <a:lnTo>
                        <a:pt x="24" y="30"/>
                      </a:lnTo>
                      <a:lnTo>
                        <a:pt x="16" y="24"/>
                      </a:lnTo>
                      <a:lnTo>
                        <a:pt x="10" y="18"/>
                      </a:lnTo>
                      <a:lnTo>
                        <a:pt x="4" y="12"/>
                      </a:lnTo>
                      <a:lnTo>
                        <a:pt x="0" y="6"/>
                      </a:lnTo>
                      <a:lnTo>
                        <a:pt x="2" y="4"/>
                      </a:lnTo>
                      <a:lnTo>
                        <a:pt x="4" y="2"/>
                      </a:lnTo>
                      <a:lnTo>
                        <a:pt x="8" y="0"/>
                      </a:lnTo>
                      <a:lnTo>
                        <a:pt x="14" y="0"/>
                      </a:lnTo>
                      <a:lnTo>
                        <a:pt x="34" y="0"/>
                      </a:lnTo>
                      <a:lnTo>
                        <a:pt x="34" y="0"/>
                      </a:lnTo>
                      <a:lnTo>
                        <a:pt x="70" y="2"/>
                      </a:lnTo>
                      <a:lnTo>
                        <a:pt x="78" y="2"/>
                      </a:lnTo>
                      <a:lnTo>
                        <a:pt x="70" y="0"/>
                      </a:lnTo>
                      <a:lnTo>
                        <a:pt x="106" y="4"/>
                      </a:lnTo>
                      <a:lnTo>
                        <a:pt x="156" y="20"/>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7" name="Freeform 3067"/>
                <p:cNvSpPr>
                  <a:spLocks/>
                </p:cNvSpPr>
                <p:nvPr/>
              </p:nvSpPr>
              <p:spPr bwMode="auto">
                <a:xfrm>
                  <a:off x="2105025" y="6000750"/>
                  <a:ext cx="327025" cy="425450"/>
                </a:xfrm>
                <a:custGeom>
                  <a:avLst/>
                  <a:gdLst/>
                  <a:ahLst/>
                  <a:cxnLst>
                    <a:cxn ang="0">
                      <a:pos x="242" y="216"/>
                    </a:cxn>
                    <a:cxn ang="0">
                      <a:pos x="208" y="236"/>
                    </a:cxn>
                    <a:cxn ang="0">
                      <a:pos x="188" y="246"/>
                    </a:cxn>
                    <a:cxn ang="0">
                      <a:pos x="168" y="268"/>
                    </a:cxn>
                    <a:cxn ang="0">
                      <a:pos x="92" y="272"/>
                    </a:cxn>
                    <a:cxn ang="0">
                      <a:pos x="76" y="292"/>
                    </a:cxn>
                    <a:cxn ang="0">
                      <a:pos x="72" y="312"/>
                    </a:cxn>
                    <a:cxn ang="0">
                      <a:pos x="42" y="322"/>
                    </a:cxn>
                    <a:cxn ang="0">
                      <a:pos x="16" y="292"/>
                    </a:cxn>
                    <a:cxn ang="0">
                      <a:pos x="26" y="256"/>
                    </a:cxn>
                    <a:cxn ang="0">
                      <a:pos x="36" y="226"/>
                    </a:cxn>
                    <a:cxn ang="0">
                      <a:pos x="36" y="202"/>
                    </a:cxn>
                    <a:cxn ang="0">
                      <a:pos x="16" y="152"/>
                    </a:cxn>
                    <a:cxn ang="0">
                      <a:pos x="0" y="110"/>
                    </a:cxn>
                    <a:cxn ang="0">
                      <a:pos x="10" y="76"/>
                    </a:cxn>
                    <a:cxn ang="0">
                      <a:pos x="36" y="56"/>
                    </a:cxn>
                    <a:cxn ang="0">
                      <a:pos x="36" y="30"/>
                    </a:cxn>
                    <a:cxn ang="0">
                      <a:pos x="42" y="6"/>
                    </a:cxn>
                    <a:cxn ang="0">
                      <a:pos x="92" y="0"/>
                    </a:cxn>
                    <a:cxn ang="0">
                      <a:pos x="158" y="60"/>
                    </a:cxn>
                    <a:cxn ang="0">
                      <a:pos x="232" y="76"/>
                    </a:cxn>
                    <a:cxn ang="0">
                      <a:pos x="232" y="76"/>
                    </a:cxn>
                    <a:cxn ang="0">
                      <a:pos x="232" y="110"/>
                    </a:cxn>
                    <a:cxn ang="0">
                      <a:pos x="232" y="110"/>
                    </a:cxn>
                    <a:cxn ang="0">
                      <a:pos x="230" y="122"/>
                    </a:cxn>
                    <a:cxn ang="0">
                      <a:pos x="228" y="132"/>
                    </a:cxn>
                    <a:cxn ang="0">
                      <a:pos x="228" y="138"/>
                    </a:cxn>
                    <a:cxn ang="0">
                      <a:pos x="228" y="144"/>
                    </a:cxn>
                    <a:cxn ang="0">
                      <a:pos x="232" y="152"/>
                    </a:cxn>
                    <a:cxn ang="0">
                      <a:pos x="238" y="162"/>
                    </a:cxn>
                    <a:cxn ang="0">
                      <a:pos x="238" y="162"/>
                    </a:cxn>
                    <a:cxn ang="0">
                      <a:pos x="244" y="170"/>
                    </a:cxn>
                    <a:cxn ang="0">
                      <a:pos x="246" y="180"/>
                    </a:cxn>
                    <a:cxn ang="0">
                      <a:pos x="248" y="190"/>
                    </a:cxn>
                    <a:cxn ang="0">
                      <a:pos x="248" y="198"/>
                    </a:cxn>
                    <a:cxn ang="0">
                      <a:pos x="244" y="212"/>
                    </a:cxn>
                    <a:cxn ang="0">
                      <a:pos x="242" y="216"/>
                    </a:cxn>
                    <a:cxn ang="0">
                      <a:pos x="242" y="216"/>
                    </a:cxn>
                  </a:cxnLst>
                  <a:rect l="0" t="0" r="r" b="b"/>
                  <a:pathLst>
                    <a:path w="248" h="322">
                      <a:moveTo>
                        <a:pt x="242" y="216"/>
                      </a:moveTo>
                      <a:lnTo>
                        <a:pt x="208" y="236"/>
                      </a:lnTo>
                      <a:lnTo>
                        <a:pt x="188" y="246"/>
                      </a:lnTo>
                      <a:lnTo>
                        <a:pt x="168" y="268"/>
                      </a:lnTo>
                      <a:lnTo>
                        <a:pt x="92" y="272"/>
                      </a:lnTo>
                      <a:lnTo>
                        <a:pt x="76" y="292"/>
                      </a:lnTo>
                      <a:lnTo>
                        <a:pt x="72" y="312"/>
                      </a:lnTo>
                      <a:lnTo>
                        <a:pt x="42" y="322"/>
                      </a:lnTo>
                      <a:lnTo>
                        <a:pt x="16" y="292"/>
                      </a:lnTo>
                      <a:lnTo>
                        <a:pt x="26" y="256"/>
                      </a:lnTo>
                      <a:lnTo>
                        <a:pt x="36" y="226"/>
                      </a:lnTo>
                      <a:lnTo>
                        <a:pt x="36" y="202"/>
                      </a:lnTo>
                      <a:lnTo>
                        <a:pt x="16" y="152"/>
                      </a:lnTo>
                      <a:lnTo>
                        <a:pt x="0" y="110"/>
                      </a:lnTo>
                      <a:lnTo>
                        <a:pt x="10" y="76"/>
                      </a:lnTo>
                      <a:lnTo>
                        <a:pt x="36" y="56"/>
                      </a:lnTo>
                      <a:lnTo>
                        <a:pt x="36" y="30"/>
                      </a:lnTo>
                      <a:lnTo>
                        <a:pt x="42" y="6"/>
                      </a:lnTo>
                      <a:lnTo>
                        <a:pt x="92" y="0"/>
                      </a:lnTo>
                      <a:lnTo>
                        <a:pt x="158" y="60"/>
                      </a:lnTo>
                      <a:lnTo>
                        <a:pt x="232" y="76"/>
                      </a:lnTo>
                      <a:lnTo>
                        <a:pt x="232" y="76"/>
                      </a:lnTo>
                      <a:lnTo>
                        <a:pt x="232" y="110"/>
                      </a:lnTo>
                      <a:lnTo>
                        <a:pt x="232" y="110"/>
                      </a:lnTo>
                      <a:lnTo>
                        <a:pt x="230" y="122"/>
                      </a:lnTo>
                      <a:lnTo>
                        <a:pt x="228" y="132"/>
                      </a:lnTo>
                      <a:lnTo>
                        <a:pt x="228" y="138"/>
                      </a:lnTo>
                      <a:lnTo>
                        <a:pt x="228" y="144"/>
                      </a:lnTo>
                      <a:lnTo>
                        <a:pt x="232" y="152"/>
                      </a:lnTo>
                      <a:lnTo>
                        <a:pt x="238" y="162"/>
                      </a:lnTo>
                      <a:lnTo>
                        <a:pt x="238" y="162"/>
                      </a:lnTo>
                      <a:lnTo>
                        <a:pt x="244" y="170"/>
                      </a:lnTo>
                      <a:lnTo>
                        <a:pt x="246" y="180"/>
                      </a:lnTo>
                      <a:lnTo>
                        <a:pt x="248" y="190"/>
                      </a:lnTo>
                      <a:lnTo>
                        <a:pt x="248" y="198"/>
                      </a:lnTo>
                      <a:lnTo>
                        <a:pt x="244" y="212"/>
                      </a:lnTo>
                      <a:lnTo>
                        <a:pt x="242" y="216"/>
                      </a:lnTo>
                      <a:lnTo>
                        <a:pt x="242" y="216"/>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grpSp>
        </p:grpSp>
        <p:sp>
          <p:nvSpPr>
            <p:cNvPr id="228" name="5-Point Star 227"/>
            <p:cNvSpPr/>
            <p:nvPr/>
          </p:nvSpPr>
          <p:spPr>
            <a:xfrm>
              <a:off x="2320992" y="9802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29" name="5-Point Star 228"/>
            <p:cNvSpPr/>
            <p:nvPr/>
          </p:nvSpPr>
          <p:spPr>
            <a:xfrm>
              <a:off x="2854392" y="14374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0" name="5-Point Star 229"/>
            <p:cNvSpPr/>
            <p:nvPr/>
          </p:nvSpPr>
          <p:spPr>
            <a:xfrm>
              <a:off x="2625792" y="10945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1" name="5-Point Star 230"/>
            <p:cNvSpPr/>
            <p:nvPr/>
          </p:nvSpPr>
          <p:spPr>
            <a:xfrm>
              <a:off x="2244792" y="23518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2" name="5-Point Star 231"/>
            <p:cNvSpPr/>
            <p:nvPr/>
          </p:nvSpPr>
          <p:spPr>
            <a:xfrm>
              <a:off x="2397192" y="27519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3" name="5-Point Star 232"/>
            <p:cNvSpPr/>
            <p:nvPr/>
          </p:nvSpPr>
          <p:spPr>
            <a:xfrm>
              <a:off x="2320992" y="26947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4" name="5-Point Star 233"/>
            <p:cNvSpPr/>
            <p:nvPr/>
          </p:nvSpPr>
          <p:spPr>
            <a:xfrm>
              <a:off x="3159192" y="21804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5" name="5-Point Star 234"/>
            <p:cNvSpPr/>
            <p:nvPr/>
          </p:nvSpPr>
          <p:spPr>
            <a:xfrm>
              <a:off x="2016192" y="36663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6" name="5-Point Star 235"/>
            <p:cNvSpPr/>
            <p:nvPr/>
          </p:nvSpPr>
          <p:spPr>
            <a:xfrm>
              <a:off x="5140392" y="12660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7" name="5-Point Star 236"/>
            <p:cNvSpPr/>
            <p:nvPr/>
          </p:nvSpPr>
          <p:spPr>
            <a:xfrm>
              <a:off x="6130992" y="21804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8" name="5-Point Star 237"/>
            <p:cNvSpPr/>
            <p:nvPr/>
          </p:nvSpPr>
          <p:spPr>
            <a:xfrm>
              <a:off x="6359592" y="30948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9" name="5-Point Star 238"/>
            <p:cNvSpPr/>
            <p:nvPr/>
          </p:nvSpPr>
          <p:spPr>
            <a:xfrm>
              <a:off x="7121592" y="33805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0" name="5-Point Star 239"/>
            <p:cNvSpPr/>
            <p:nvPr/>
          </p:nvSpPr>
          <p:spPr>
            <a:xfrm>
              <a:off x="6892992" y="2668374"/>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1" name="5-Point Star 240"/>
            <p:cNvSpPr/>
            <p:nvPr/>
          </p:nvSpPr>
          <p:spPr>
            <a:xfrm>
              <a:off x="7197792" y="2096874"/>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2" name="5-Point Star 241"/>
            <p:cNvSpPr/>
            <p:nvPr/>
          </p:nvSpPr>
          <p:spPr>
            <a:xfrm>
              <a:off x="6969192" y="1811124"/>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6" name="5-Point Star 245"/>
            <p:cNvSpPr/>
            <p:nvPr/>
          </p:nvSpPr>
          <p:spPr>
            <a:xfrm>
              <a:off x="7121592" y="13231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7" name="5-Point Star 246"/>
            <p:cNvSpPr/>
            <p:nvPr/>
          </p:nvSpPr>
          <p:spPr>
            <a:xfrm>
              <a:off x="7045392" y="15517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grpSp>
      <p:sp>
        <p:nvSpPr>
          <p:cNvPr id="243" name="5-Point Star 242" descr="&quot;&quot;"/>
          <p:cNvSpPr/>
          <p:nvPr/>
        </p:nvSpPr>
        <p:spPr>
          <a:xfrm>
            <a:off x="6105761" y="3766925"/>
            <a:ext cx="313183" cy="428725"/>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sz="1600" b="1" dirty="0">
              <a:solidFill>
                <a:srgbClr val="F7941E"/>
              </a:solidFill>
            </a:endParaRPr>
          </a:p>
        </p:txBody>
      </p:sp>
      <p:sp>
        <p:nvSpPr>
          <p:cNvPr id="244" name="TextBox 243"/>
          <p:cNvSpPr txBox="1"/>
          <p:nvPr/>
        </p:nvSpPr>
        <p:spPr>
          <a:xfrm>
            <a:off x="6377736" y="3736154"/>
            <a:ext cx="2708208" cy="523220"/>
          </a:xfrm>
          <a:prstGeom prst="rect">
            <a:avLst/>
          </a:prstGeom>
          <a:noFill/>
        </p:spPr>
        <p:txBody>
          <a:bodyPr wrap="square" rtlCol="0">
            <a:spAutoFit/>
          </a:bodyPr>
          <a:lstStyle/>
          <a:p>
            <a:r>
              <a:rPr lang="en-US" sz="2800" dirty="0" smtClean="0"/>
              <a:t>Current Partner</a:t>
            </a:r>
            <a:endParaRPr lang="en-US" sz="2800" dirty="0"/>
          </a:p>
        </p:txBody>
      </p:sp>
    </p:spTree>
    <p:extLst>
      <p:ext uri="{BB962C8B-B14F-4D97-AF65-F5344CB8AC3E}">
        <p14:creationId xmlns:p14="http://schemas.microsoft.com/office/powerpoint/2010/main" val="30352597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ap of the U.S. with current partners in green stars and testing partners in yellow stars.&#10;&#10;TEsting partners: Allina Health, Minnesota&#10;Department of Defense, Virginia&#10;Dignity Health, California&#10;East Tennessee Health Information Network (HIN), Tennessee&#10;Gundersen Health Systems, Wisconsin&#10;Health Information Exchange (HIE) Texas- Houston, Texas&#10;HIE Texas, Texas&#10;Lancaster General Health, Pennsylvania&#10;Maine HealthInfoNet, Maine&#10;Medical University of South Carolina, South Carolina&#10;MetroHealth System, Ohio&#10;Michigan HIN, Michigan&#10;Mount Sinai Medical Center, Florida&#10;Novant Health, North Carolina&#10;Oregon Community Health Information Network (OCHIN), Nationwide&#10;Oregon Health Sciences University, Oregon&#10;Presbyterian Healthcare, New Mexico&#10;Redwood Mednet, California&#10;Sentara Healthcare, Virginia&#10;Texas Health Resources, Texas&#10;Unity Point Health, Iowa&#10;University of Wisconsin Health, Wisconsin&#10;Yale New Haven Health System, Connecticut&#10;Aegis Developers Integration Lab (DIL) 2210 Gateway, Virginia&#10;Aegis DIL 2211 Gateway, Virginia&#10;JPT Formal Development Environment- DTC Zone A&#10;JPT Formal DT&amp;E Environment- DTC Zone A&#10;JPT Formal Development Environment at ManTech&#10;&#10;"/>
          <p:cNvGrpSpPr/>
          <p:nvPr/>
        </p:nvGrpSpPr>
        <p:grpSpPr>
          <a:xfrm>
            <a:off x="21768" y="151494"/>
            <a:ext cx="9067800" cy="4151421"/>
            <a:chOff x="457200" y="800101"/>
            <a:chExt cx="7580918" cy="3185270"/>
          </a:xfrm>
        </p:grpSpPr>
        <p:grpSp>
          <p:nvGrpSpPr>
            <p:cNvPr id="5" name="Group 4"/>
            <p:cNvGrpSpPr/>
            <p:nvPr/>
          </p:nvGrpSpPr>
          <p:grpSpPr>
            <a:xfrm>
              <a:off x="457200" y="800101"/>
              <a:ext cx="7580918" cy="3185270"/>
              <a:chOff x="422208" y="1740998"/>
              <a:chExt cx="7580918" cy="4247027"/>
            </a:xfrm>
          </p:grpSpPr>
          <p:sp>
            <p:nvSpPr>
              <p:cNvPr id="6" name="Freeform 6"/>
              <p:cNvSpPr>
                <a:spLocks/>
              </p:cNvSpPr>
              <p:nvPr/>
            </p:nvSpPr>
            <p:spPr bwMode="auto">
              <a:xfrm>
                <a:off x="5854048" y="3601871"/>
                <a:ext cx="876663" cy="485892"/>
              </a:xfrm>
              <a:custGeom>
                <a:avLst/>
                <a:gdLst/>
                <a:ahLst/>
                <a:cxnLst>
                  <a:cxn ang="0">
                    <a:pos x="630" y="82"/>
                  </a:cxn>
                  <a:cxn ang="0">
                    <a:pos x="616" y="40"/>
                  </a:cxn>
                  <a:cxn ang="0">
                    <a:pos x="592" y="24"/>
                  </a:cxn>
                  <a:cxn ang="0">
                    <a:pos x="502" y="36"/>
                  </a:cxn>
                  <a:cxn ang="0">
                    <a:pos x="396" y="0"/>
                  </a:cxn>
                  <a:cxn ang="0">
                    <a:pos x="400" y="12"/>
                  </a:cxn>
                  <a:cxn ang="0">
                    <a:pos x="360" y="52"/>
                  </a:cxn>
                  <a:cxn ang="0">
                    <a:pos x="310" y="162"/>
                  </a:cxn>
                  <a:cxn ang="0">
                    <a:pos x="280" y="148"/>
                  </a:cxn>
                  <a:cxn ang="0">
                    <a:pos x="200" y="204"/>
                  </a:cxn>
                  <a:cxn ang="0">
                    <a:pos x="176" y="188"/>
                  </a:cxn>
                  <a:cxn ang="0">
                    <a:pos x="122" y="232"/>
                  </a:cxn>
                  <a:cxn ang="0">
                    <a:pos x="122" y="228"/>
                  </a:cxn>
                  <a:cxn ang="0">
                    <a:pos x="176" y="184"/>
                  </a:cxn>
                  <a:cxn ang="0">
                    <a:pos x="122" y="224"/>
                  </a:cxn>
                  <a:cxn ang="0">
                    <a:pos x="118" y="256"/>
                  </a:cxn>
                  <a:cxn ang="0">
                    <a:pos x="76" y="312"/>
                  </a:cxn>
                  <a:cxn ang="0">
                    <a:pos x="26" y="286"/>
                  </a:cxn>
                  <a:cxn ang="0">
                    <a:pos x="4" y="330"/>
                  </a:cxn>
                  <a:cxn ang="0">
                    <a:pos x="0" y="322"/>
                  </a:cxn>
                  <a:cxn ang="0">
                    <a:pos x="6" y="378"/>
                  </a:cxn>
                  <a:cxn ang="0">
                    <a:pos x="26" y="376"/>
                  </a:cxn>
                  <a:cxn ang="0">
                    <a:pos x="306" y="330"/>
                  </a:cxn>
                  <a:cxn ang="0">
                    <a:pos x="568" y="276"/>
                  </a:cxn>
                  <a:cxn ang="0">
                    <a:pos x="632" y="202"/>
                  </a:cxn>
                  <a:cxn ang="0">
                    <a:pos x="682" y="104"/>
                  </a:cxn>
                  <a:cxn ang="0">
                    <a:pos x="630" y="82"/>
                  </a:cxn>
                </a:cxnLst>
                <a:rect l="0" t="0" r="r" b="b"/>
                <a:pathLst>
                  <a:path w="682" h="378">
                    <a:moveTo>
                      <a:pt x="630" y="82"/>
                    </a:moveTo>
                    <a:lnTo>
                      <a:pt x="616" y="40"/>
                    </a:lnTo>
                    <a:lnTo>
                      <a:pt x="592" y="24"/>
                    </a:lnTo>
                    <a:lnTo>
                      <a:pt x="502" y="36"/>
                    </a:lnTo>
                    <a:lnTo>
                      <a:pt x="396" y="0"/>
                    </a:lnTo>
                    <a:lnTo>
                      <a:pt x="400" y="12"/>
                    </a:lnTo>
                    <a:lnTo>
                      <a:pt x="360" y="52"/>
                    </a:lnTo>
                    <a:lnTo>
                      <a:pt x="310" y="162"/>
                    </a:lnTo>
                    <a:lnTo>
                      <a:pt x="280" y="148"/>
                    </a:lnTo>
                    <a:lnTo>
                      <a:pt x="200" y="204"/>
                    </a:lnTo>
                    <a:lnTo>
                      <a:pt x="176" y="188"/>
                    </a:lnTo>
                    <a:lnTo>
                      <a:pt x="122" y="232"/>
                    </a:lnTo>
                    <a:lnTo>
                      <a:pt x="122" y="228"/>
                    </a:lnTo>
                    <a:lnTo>
                      <a:pt x="176" y="184"/>
                    </a:lnTo>
                    <a:lnTo>
                      <a:pt x="122" y="224"/>
                    </a:lnTo>
                    <a:lnTo>
                      <a:pt x="118" y="256"/>
                    </a:lnTo>
                    <a:lnTo>
                      <a:pt x="76" y="312"/>
                    </a:lnTo>
                    <a:lnTo>
                      <a:pt x="26" y="286"/>
                    </a:lnTo>
                    <a:lnTo>
                      <a:pt x="4" y="330"/>
                    </a:lnTo>
                    <a:lnTo>
                      <a:pt x="0" y="322"/>
                    </a:lnTo>
                    <a:lnTo>
                      <a:pt x="6" y="378"/>
                    </a:lnTo>
                    <a:lnTo>
                      <a:pt x="26" y="376"/>
                    </a:lnTo>
                    <a:lnTo>
                      <a:pt x="306" y="330"/>
                    </a:lnTo>
                    <a:lnTo>
                      <a:pt x="568" y="276"/>
                    </a:lnTo>
                    <a:lnTo>
                      <a:pt x="632" y="202"/>
                    </a:lnTo>
                    <a:lnTo>
                      <a:pt x="682" y="104"/>
                    </a:lnTo>
                    <a:lnTo>
                      <a:pt x="630" y="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 name="Freeform 7"/>
              <p:cNvSpPr>
                <a:spLocks/>
              </p:cNvSpPr>
              <p:nvPr/>
            </p:nvSpPr>
            <p:spPr bwMode="auto">
              <a:xfrm>
                <a:off x="5115304" y="3553932"/>
                <a:ext cx="755833" cy="655569"/>
              </a:xfrm>
              <a:custGeom>
                <a:avLst/>
                <a:gdLst/>
                <a:ahLst/>
                <a:cxnLst>
                  <a:cxn ang="0">
                    <a:pos x="556" y="278"/>
                  </a:cxn>
                  <a:cxn ang="0">
                    <a:pos x="476" y="220"/>
                  </a:cxn>
                  <a:cxn ang="0">
                    <a:pos x="476" y="140"/>
                  </a:cxn>
                  <a:cxn ang="0">
                    <a:pos x="444" y="140"/>
                  </a:cxn>
                  <a:cxn ang="0">
                    <a:pos x="346" y="14"/>
                  </a:cxn>
                  <a:cxn ang="0">
                    <a:pos x="346" y="0"/>
                  </a:cxn>
                  <a:cxn ang="0">
                    <a:pos x="0" y="8"/>
                  </a:cxn>
                  <a:cxn ang="0">
                    <a:pos x="22" y="70"/>
                  </a:cxn>
                  <a:cxn ang="0">
                    <a:pos x="68" y="70"/>
                  </a:cxn>
                  <a:cxn ang="0">
                    <a:pos x="50" y="136"/>
                  </a:cxn>
                  <a:cxn ang="0">
                    <a:pos x="104" y="160"/>
                  </a:cxn>
                  <a:cxn ang="0">
                    <a:pos x="132" y="470"/>
                  </a:cxn>
                  <a:cxn ang="0">
                    <a:pos x="522" y="462"/>
                  </a:cxn>
                  <a:cxn ang="0">
                    <a:pos x="506" y="510"/>
                  </a:cxn>
                  <a:cxn ang="0">
                    <a:pos x="586" y="504"/>
                  </a:cxn>
                  <a:cxn ang="0">
                    <a:pos x="586" y="410"/>
                  </a:cxn>
                  <a:cxn ang="0">
                    <a:pos x="588" y="408"/>
                  </a:cxn>
                  <a:cxn ang="0">
                    <a:pos x="582" y="352"/>
                  </a:cxn>
                  <a:cxn ang="0">
                    <a:pos x="556" y="278"/>
                  </a:cxn>
                </a:cxnLst>
                <a:rect l="0" t="0" r="r" b="b"/>
                <a:pathLst>
                  <a:path w="588" h="510">
                    <a:moveTo>
                      <a:pt x="556" y="278"/>
                    </a:moveTo>
                    <a:lnTo>
                      <a:pt x="476" y="220"/>
                    </a:lnTo>
                    <a:lnTo>
                      <a:pt x="476" y="140"/>
                    </a:lnTo>
                    <a:lnTo>
                      <a:pt x="444" y="140"/>
                    </a:lnTo>
                    <a:lnTo>
                      <a:pt x="346" y="14"/>
                    </a:lnTo>
                    <a:lnTo>
                      <a:pt x="346" y="0"/>
                    </a:lnTo>
                    <a:lnTo>
                      <a:pt x="0" y="8"/>
                    </a:lnTo>
                    <a:lnTo>
                      <a:pt x="22" y="70"/>
                    </a:lnTo>
                    <a:lnTo>
                      <a:pt x="68" y="70"/>
                    </a:lnTo>
                    <a:lnTo>
                      <a:pt x="50" y="136"/>
                    </a:lnTo>
                    <a:lnTo>
                      <a:pt x="104" y="160"/>
                    </a:lnTo>
                    <a:lnTo>
                      <a:pt x="132" y="470"/>
                    </a:lnTo>
                    <a:lnTo>
                      <a:pt x="522" y="462"/>
                    </a:lnTo>
                    <a:lnTo>
                      <a:pt x="506" y="510"/>
                    </a:lnTo>
                    <a:lnTo>
                      <a:pt x="586" y="504"/>
                    </a:lnTo>
                    <a:lnTo>
                      <a:pt x="586" y="410"/>
                    </a:lnTo>
                    <a:lnTo>
                      <a:pt x="588" y="408"/>
                    </a:lnTo>
                    <a:lnTo>
                      <a:pt x="582" y="352"/>
                    </a:lnTo>
                    <a:lnTo>
                      <a:pt x="556" y="27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 name="Freeform 7"/>
              <p:cNvSpPr>
                <a:spLocks/>
              </p:cNvSpPr>
              <p:nvPr/>
            </p:nvSpPr>
            <p:spPr bwMode="auto">
              <a:xfrm>
                <a:off x="5304037" y="2462996"/>
                <a:ext cx="646996" cy="751772"/>
              </a:xfrm>
              <a:custGeom>
                <a:avLst/>
                <a:gdLst/>
                <a:ahLst/>
                <a:cxnLst>
                  <a:cxn ang="0">
                    <a:pos x="404" y="538"/>
                  </a:cxn>
                  <a:cxn ang="0">
                    <a:pos x="490" y="542"/>
                  </a:cxn>
                  <a:cxn ang="0">
                    <a:pos x="464" y="400"/>
                  </a:cxn>
                  <a:cxn ang="0">
                    <a:pos x="494" y="172"/>
                  </a:cxn>
                  <a:cxn ang="0">
                    <a:pos x="446" y="160"/>
                  </a:cxn>
                  <a:cxn ang="0">
                    <a:pos x="414" y="160"/>
                  </a:cxn>
                  <a:cxn ang="0">
                    <a:pos x="404" y="122"/>
                  </a:cxn>
                  <a:cxn ang="0">
                    <a:pos x="196" y="96"/>
                  </a:cxn>
                  <a:cxn ang="0">
                    <a:pos x="174" y="38"/>
                  </a:cxn>
                  <a:cxn ang="0">
                    <a:pos x="146" y="38"/>
                  </a:cxn>
                  <a:cxn ang="0">
                    <a:pos x="146" y="0"/>
                  </a:cxn>
                  <a:cxn ang="0">
                    <a:pos x="78" y="24"/>
                  </a:cxn>
                  <a:cxn ang="0">
                    <a:pos x="36" y="116"/>
                  </a:cxn>
                  <a:cxn ang="0">
                    <a:pos x="0" y="158"/>
                  </a:cxn>
                  <a:cxn ang="0">
                    <a:pos x="28" y="292"/>
                  </a:cxn>
                  <a:cxn ang="0">
                    <a:pos x="166" y="374"/>
                  </a:cxn>
                  <a:cxn ang="0">
                    <a:pos x="194" y="508"/>
                  </a:cxn>
                  <a:cxn ang="0">
                    <a:pos x="264" y="574"/>
                  </a:cxn>
                  <a:cxn ang="0">
                    <a:pos x="352" y="568"/>
                  </a:cxn>
                  <a:cxn ang="0">
                    <a:pos x="404" y="538"/>
                  </a:cxn>
                </a:cxnLst>
                <a:rect l="0" t="0" r="r" b="b"/>
                <a:pathLst>
                  <a:path w="494" h="574">
                    <a:moveTo>
                      <a:pt x="404" y="538"/>
                    </a:moveTo>
                    <a:lnTo>
                      <a:pt x="490" y="542"/>
                    </a:lnTo>
                    <a:lnTo>
                      <a:pt x="464" y="400"/>
                    </a:lnTo>
                    <a:lnTo>
                      <a:pt x="494" y="172"/>
                    </a:lnTo>
                    <a:lnTo>
                      <a:pt x="446" y="160"/>
                    </a:lnTo>
                    <a:lnTo>
                      <a:pt x="414" y="160"/>
                    </a:lnTo>
                    <a:lnTo>
                      <a:pt x="404" y="122"/>
                    </a:lnTo>
                    <a:lnTo>
                      <a:pt x="196" y="96"/>
                    </a:lnTo>
                    <a:lnTo>
                      <a:pt x="174" y="38"/>
                    </a:lnTo>
                    <a:lnTo>
                      <a:pt x="146" y="38"/>
                    </a:lnTo>
                    <a:lnTo>
                      <a:pt x="146" y="0"/>
                    </a:lnTo>
                    <a:lnTo>
                      <a:pt x="78" y="24"/>
                    </a:lnTo>
                    <a:lnTo>
                      <a:pt x="36" y="116"/>
                    </a:lnTo>
                    <a:lnTo>
                      <a:pt x="0" y="158"/>
                    </a:lnTo>
                    <a:lnTo>
                      <a:pt x="28" y="292"/>
                    </a:lnTo>
                    <a:lnTo>
                      <a:pt x="166" y="374"/>
                    </a:lnTo>
                    <a:lnTo>
                      <a:pt x="194" y="508"/>
                    </a:lnTo>
                    <a:lnTo>
                      <a:pt x="264" y="574"/>
                    </a:lnTo>
                    <a:lnTo>
                      <a:pt x="352" y="568"/>
                    </a:lnTo>
                    <a:lnTo>
                      <a:pt x="404" y="53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 name="Freeform 8"/>
              <p:cNvSpPr>
                <a:spLocks/>
              </p:cNvSpPr>
              <p:nvPr/>
            </p:nvSpPr>
            <p:spPr bwMode="auto">
              <a:xfrm>
                <a:off x="5558120" y="3167618"/>
                <a:ext cx="492450" cy="861788"/>
              </a:xfrm>
              <a:custGeom>
                <a:avLst/>
                <a:gdLst/>
                <a:ahLst/>
                <a:cxnLst>
                  <a:cxn ang="0">
                    <a:pos x="336" y="64"/>
                  </a:cxn>
                  <a:cxn ang="0">
                    <a:pos x="300" y="26"/>
                  </a:cxn>
                  <a:cxn ang="0">
                    <a:pos x="296" y="4"/>
                  </a:cxn>
                  <a:cxn ang="0">
                    <a:pos x="210" y="0"/>
                  </a:cxn>
                  <a:cxn ang="0">
                    <a:pos x="158" y="30"/>
                  </a:cxn>
                  <a:cxn ang="0">
                    <a:pos x="70" y="36"/>
                  </a:cxn>
                  <a:cxn ang="0">
                    <a:pos x="78" y="96"/>
                  </a:cxn>
                  <a:cxn ang="0">
                    <a:pos x="22" y="162"/>
                  </a:cxn>
                  <a:cxn ang="0">
                    <a:pos x="42" y="202"/>
                  </a:cxn>
                  <a:cxn ang="0">
                    <a:pos x="0" y="272"/>
                  </a:cxn>
                  <a:cxn ang="0">
                    <a:pos x="0" y="320"/>
                  </a:cxn>
                  <a:cxn ang="0">
                    <a:pos x="96" y="442"/>
                  </a:cxn>
                  <a:cxn ang="0">
                    <a:pos x="130" y="442"/>
                  </a:cxn>
                  <a:cxn ang="0">
                    <a:pos x="130" y="526"/>
                  </a:cxn>
                  <a:cxn ang="0">
                    <a:pos x="208" y="580"/>
                  </a:cxn>
                  <a:cxn ang="0">
                    <a:pos x="236" y="658"/>
                  </a:cxn>
                  <a:cxn ang="0">
                    <a:pos x="258" y="616"/>
                  </a:cxn>
                  <a:cxn ang="0">
                    <a:pos x="308" y="644"/>
                  </a:cxn>
                  <a:cxn ang="0">
                    <a:pos x="348" y="592"/>
                  </a:cxn>
                  <a:cxn ang="0">
                    <a:pos x="356" y="510"/>
                  </a:cxn>
                  <a:cxn ang="0">
                    <a:pos x="376" y="428"/>
                  </a:cxn>
                  <a:cxn ang="0">
                    <a:pos x="336" y="64"/>
                  </a:cxn>
                </a:cxnLst>
                <a:rect l="0" t="0" r="r" b="b"/>
                <a:pathLst>
                  <a:path w="376" h="658">
                    <a:moveTo>
                      <a:pt x="336" y="64"/>
                    </a:moveTo>
                    <a:lnTo>
                      <a:pt x="300" y="26"/>
                    </a:lnTo>
                    <a:lnTo>
                      <a:pt x="296" y="4"/>
                    </a:lnTo>
                    <a:lnTo>
                      <a:pt x="210" y="0"/>
                    </a:lnTo>
                    <a:lnTo>
                      <a:pt x="158" y="30"/>
                    </a:lnTo>
                    <a:lnTo>
                      <a:pt x="70" y="36"/>
                    </a:lnTo>
                    <a:lnTo>
                      <a:pt x="78" y="96"/>
                    </a:lnTo>
                    <a:lnTo>
                      <a:pt x="22" y="162"/>
                    </a:lnTo>
                    <a:lnTo>
                      <a:pt x="42" y="202"/>
                    </a:lnTo>
                    <a:lnTo>
                      <a:pt x="0" y="272"/>
                    </a:lnTo>
                    <a:lnTo>
                      <a:pt x="0" y="320"/>
                    </a:lnTo>
                    <a:lnTo>
                      <a:pt x="96" y="442"/>
                    </a:lnTo>
                    <a:lnTo>
                      <a:pt x="130" y="442"/>
                    </a:lnTo>
                    <a:lnTo>
                      <a:pt x="130" y="526"/>
                    </a:lnTo>
                    <a:lnTo>
                      <a:pt x="208" y="580"/>
                    </a:lnTo>
                    <a:lnTo>
                      <a:pt x="236" y="658"/>
                    </a:lnTo>
                    <a:lnTo>
                      <a:pt x="258" y="616"/>
                    </a:lnTo>
                    <a:lnTo>
                      <a:pt x="308" y="644"/>
                    </a:lnTo>
                    <a:lnTo>
                      <a:pt x="348" y="592"/>
                    </a:lnTo>
                    <a:lnTo>
                      <a:pt x="356" y="510"/>
                    </a:lnTo>
                    <a:lnTo>
                      <a:pt x="376" y="428"/>
                    </a:lnTo>
                    <a:lnTo>
                      <a:pt x="336" y="6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 name="Freeform 3053"/>
              <p:cNvSpPr>
                <a:spLocks/>
              </p:cNvSpPr>
              <p:nvPr/>
            </p:nvSpPr>
            <p:spPr bwMode="auto">
              <a:xfrm>
                <a:off x="7360329" y="2347798"/>
                <a:ext cx="128559" cy="491097"/>
              </a:xfrm>
              <a:custGeom>
                <a:avLst/>
                <a:gdLst/>
                <a:ahLst/>
                <a:cxnLst>
                  <a:cxn ang="0">
                    <a:pos x="0" y="0"/>
                  </a:cxn>
                  <a:cxn ang="0">
                    <a:pos x="86" y="312"/>
                  </a:cxn>
                  <a:cxn ang="0">
                    <a:pos x="100" y="382"/>
                  </a:cxn>
                  <a:cxn ang="0">
                    <a:pos x="94" y="324"/>
                  </a:cxn>
                  <a:cxn ang="0">
                    <a:pos x="30" y="98"/>
                  </a:cxn>
                  <a:cxn ang="0">
                    <a:pos x="0" y="0"/>
                  </a:cxn>
                </a:cxnLst>
                <a:rect l="0" t="0" r="r" b="b"/>
                <a:pathLst>
                  <a:path w="100" h="382">
                    <a:moveTo>
                      <a:pt x="0" y="0"/>
                    </a:moveTo>
                    <a:lnTo>
                      <a:pt x="86" y="312"/>
                    </a:lnTo>
                    <a:lnTo>
                      <a:pt x="100" y="382"/>
                    </a:lnTo>
                    <a:lnTo>
                      <a:pt x="94" y="324"/>
                    </a:lnTo>
                    <a:lnTo>
                      <a:pt x="30" y="98"/>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 name="Freeform 3054"/>
              <p:cNvSpPr>
                <a:spLocks/>
              </p:cNvSpPr>
              <p:nvPr/>
            </p:nvSpPr>
            <p:spPr bwMode="auto">
              <a:xfrm>
                <a:off x="6792096" y="2304088"/>
                <a:ext cx="771357" cy="701935"/>
              </a:xfrm>
              <a:custGeom>
                <a:avLst/>
                <a:gdLst/>
                <a:ahLst/>
                <a:cxnLst>
                  <a:cxn ang="0">
                    <a:pos x="546" y="442"/>
                  </a:cxn>
                  <a:cxn ang="0">
                    <a:pos x="542" y="416"/>
                  </a:cxn>
                  <a:cxn ang="0">
                    <a:pos x="528" y="346"/>
                  </a:cxn>
                  <a:cxn ang="0">
                    <a:pos x="442" y="34"/>
                  </a:cxn>
                  <a:cxn ang="0">
                    <a:pos x="434" y="0"/>
                  </a:cxn>
                  <a:cxn ang="0">
                    <a:pos x="434" y="0"/>
                  </a:cxn>
                  <a:cxn ang="0">
                    <a:pos x="434" y="0"/>
                  </a:cxn>
                  <a:cxn ang="0">
                    <a:pos x="308" y="48"/>
                  </a:cxn>
                  <a:cxn ang="0">
                    <a:pos x="238" y="208"/>
                  </a:cxn>
                  <a:cxn ang="0">
                    <a:pos x="246" y="234"/>
                  </a:cxn>
                  <a:cxn ang="0">
                    <a:pos x="216" y="290"/>
                  </a:cxn>
                  <a:cxn ang="0">
                    <a:pos x="84" y="318"/>
                  </a:cxn>
                  <a:cxn ang="0">
                    <a:pos x="46" y="398"/>
                  </a:cxn>
                  <a:cxn ang="0">
                    <a:pos x="58" y="426"/>
                  </a:cxn>
                  <a:cxn ang="0">
                    <a:pos x="0" y="494"/>
                  </a:cxn>
                  <a:cxn ang="0">
                    <a:pos x="16" y="546"/>
                  </a:cxn>
                  <a:cxn ang="0">
                    <a:pos x="380" y="426"/>
                  </a:cxn>
                  <a:cxn ang="0">
                    <a:pos x="456" y="492"/>
                  </a:cxn>
                  <a:cxn ang="0">
                    <a:pos x="478" y="498"/>
                  </a:cxn>
                  <a:cxn ang="0">
                    <a:pos x="588" y="522"/>
                  </a:cxn>
                  <a:cxn ang="0">
                    <a:pos x="600" y="496"/>
                  </a:cxn>
                  <a:cxn ang="0">
                    <a:pos x="594" y="490"/>
                  </a:cxn>
                  <a:cxn ang="0">
                    <a:pos x="546" y="442"/>
                  </a:cxn>
                </a:cxnLst>
                <a:rect l="0" t="0" r="r" b="b"/>
                <a:pathLst>
                  <a:path w="600" h="546">
                    <a:moveTo>
                      <a:pt x="546" y="442"/>
                    </a:moveTo>
                    <a:lnTo>
                      <a:pt x="542" y="416"/>
                    </a:lnTo>
                    <a:lnTo>
                      <a:pt x="528" y="346"/>
                    </a:lnTo>
                    <a:lnTo>
                      <a:pt x="442" y="34"/>
                    </a:lnTo>
                    <a:lnTo>
                      <a:pt x="434" y="0"/>
                    </a:lnTo>
                    <a:lnTo>
                      <a:pt x="434" y="0"/>
                    </a:lnTo>
                    <a:lnTo>
                      <a:pt x="434" y="0"/>
                    </a:lnTo>
                    <a:lnTo>
                      <a:pt x="308" y="48"/>
                    </a:lnTo>
                    <a:lnTo>
                      <a:pt x="238" y="208"/>
                    </a:lnTo>
                    <a:lnTo>
                      <a:pt x="246" y="234"/>
                    </a:lnTo>
                    <a:lnTo>
                      <a:pt x="216" y="290"/>
                    </a:lnTo>
                    <a:lnTo>
                      <a:pt x="84" y="318"/>
                    </a:lnTo>
                    <a:lnTo>
                      <a:pt x="46" y="398"/>
                    </a:lnTo>
                    <a:lnTo>
                      <a:pt x="58" y="426"/>
                    </a:lnTo>
                    <a:lnTo>
                      <a:pt x="0" y="494"/>
                    </a:lnTo>
                    <a:lnTo>
                      <a:pt x="16" y="546"/>
                    </a:lnTo>
                    <a:lnTo>
                      <a:pt x="380" y="426"/>
                    </a:lnTo>
                    <a:lnTo>
                      <a:pt x="456" y="492"/>
                    </a:lnTo>
                    <a:lnTo>
                      <a:pt x="478" y="498"/>
                    </a:lnTo>
                    <a:lnTo>
                      <a:pt x="588" y="522"/>
                    </a:lnTo>
                    <a:lnTo>
                      <a:pt x="600" y="496"/>
                    </a:lnTo>
                    <a:lnTo>
                      <a:pt x="594" y="490"/>
                    </a:lnTo>
                    <a:lnTo>
                      <a:pt x="546" y="4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 name="Freeform 3055"/>
              <p:cNvSpPr>
                <a:spLocks/>
              </p:cNvSpPr>
              <p:nvPr/>
            </p:nvSpPr>
            <p:spPr bwMode="auto">
              <a:xfrm>
                <a:off x="7684299" y="2481500"/>
                <a:ext cx="51424" cy="35996"/>
              </a:xfrm>
              <a:custGeom>
                <a:avLst/>
                <a:gdLst/>
                <a:ahLst/>
                <a:cxnLst>
                  <a:cxn ang="0">
                    <a:pos x="40" y="28"/>
                  </a:cxn>
                  <a:cxn ang="0">
                    <a:pos x="40" y="24"/>
                  </a:cxn>
                  <a:cxn ang="0">
                    <a:pos x="0" y="0"/>
                  </a:cxn>
                  <a:cxn ang="0">
                    <a:pos x="40" y="28"/>
                  </a:cxn>
                </a:cxnLst>
                <a:rect l="0" t="0" r="r" b="b"/>
                <a:pathLst>
                  <a:path w="40" h="28">
                    <a:moveTo>
                      <a:pt x="40" y="28"/>
                    </a:moveTo>
                    <a:lnTo>
                      <a:pt x="40" y="24"/>
                    </a:lnTo>
                    <a:lnTo>
                      <a:pt x="0" y="0"/>
                    </a:lnTo>
                    <a:lnTo>
                      <a:pt x="40" y="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 name="Freeform 3056"/>
              <p:cNvSpPr>
                <a:spLocks/>
              </p:cNvSpPr>
              <p:nvPr/>
            </p:nvSpPr>
            <p:spPr bwMode="auto">
              <a:xfrm>
                <a:off x="7522314" y="1740998"/>
                <a:ext cx="480812" cy="771357"/>
              </a:xfrm>
              <a:custGeom>
                <a:avLst/>
                <a:gdLst/>
                <a:ahLst/>
                <a:cxnLst>
                  <a:cxn ang="0">
                    <a:pos x="284" y="228"/>
                  </a:cxn>
                  <a:cxn ang="0">
                    <a:pos x="244" y="202"/>
                  </a:cxn>
                  <a:cxn ang="0">
                    <a:pos x="136" y="0"/>
                  </a:cxn>
                  <a:cxn ang="0">
                    <a:pos x="84" y="68"/>
                  </a:cxn>
                  <a:cxn ang="0">
                    <a:pos x="46" y="54"/>
                  </a:cxn>
                  <a:cxn ang="0">
                    <a:pos x="46" y="228"/>
                  </a:cxn>
                  <a:cxn ang="0">
                    <a:pos x="0" y="356"/>
                  </a:cxn>
                  <a:cxn ang="0">
                    <a:pos x="126" y="576"/>
                  </a:cxn>
                  <a:cxn ang="0">
                    <a:pos x="166" y="600"/>
                  </a:cxn>
                  <a:cxn ang="0">
                    <a:pos x="166" y="540"/>
                  </a:cxn>
                  <a:cxn ang="0">
                    <a:pos x="244" y="404"/>
                  </a:cxn>
                  <a:cxn ang="0">
                    <a:pos x="294" y="378"/>
                  </a:cxn>
                  <a:cxn ang="0">
                    <a:pos x="294" y="336"/>
                  </a:cxn>
                  <a:cxn ang="0">
                    <a:pos x="374" y="202"/>
                  </a:cxn>
                  <a:cxn ang="0">
                    <a:pos x="284" y="228"/>
                  </a:cxn>
                </a:cxnLst>
                <a:rect l="0" t="0" r="r" b="b"/>
                <a:pathLst>
                  <a:path w="374" h="600">
                    <a:moveTo>
                      <a:pt x="284" y="228"/>
                    </a:moveTo>
                    <a:lnTo>
                      <a:pt x="244" y="202"/>
                    </a:lnTo>
                    <a:lnTo>
                      <a:pt x="136" y="0"/>
                    </a:lnTo>
                    <a:lnTo>
                      <a:pt x="84" y="68"/>
                    </a:lnTo>
                    <a:lnTo>
                      <a:pt x="46" y="54"/>
                    </a:lnTo>
                    <a:lnTo>
                      <a:pt x="46" y="228"/>
                    </a:lnTo>
                    <a:lnTo>
                      <a:pt x="0" y="356"/>
                    </a:lnTo>
                    <a:lnTo>
                      <a:pt x="126" y="576"/>
                    </a:lnTo>
                    <a:lnTo>
                      <a:pt x="166" y="600"/>
                    </a:lnTo>
                    <a:lnTo>
                      <a:pt x="166" y="540"/>
                    </a:lnTo>
                    <a:lnTo>
                      <a:pt x="244" y="404"/>
                    </a:lnTo>
                    <a:lnTo>
                      <a:pt x="294" y="378"/>
                    </a:lnTo>
                    <a:lnTo>
                      <a:pt x="294" y="336"/>
                    </a:lnTo>
                    <a:lnTo>
                      <a:pt x="374" y="202"/>
                    </a:lnTo>
                    <a:lnTo>
                      <a:pt x="284" y="2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 name="Freeform 3057"/>
              <p:cNvSpPr>
                <a:spLocks/>
              </p:cNvSpPr>
              <p:nvPr/>
            </p:nvSpPr>
            <p:spPr bwMode="auto">
              <a:xfrm>
                <a:off x="7352615" y="2250093"/>
                <a:ext cx="151701" cy="434531"/>
              </a:xfrm>
              <a:custGeom>
                <a:avLst/>
                <a:gdLst/>
                <a:ahLst/>
                <a:cxnLst>
                  <a:cxn ang="0">
                    <a:pos x="110" y="84"/>
                  </a:cxn>
                  <a:cxn ang="0">
                    <a:pos x="110" y="84"/>
                  </a:cxn>
                  <a:cxn ang="0">
                    <a:pos x="112" y="64"/>
                  </a:cxn>
                  <a:cxn ang="0">
                    <a:pos x="112" y="42"/>
                  </a:cxn>
                  <a:cxn ang="0">
                    <a:pos x="110" y="20"/>
                  </a:cxn>
                  <a:cxn ang="0">
                    <a:pos x="106" y="0"/>
                  </a:cxn>
                  <a:cxn ang="0">
                    <a:pos x="0" y="40"/>
                  </a:cxn>
                  <a:cxn ang="0">
                    <a:pos x="0" y="42"/>
                  </a:cxn>
                  <a:cxn ang="0">
                    <a:pos x="2" y="42"/>
                  </a:cxn>
                  <a:cxn ang="0">
                    <a:pos x="40" y="174"/>
                  </a:cxn>
                  <a:cxn ang="0">
                    <a:pos x="80" y="318"/>
                  </a:cxn>
                  <a:cxn ang="0">
                    <a:pos x="86" y="338"/>
                  </a:cxn>
                  <a:cxn ang="0">
                    <a:pos x="86" y="338"/>
                  </a:cxn>
                  <a:cxn ang="0">
                    <a:pos x="118" y="330"/>
                  </a:cxn>
                  <a:cxn ang="0">
                    <a:pos x="118" y="330"/>
                  </a:cxn>
                  <a:cxn ang="0">
                    <a:pos x="110" y="302"/>
                  </a:cxn>
                  <a:cxn ang="0">
                    <a:pos x="106" y="270"/>
                  </a:cxn>
                  <a:cxn ang="0">
                    <a:pos x="104" y="234"/>
                  </a:cxn>
                  <a:cxn ang="0">
                    <a:pos x="104" y="198"/>
                  </a:cxn>
                  <a:cxn ang="0">
                    <a:pos x="106" y="132"/>
                  </a:cxn>
                  <a:cxn ang="0">
                    <a:pos x="108" y="104"/>
                  </a:cxn>
                  <a:cxn ang="0">
                    <a:pos x="110" y="84"/>
                  </a:cxn>
                  <a:cxn ang="0">
                    <a:pos x="110" y="84"/>
                  </a:cxn>
                </a:cxnLst>
                <a:rect l="0" t="0" r="r" b="b"/>
                <a:pathLst>
                  <a:path w="118" h="338">
                    <a:moveTo>
                      <a:pt x="110" y="84"/>
                    </a:moveTo>
                    <a:lnTo>
                      <a:pt x="110" y="84"/>
                    </a:lnTo>
                    <a:lnTo>
                      <a:pt x="112" y="64"/>
                    </a:lnTo>
                    <a:lnTo>
                      <a:pt x="112" y="42"/>
                    </a:lnTo>
                    <a:lnTo>
                      <a:pt x="110" y="20"/>
                    </a:lnTo>
                    <a:lnTo>
                      <a:pt x="106" y="0"/>
                    </a:lnTo>
                    <a:lnTo>
                      <a:pt x="0" y="40"/>
                    </a:lnTo>
                    <a:lnTo>
                      <a:pt x="0" y="42"/>
                    </a:lnTo>
                    <a:lnTo>
                      <a:pt x="2" y="42"/>
                    </a:lnTo>
                    <a:lnTo>
                      <a:pt x="40" y="174"/>
                    </a:lnTo>
                    <a:lnTo>
                      <a:pt x="80" y="318"/>
                    </a:lnTo>
                    <a:lnTo>
                      <a:pt x="86" y="338"/>
                    </a:lnTo>
                    <a:lnTo>
                      <a:pt x="86" y="338"/>
                    </a:lnTo>
                    <a:lnTo>
                      <a:pt x="118" y="330"/>
                    </a:lnTo>
                    <a:lnTo>
                      <a:pt x="118" y="330"/>
                    </a:lnTo>
                    <a:lnTo>
                      <a:pt x="110" y="302"/>
                    </a:lnTo>
                    <a:lnTo>
                      <a:pt x="106" y="270"/>
                    </a:lnTo>
                    <a:lnTo>
                      <a:pt x="104" y="234"/>
                    </a:lnTo>
                    <a:lnTo>
                      <a:pt x="104" y="198"/>
                    </a:lnTo>
                    <a:lnTo>
                      <a:pt x="106" y="132"/>
                    </a:lnTo>
                    <a:lnTo>
                      <a:pt x="108" y="104"/>
                    </a:lnTo>
                    <a:lnTo>
                      <a:pt x="110" y="84"/>
                    </a:lnTo>
                    <a:lnTo>
                      <a:pt x="110" y="8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 name="Freeform 3058"/>
              <p:cNvSpPr>
                <a:spLocks/>
              </p:cNvSpPr>
              <p:nvPr/>
            </p:nvSpPr>
            <p:spPr bwMode="auto">
              <a:xfrm>
                <a:off x="7486317" y="2196099"/>
                <a:ext cx="251976" cy="478241"/>
              </a:xfrm>
              <a:custGeom>
                <a:avLst/>
                <a:gdLst/>
                <a:ahLst/>
                <a:cxnLst>
                  <a:cxn ang="0">
                    <a:pos x="156" y="224"/>
                  </a:cxn>
                  <a:cxn ang="0">
                    <a:pos x="30" y="6"/>
                  </a:cxn>
                  <a:cxn ang="0">
                    <a:pos x="30" y="4"/>
                  </a:cxn>
                  <a:cxn ang="0">
                    <a:pos x="156" y="222"/>
                  </a:cxn>
                  <a:cxn ang="0">
                    <a:pos x="30" y="0"/>
                  </a:cxn>
                  <a:cxn ang="0">
                    <a:pos x="16" y="36"/>
                  </a:cxn>
                  <a:cxn ang="0">
                    <a:pos x="2" y="42"/>
                  </a:cxn>
                  <a:cxn ang="0">
                    <a:pos x="2" y="42"/>
                  </a:cxn>
                  <a:cxn ang="0">
                    <a:pos x="6" y="62"/>
                  </a:cxn>
                  <a:cxn ang="0">
                    <a:pos x="8" y="84"/>
                  </a:cxn>
                  <a:cxn ang="0">
                    <a:pos x="8" y="106"/>
                  </a:cxn>
                  <a:cxn ang="0">
                    <a:pos x="6" y="126"/>
                  </a:cxn>
                  <a:cxn ang="0">
                    <a:pos x="6" y="126"/>
                  </a:cxn>
                  <a:cxn ang="0">
                    <a:pos x="4" y="146"/>
                  </a:cxn>
                  <a:cxn ang="0">
                    <a:pos x="2" y="174"/>
                  </a:cxn>
                  <a:cxn ang="0">
                    <a:pos x="0" y="240"/>
                  </a:cxn>
                  <a:cxn ang="0">
                    <a:pos x="0" y="276"/>
                  </a:cxn>
                  <a:cxn ang="0">
                    <a:pos x="2" y="312"/>
                  </a:cxn>
                  <a:cxn ang="0">
                    <a:pos x="6" y="344"/>
                  </a:cxn>
                  <a:cxn ang="0">
                    <a:pos x="14" y="372"/>
                  </a:cxn>
                  <a:cxn ang="0">
                    <a:pos x="14" y="372"/>
                  </a:cxn>
                  <a:cxn ang="0">
                    <a:pos x="44" y="362"/>
                  </a:cxn>
                  <a:cxn ang="0">
                    <a:pos x="74" y="350"/>
                  </a:cxn>
                  <a:cxn ang="0">
                    <a:pos x="100" y="334"/>
                  </a:cxn>
                  <a:cxn ang="0">
                    <a:pos x="114" y="326"/>
                  </a:cxn>
                  <a:cxn ang="0">
                    <a:pos x="124" y="316"/>
                  </a:cxn>
                  <a:cxn ang="0">
                    <a:pos x="124" y="316"/>
                  </a:cxn>
                  <a:cxn ang="0">
                    <a:pos x="134" y="308"/>
                  </a:cxn>
                  <a:cxn ang="0">
                    <a:pos x="144" y="300"/>
                  </a:cxn>
                  <a:cxn ang="0">
                    <a:pos x="154" y="296"/>
                  </a:cxn>
                  <a:cxn ang="0">
                    <a:pos x="164" y="292"/>
                  </a:cxn>
                  <a:cxn ang="0">
                    <a:pos x="182" y="288"/>
                  </a:cxn>
                  <a:cxn ang="0">
                    <a:pos x="196" y="288"/>
                  </a:cxn>
                  <a:cxn ang="0">
                    <a:pos x="196" y="250"/>
                  </a:cxn>
                  <a:cxn ang="0">
                    <a:pos x="156" y="224"/>
                  </a:cxn>
                </a:cxnLst>
                <a:rect l="0" t="0" r="r" b="b"/>
                <a:pathLst>
                  <a:path w="196" h="372">
                    <a:moveTo>
                      <a:pt x="156" y="224"/>
                    </a:moveTo>
                    <a:lnTo>
                      <a:pt x="30" y="6"/>
                    </a:lnTo>
                    <a:lnTo>
                      <a:pt x="30" y="4"/>
                    </a:lnTo>
                    <a:lnTo>
                      <a:pt x="156" y="222"/>
                    </a:lnTo>
                    <a:lnTo>
                      <a:pt x="30" y="0"/>
                    </a:lnTo>
                    <a:lnTo>
                      <a:pt x="16" y="36"/>
                    </a:lnTo>
                    <a:lnTo>
                      <a:pt x="2" y="42"/>
                    </a:lnTo>
                    <a:lnTo>
                      <a:pt x="2" y="42"/>
                    </a:lnTo>
                    <a:lnTo>
                      <a:pt x="6" y="62"/>
                    </a:lnTo>
                    <a:lnTo>
                      <a:pt x="8" y="84"/>
                    </a:lnTo>
                    <a:lnTo>
                      <a:pt x="8" y="106"/>
                    </a:lnTo>
                    <a:lnTo>
                      <a:pt x="6" y="126"/>
                    </a:lnTo>
                    <a:lnTo>
                      <a:pt x="6" y="126"/>
                    </a:lnTo>
                    <a:lnTo>
                      <a:pt x="4" y="146"/>
                    </a:lnTo>
                    <a:lnTo>
                      <a:pt x="2" y="174"/>
                    </a:lnTo>
                    <a:lnTo>
                      <a:pt x="0" y="240"/>
                    </a:lnTo>
                    <a:lnTo>
                      <a:pt x="0" y="276"/>
                    </a:lnTo>
                    <a:lnTo>
                      <a:pt x="2" y="312"/>
                    </a:lnTo>
                    <a:lnTo>
                      <a:pt x="6" y="344"/>
                    </a:lnTo>
                    <a:lnTo>
                      <a:pt x="14" y="372"/>
                    </a:lnTo>
                    <a:lnTo>
                      <a:pt x="14" y="372"/>
                    </a:lnTo>
                    <a:lnTo>
                      <a:pt x="44" y="362"/>
                    </a:lnTo>
                    <a:lnTo>
                      <a:pt x="74" y="350"/>
                    </a:lnTo>
                    <a:lnTo>
                      <a:pt x="100" y="334"/>
                    </a:lnTo>
                    <a:lnTo>
                      <a:pt x="114" y="326"/>
                    </a:lnTo>
                    <a:lnTo>
                      <a:pt x="124" y="316"/>
                    </a:lnTo>
                    <a:lnTo>
                      <a:pt x="124" y="316"/>
                    </a:lnTo>
                    <a:lnTo>
                      <a:pt x="134" y="308"/>
                    </a:lnTo>
                    <a:lnTo>
                      <a:pt x="144" y="300"/>
                    </a:lnTo>
                    <a:lnTo>
                      <a:pt x="154" y="296"/>
                    </a:lnTo>
                    <a:lnTo>
                      <a:pt x="164" y="292"/>
                    </a:lnTo>
                    <a:lnTo>
                      <a:pt x="182" y="288"/>
                    </a:lnTo>
                    <a:lnTo>
                      <a:pt x="196" y="288"/>
                    </a:lnTo>
                    <a:lnTo>
                      <a:pt x="196" y="250"/>
                    </a:lnTo>
                    <a:lnTo>
                      <a:pt x="156" y="22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 name="Freeform 3059"/>
              <p:cNvSpPr>
                <a:spLocks/>
              </p:cNvSpPr>
              <p:nvPr/>
            </p:nvSpPr>
            <p:spPr bwMode="auto">
              <a:xfrm>
                <a:off x="7481174" y="2705194"/>
                <a:ext cx="213409" cy="233978"/>
              </a:xfrm>
              <a:custGeom>
                <a:avLst/>
                <a:gdLst/>
                <a:ahLst/>
                <a:cxnLst>
                  <a:cxn ang="0">
                    <a:pos x="2" y="46"/>
                  </a:cxn>
                  <a:cxn ang="0">
                    <a:pos x="12" y="128"/>
                  </a:cxn>
                  <a:cxn ang="0">
                    <a:pos x="64" y="182"/>
                  </a:cxn>
                  <a:cxn ang="0">
                    <a:pos x="60" y="178"/>
                  </a:cxn>
                  <a:cxn ang="0">
                    <a:pos x="64" y="182"/>
                  </a:cxn>
                  <a:cxn ang="0">
                    <a:pos x="66" y="178"/>
                  </a:cxn>
                  <a:cxn ang="0">
                    <a:pos x="150" y="138"/>
                  </a:cxn>
                  <a:cxn ang="0">
                    <a:pos x="164" y="138"/>
                  </a:cxn>
                  <a:cxn ang="0">
                    <a:pos x="166" y="138"/>
                  </a:cxn>
                  <a:cxn ang="0">
                    <a:pos x="138" y="0"/>
                  </a:cxn>
                  <a:cxn ang="0">
                    <a:pos x="0" y="44"/>
                  </a:cxn>
                  <a:cxn ang="0">
                    <a:pos x="2" y="46"/>
                  </a:cxn>
                </a:cxnLst>
                <a:rect l="0" t="0" r="r" b="b"/>
                <a:pathLst>
                  <a:path w="166" h="182">
                    <a:moveTo>
                      <a:pt x="2" y="46"/>
                    </a:moveTo>
                    <a:lnTo>
                      <a:pt x="12" y="128"/>
                    </a:lnTo>
                    <a:lnTo>
                      <a:pt x="64" y="182"/>
                    </a:lnTo>
                    <a:lnTo>
                      <a:pt x="60" y="178"/>
                    </a:lnTo>
                    <a:lnTo>
                      <a:pt x="64" y="182"/>
                    </a:lnTo>
                    <a:lnTo>
                      <a:pt x="66" y="178"/>
                    </a:lnTo>
                    <a:lnTo>
                      <a:pt x="150" y="138"/>
                    </a:lnTo>
                    <a:lnTo>
                      <a:pt x="164" y="138"/>
                    </a:lnTo>
                    <a:lnTo>
                      <a:pt x="166" y="138"/>
                    </a:lnTo>
                    <a:lnTo>
                      <a:pt x="138" y="0"/>
                    </a:lnTo>
                    <a:lnTo>
                      <a:pt x="0" y="44"/>
                    </a:lnTo>
                    <a:lnTo>
                      <a:pt x="2" y="4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 name="Freeform 3060"/>
              <p:cNvSpPr>
                <a:spLocks/>
              </p:cNvSpPr>
              <p:nvPr/>
            </p:nvSpPr>
            <p:spPr bwMode="auto">
              <a:xfrm>
                <a:off x="7460606" y="2568921"/>
                <a:ext cx="429388" cy="195410"/>
              </a:xfrm>
              <a:custGeom>
                <a:avLst/>
                <a:gdLst/>
                <a:ahLst/>
                <a:cxnLst>
                  <a:cxn ang="0">
                    <a:pos x="292" y="16"/>
                  </a:cxn>
                  <a:cxn ang="0">
                    <a:pos x="264" y="68"/>
                  </a:cxn>
                  <a:cxn ang="0">
                    <a:pos x="214" y="2"/>
                  </a:cxn>
                  <a:cxn ang="0">
                    <a:pos x="214" y="0"/>
                  </a:cxn>
                  <a:cxn ang="0">
                    <a:pos x="214" y="0"/>
                  </a:cxn>
                  <a:cxn ang="0">
                    <a:pos x="202" y="0"/>
                  </a:cxn>
                  <a:cxn ang="0">
                    <a:pos x="184" y="2"/>
                  </a:cxn>
                  <a:cxn ang="0">
                    <a:pos x="174" y="6"/>
                  </a:cxn>
                  <a:cxn ang="0">
                    <a:pos x="162" y="12"/>
                  </a:cxn>
                  <a:cxn ang="0">
                    <a:pos x="152" y="18"/>
                  </a:cxn>
                  <a:cxn ang="0">
                    <a:pos x="142" y="26"/>
                  </a:cxn>
                  <a:cxn ang="0">
                    <a:pos x="142" y="26"/>
                  </a:cxn>
                  <a:cxn ang="0">
                    <a:pos x="128" y="38"/>
                  </a:cxn>
                  <a:cxn ang="0">
                    <a:pos x="112" y="50"/>
                  </a:cxn>
                  <a:cxn ang="0">
                    <a:pos x="96" y="60"/>
                  </a:cxn>
                  <a:cxn ang="0">
                    <a:pos x="76" y="68"/>
                  </a:cxn>
                  <a:cxn ang="0">
                    <a:pos x="38" y="82"/>
                  </a:cxn>
                  <a:cxn ang="0">
                    <a:pos x="0" y="90"/>
                  </a:cxn>
                  <a:cxn ang="0">
                    <a:pos x="16" y="150"/>
                  </a:cxn>
                  <a:cxn ang="0">
                    <a:pos x="154" y="106"/>
                  </a:cxn>
                  <a:cxn ang="0">
                    <a:pos x="154" y="102"/>
                  </a:cxn>
                  <a:cxn ang="0">
                    <a:pos x="170" y="96"/>
                  </a:cxn>
                  <a:cxn ang="0">
                    <a:pos x="206" y="82"/>
                  </a:cxn>
                  <a:cxn ang="0">
                    <a:pos x="242" y="122"/>
                  </a:cxn>
                  <a:cxn ang="0">
                    <a:pos x="244" y="122"/>
                  </a:cxn>
                  <a:cxn ang="0">
                    <a:pos x="254" y="152"/>
                  </a:cxn>
                  <a:cxn ang="0">
                    <a:pos x="334" y="152"/>
                  </a:cxn>
                  <a:cxn ang="0">
                    <a:pos x="334" y="84"/>
                  </a:cxn>
                  <a:cxn ang="0">
                    <a:pos x="292" y="16"/>
                  </a:cxn>
                </a:cxnLst>
                <a:rect l="0" t="0" r="r" b="b"/>
                <a:pathLst>
                  <a:path w="334" h="152">
                    <a:moveTo>
                      <a:pt x="292" y="16"/>
                    </a:moveTo>
                    <a:lnTo>
                      <a:pt x="264" y="68"/>
                    </a:lnTo>
                    <a:lnTo>
                      <a:pt x="214" y="2"/>
                    </a:lnTo>
                    <a:lnTo>
                      <a:pt x="214" y="0"/>
                    </a:lnTo>
                    <a:lnTo>
                      <a:pt x="214" y="0"/>
                    </a:lnTo>
                    <a:lnTo>
                      <a:pt x="202" y="0"/>
                    </a:lnTo>
                    <a:lnTo>
                      <a:pt x="184" y="2"/>
                    </a:lnTo>
                    <a:lnTo>
                      <a:pt x="174" y="6"/>
                    </a:lnTo>
                    <a:lnTo>
                      <a:pt x="162" y="12"/>
                    </a:lnTo>
                    <a:lnTo>
                      <a:pt x="152" y="18"/>
                    </a:lnTo>
                    <a:lnTo>
                      <a:pt x="142" y="26"/>
                    </a:lnTo>
                    <a:lnTo>
                      <a:pt x="142" y="26"/>
                    </a:lnTo>
                    <a:lnTo>
                      <a:pt x="128" y="38"/>
                    </a:lnTo>
                    <a:lnTo>
                      <a:pt x="112" y="50"/>
                    </a:lnTo>
                    <a:lnTo>
                      <a:pt x="96" y="60"/>
                    </a:lnTo>
                    <a:lnTo>
                      <a:pt x="76" y="68"/>
                    </a:lnTo>
                    <a:lnTo>
                      <a:pt x="38" y="82"/>
                    </a:lnTo>
                    <a:lnTo>
                      <a:pt x="0" y="90"/>
                    </a:lnTo>
                    <a:lnTo>
                      <a:pt x="16" y="150"/>
                    </a:lnTo>
                    <a:lnTo>
                      <a:pt x="154" y="106"/>
                    </a:lnTo>
                    <a:lnTo>
                      <a:pt x="154" y="102"/>
                    </a:lnTo>
                    <a:lnTo>
                      <a:pt x="170" y="96"/>
                    </a:lnTo>
                    <a:lnTo>
                      <a:pt x="206" y="82"/>
                    </a:lnTo>
                    <a:lnTo>
                      <a:pt x="242" y="122"/>
                    </a:lnTo>
                    <a:lnTo>
                      <a:pt x="244" y="122"/>
                    </a:lnTo>
                    <a:lnTo>
                      <a:pt x="254" y="152"/>
                    </a:lnTo>
                    <a:lnTo>
                      <a:pt x="334" y="152"/>
                    </a:lnTo>
                    <a:lnTo>
                      <a:pt x="334" y="84"/>
                    </a:lnTo>
                    <a:lnTo>
                      <a:pt x="292" y="1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 name="Freeform 2853"/>
              <p:cNvSpPr>
                <a:spLocks/>
              </p:cNvSpPr>
              <p:nvPr/>
            </p:nvSpPr>
            <p:spPr bwMode="auto">
              <a:xfrm>
                <a:off x="7695022" y="2887064"/>
                <a:ext cx="2571" cy="2571"/>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 name="Freeform 2854"/>
              <p:cNvSpPr>
                <a:spLocks/>
              </p:cNvSpPr>
              <p:nvPr/>
            </p:nvSpPr>
            <p:spPr bwMode="auto">
              <a:xfrm>
                <a:off x="2751006" y="4015729"/>
                <a:ext cx="745587" cy="1007828"/>
              </a:xfrm>
              <a:custGeom>
                <a:avLst/>
                <a:gdLst/>
                <a:ahLst/>
                <a:cxnLst>
                  <a:cxn ang="0">
                    <a:pos x="128" y="0"/>
                  </a:cxn>
                  <a:cxn ang="0">
                    <a:pos x="112" y="120"/>
                  </a:cxn>
                  <a:cxn ang="0">
                    <a:pos x="72" y="106"/>
                  </a:cxn>
                  <a:cxn ang="0">
                    <a:pos x="42" y="254"/>
                  </a:cxn>
                  <a:cxn ang="0">
                    <a:pos x="74" y="350"/>
                  </a:cxn>
                  <a:cxn ang="0">
                    <a:pos x="62" y="364"/>
                  </a:cxn>
                  <a:cxn ang="0">
                    <a:pos x="12" y="472"/>
                  </a:cxn>
                  <a:cxn ang="0">
                    <a:pos x="24" y="526"/>
                  </a:cxn>
                  <a:cxn ang="0">
                    <a:pos x="0" y="568"/>
                  </a:cxn>
                  <a:cxn ang="0">
                    <a:pos x="362" y="768"/>
                  </a:cxn>
                  <a:cxn ang="0">
                    <a:pos x="538" y="784"/>
                  </a:cxn>
                  <a:cxn ang="0">
                    <a:pos x="580" y="80"/>
                  </a:cxn>
                  <a:cxn ang="0">
                    <a:pos x="128" y="0"/>
                  </a:cxn>
                </a:cxnLst>
                <a:rect l="0" t="0" r="r" b="b"/>
                <a:pathLst>
                  <a:path w="580" h="784">
                    <a:moveTo>
                      <a:pt x="128" y="0"/>
                    </a:moveTo>
                    <a:lnTo>
                      <a:pt x="112" y="120"/>
                    </a:lnTo>
                    <a:lnTo>
                      <a:pt x="72" y="106"/>
                    </a:lnTo>
                    <a:lnTo>
                      <a:pt x="42" y="254"/>
                    </a:lnTo>
                    <a:lnTo>
                      <a:pt x="74" y="350"/>
                    </a:lnTo>
                    <a:lnTo>
                      <a:pt x="62" y="364"/>
                    </a:lnTo>
                    <a:lnTo>
                      <a:pt x="12" y="472"/>
                    </a:lnTo>
                    <a:lnTo>
                      <a:pt x="24" y="526"/>
                    </a:lnTo>
                    <a:lnTo>
                      <a:pt x="0" y="568"/>
                    </a:lnTo>
                    <a:lnTo>
                      <a:pt x="362" y="768"/>
                    </a:lnTo>
                    <a:lnTo>
                      <a:pt x="538" y="784"/>
                    </a:lnTo>
                    <a:lnTo>
                      <a:pt x="580" y="80"/>
                    </a:lnTo>
                    <a:lnTo>
                      <a:pt x="1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 name="Freeform 2855"/>
              <p:cNvSpPr>
                <a:spLocks/>
              </p:cNvSpPr>
              <p:nvPr/>
            </p:nvSpPr>
            <p:spPr bwMode="auto">
              <a:xfrm>
                <a:off x="5381130" y="4679045"/>
                <a:ext cx="719878" cy="601612"/>
              </a:xfrm>
              <a:custGeom>
                <a:avLst/>
                <a:gdLst/>
                <a:ahLst/>
                <a:cxnLst>
                  <a:cxn ang="0">
                    <a:pos x="276" y="240"/>
                  </a:cxn>
                  <a:cxn ang="0">
                    <a:pos x="310" y="90"/>
                  </a:cxn>
                  <a:cxn ang="0">
                    <a:pos x="280" y="0"/>
                  </a:cxn>
                  <a:cxn ang="0">
                    <a:pos x="0" y="20"/>
                  </a:cxn>
                  <a:cxn ang="0">
                    <a:pos x="16" y="154"/>
                  </a:cxn>
                  <a:cxn ang="0">
                    <a:pos x="84" y="274"/>
                  </a:cxn>
                  <a:cxn ang="0">
                    <a:pos x="76" y="372"/>
                  </a:cxn>
                  <a:cxn ang="0">
                    <a:pos x="62" y="416"/>
                  </a:cxn>
                  <a:cxn ang="0">
                    <a:pos x="174" y="440"/>
                  </a:cxn>
                  <a:cxn ang="0">
                    <a:pos x="282" y="426"/>
                  </a:cxn>
                  <a:cxn ang="0">
                    <a:pos x="264" y="468"/>
                  </a:cxn>
                  <a:cxn ang="0">
                    <a:pos x="354" y="468"/>
                  </a:cxn>
                  <a:cxn ang="0">
                    <a:pos x="390" y="426"/>
                  </a:cxn>
                  <a:cxn ang="0">
                    <a:pos x="412" y="454"/>
                  </a:cxn>
                  <a:cxn ang="0">
                    <a:pos x="480" y="400"/>
                  </a:cxn>
                  <a:cxn ang="0">
                    <a:pos x="502" y="454"/>
                  </a:cxn>
                  <a:cxn ang="0">
                    <a:pos x="540" y="454"/>
                  </a:cxn>
                  <a:cxn ang="0">
                    <a:pos x="560" y="412"/>
                  </a:cxn>
                  <a:cxn ang="0">
                    <a:pos x="512" y="344"/>
                  </a:cxn>
                  <a:cxn ang="0">
                    <a:pos x="480" y="304"/>
                  </a:cxn>
                  <a:cxn ang="0">
                    <a:pos x="486" y="302"/>
                  </a:cxn>
                  <a:cxn ang="0">
                    <a:pos x="448" y="230"/>
                  </a:cxn>
                  <a:cxn ang="0">
                    <a:pos x="276" y="240"/>
                  </a:cxn>
                </a:cxnLst>
                <a:rect l="0" t="0" r="r" b="b"/>
                <a:pathLst>
                  <a:path w="560" h="468">
                    <a:moveTo>
                      <a:pt x="276" y="240"/>
                    </a:moveTo>
                    <a:lnTo>
                      <a:pt x="310" y="90"/>
                    </a:lnTo>
                    <a:lnTo>
                      <a:pt x="280" y="0"/>
                    </a:lnTo>
                    <a:lnTo>
                      <a:pt x="0" y="20"/>
                    </a:lnTo>
                    <a:lnTo>
                      <a:pt x="16" y="154"/>
                    </a:lnTo>
                    <a:lnTo>
                      <a:pt x="84" y="274"/>
                    </a:lnTo>
                    <a:lnTo>
                      <a:pt x="76" y="372"/>
                    </a:lnTo>
                    <a:lnTo>
                      <a:pt x="62" y="416"/>
                    </a:lnTo>
                    <a:lnTo>
                      <a:pt x="174" y="440"/>
                    </a:lnTo>
                    <a:lnTo>
                      <a:pt x="282" y="426"/>
                    </a:lnTo>
                    <a:lnTo>
                      <a:pt x="264" y="468"/>
                    </a:lnTo>
                    <a:lnTo>
                      <a:pt x="354" y="468"/>
                    </a:lnTo>
                    <a:lnTo>
                      <a:pt x="390" y="426"/>
                    </a:lnTo>
                    <a:lnTo>
                      <a:pt x="412" y="454"/>
                    </a:lnTo>
                    <a:lnTo>
                      <a:pt x="480" y="400"/>
                    </a:lnTo>
                    <a:lnTo>
                      <a:pt x="502" y="454"/>
                    </a:lnTo>
                    <a:lnTo>
                      <a:pt x="540" y="454"/>
                    </a:lnTo>
                    <a:lnTo>
                      <a:pt x="560" y="412"/>
                    </a:lnTo>
                    <a:lnTo>
                      <a:pt x="512" y="344"/>
                    </a:lnTo>
                    <a:lnTo>
                      <a:pt x="480" y="304"/>
                    </a:lnTo>
                    <a:lnTo>
                      <a:pt x="486" y="302"/>
                    </a:lnTo>
                    <a:lnTo>
                      <a:pt x="448" y="230"/>
                    </a:lnTo>
                    <a:lnTo>
                      <a:pt x="276" y="24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 name="Freeform 2856"/>
              <p:cNvSpPr>
                <a:spLocks/>
              </p:cNvSpPr>
              <p:nvPr/>
            </p:nvSpPr>
            <p:spPr bwMode="auto">
              <a:xfrm>
                <a:off x="3452887" y="4118569"/>
                <a:ext cx="812433" cy="915273"/>
              </a:xfrm>
              <a:custGeom>
                <a:avLst/>
                <a:gdLst/>
                <a:ahLst/>
                <a:cxnLst>
                  <a:cxn ang="0">
                    <a:pos x="254" y="634"/>
                  </a:cxn>
                  <a:cxn ang="0">
                    <a:pos x="620" y="642"/>
                  </a:cxn>
                  <a:cxn ang="0">
                    <a:pos x="612" y="82"/>
                  </a:cxn>
                  <a:cxn ang="0">
                    <a:pos x="632" y="82"/>
                  </a:cxn>
                  <a:cxn ang="0">
                    <a:pos x="632" y="14"/>
                  </a:cxn>
                  <a:cxn ang="0">
                    <a:pos x="40" y="0"/>
                  </a:cxn>
                  <a:cxn ang="0">
                    <a:pos x="0" y="704"/>
                  </a:cxn>
                  <a:cxn ang="0">
                    <a:pos x="104" y="712"/>
                  </a:cxn>
                  <a:cxn ang="0">
                    <a:pos x="104" y="660"/>
                  </a:cxn>
                  <a:cxn ang="0">
                    <a:pos x="252" y="676"/>
                  </a:cxn>
                  <a:cxn ang="0">
                    <a:pos x="256" y="678"/>
                  </a:cxn>
                  <a:cxn ang="0">
                    <a:pos x="252" y="674"/>
                  </a:cxn>
                  <a:cxn ang="0">
                    <a:pos x="254" y="634"/>
                  </a:cxn>
                </a:cxnLst>
                <a:rect l="0" t="0" r="r" b="b"/>
                <a:pathLst>
                  <a:path w="632" h="712">
                    <a:moveTo>
                      <a:pt x="254" y="634"/>
                    </a:moveTo>
                    <a:lnTo>
                      <a:pt x="620" y="642"/>
                    </a:lnTo>
                    <a:lnTo>
                      <a:pt x="612" y="82"/>
                    </a:lnTo>
                    <a:lnTo>
                      <a:pt x="632" y="82"/>
                    </a:lnTo>
                    <a:lnTo>
                      <a:pt x="632" y="14"/>
                    </a:lnTo>
                    <a:lnTo>
                      <a:pt x="40" y="0"/>
                    </a:lnTo>
                    <a:lnTo>
                      <a:pt x="0" y="704"/>
                    </a:lnTo>
                    <a:lnTo>
                      <a:pt x="104" y="712"/>
                    </a:lnTo>
                    <a:lnTo>
                      <a:pt x="104" y="660"/>
                    </a:lnTo>
                    <a:lnTo>
                      <a:pt x="252" y="676"/>
                    </a:lnTo>
                    <a:lnTo>
                      <a:pt x="256" y="678"/>
                    </a:lnTo>
                    <a:lnTo>
                      <a:pt x="252" y="674"/>
                    </a:lnTo>
                    <a:lnTo>
                      <a:pt x="254" y="6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 name="Freeform 2857"/>
              <p:cNvSpPr>
                <a:spLocks/>
              </p:cNvSpPr>
              <p:nvPr/>
            </p:nvSpPr>
            <p:spPr bwMode="auto">
              <a:xfrm>
                <a:off x="3784545" y="4221408"/>
                <a:ext cx="1699425" cy="1699425"/>
              </a:xfrm>
              <a:custGeom>
                <a:avLst/>
                <a:gdLst/>
                <a:ahLst/>
                <a:cxnLst>
                  <a:cxn ang="0">
                    <a:pos x="1312" y="726"/>
                  </a:cxn>
                  <a:cxn ang="0">
                    <a:pos x="1322" y="630"/>
                  </a:cxn>
                  <a:cxn ang="0">
                    <a:pos x="1252" y="512"/>
                  </a:cxn>
                  <a:cxn ang="0">
                    <a:pos x="1234" y="376"/>
                  </a:cxn>
                  <a:cxn ang="0">
                    <a:pos x="1234" y="376"/>
                  </a:cxn>
                  <a:cxn ang="0">
                    <a:pos x="1234" y="376"/>
                  </a:cxn>
                  <a:cxn ang="0">
                    <a:pos x="1230" y="338"/>
                  </a:cxn>
                  <a:cxn ang="0">
                    <a:pos x="1120" y="292"/>
                  </a:cxn>
                  <a:cxn ang="0">
                    <a:pos x="852" y="304"/>
                  </a:cxn>
                  <a:cxn ang="0">
                    <a:pos x="644" y="236"/>
                  </a:cxn>
                  <a:cxn ang="0">
                    <a:pos x="632" y="0"/>
                  </a:cxn>
                  <a:cxn ang="0">
                    <a:pos x="362" y="10"/>
                  </a:cxn>
                  <a:cxn ang="0">
                    <a:pos x="370" y="572"/>
                  </a:cxn>
                  <a:cxn ang="0">
                    <a:pos x="0" y="562"/>
                  </a:cxn>
                  <a:cxn ang="0">
                    <a:pos x="0" y="600"/>
                  </a:cxn>
                  <a:cxn ang="0">
                    <a:pos x="174" y="756"/>
                  </a:cxn>
                  <a:cxn ang="0">
                    <a:pos x="212" y="878"/>
                  </a:cxn>
                  <a:cxn ang="0">
                    <a:pos x="372" y="958"/>
                  </a:cxn>
                  <a:cxn ang="0">
                    <a:pos x="442" y="850"/>
                  </a:cxn>
                  <a:cxn ang="0">
                    <a:pos x="562" y="864"/>
                  </a:cxn>
                  <a:cxn ang="0">
                    <a:pos x="770" y="1254"/>
                  </a:cxn>
                  <a:cxn ang="0">
                    <a:pos x="978" y="1322"/>
                  </a:cxn>
                  <a:cxn ang="0">
                    <a:pos x="1008" y="1268"/>
                  </a:cxn>
                  <a:cxn ang="0">
                    <a:pos x="968" y="1146"/>
                  </a:cxn>
                  <a:cxn ang="0">
                    <a:pos x="968" y="1014"/>
                  </a:cxn>
                  <a:cxn ang="0">
                    <a:pos x="1286" y="768"/>
                  </a:cxn>
                  <a:cxn ang="0">
                    <a:pos x="1300" y="772"/>
                  </a:cxn>
                  <a:cxn ang="0">
                    <a:pos x="1298" y="770"/>
                  </a:cxn>
                  <a:cxn ang="0">
                    <a:pos x="1312" y="726"/>
                  </a:cxn>
                </a:cxnLst>
                <a:rect l="0" t="0" r="r" b="b"/>
                <a:pathLst>
                  <a:path w="1322" h="1322">
                    <a:moveTo>
                      <a:pt x="1312" y="726"/>
                    </a:moveTo>
                    <a:lnTo>
                      <a:pt x="1322" y="630"/>
                    </a:lnTo>
                    <a:lnTo>
                      <a:pt x="1252" y="512"/>
                    </a:lnTo>
                    <a:lnTo>
                      <a:pt x="1234" y="376"/>
                    </a:lnTo>
                    <a:lnTo>
                      <a:pt x="1234" y="376"/>
                    </a:lnTo>
                    <a:lnTo>
                      <a:pt x="1234" y="376"/>
                    </a:lnTo>
                    <a:lnTo>
                      <a:pt x="1230" y="338"/>
                    </a:lnTo>
                    <a:lnTo>
                      <a:pt x="1120" y="292"/>
                    </a:lnTo>
                    <a:lnTo>
                      <a:pt x="852" y="304"/>
                    </a:lnTo>
                    <a:lnTo>
                      <a:pt x="644" y="236"/>
                    </a:lnTo>
                    <a:lnTo>
                      <a:pt x="632" y="0"/>
                    </a:lnTo>
                    <a:lnTo>
                      <a:pt x="362" y="10"/>
                    </a:lnTo>
                    <a:lnTo>
                      <a:pt x="370" y="572"/>
                    </a:lnTo>
                    <a:lnTo>
                      <a:pt x="0" y="562"/>
                    </a:lnTo>
                    <a:lnTo>
                      <a:pt x="0" y="600"/>
                    </a:lnTo>
                    <a:lnTo>
                      <a:pt x="174" y="756"/>
                    </a:lnTo>
                    <a:lnTo>
                      <a:pt x="212" y="878"/>
                    </a:lnTo>
                    <a:lnTo>
                      <a:pt x="372" y="958"/>
                    </a:lnTo>
                    <a:lnTo>
                      <a:pt x="442" y="850"/>
                    </a:lnTo>
                    <a:lnTo>
                      <a:pt x="562" y="864"/>
                    </a:lnTo>
                    <a:lnTo>
                      <a:pt x="770" y="1254"/>
                    </a:lnTo>
                    <a:lnTo>
                      <a:pt x="978" y="1322"/>
                    </a:lnTo>
                    <a:lnTo>
                      <a:pt x="1008" y="1268"/>
                    </a:lnTo>
                    <a:lnTo>
                      <a:pt x="968" y="1146"/>
                    </a:lnTo>
                    <a:lnTo>
                      <a:pt x="968" y="1014"/>
                    </a:lnTo>
                    <a:lnTo>
                      <a:pt x="1286" y="768"/>
                    </a:lnTo>
                    <a:lnTo>
                      <a:pt x="1300" y="772"/>
                    </a:lnTo>
                    <a:lnTo>
                      <a:pt x="1298" y="770"/>
                    </a:lnTo>
                    <a:lnTo>
                      <a:pt x="1312" y="7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 name="Freeform 2858"/>
              <p:cNvSpPr>
                <a:spLocks/>
              </p:cNvSpPr>
              <p:nvPr/>
            </p:nvSpPr>
            <p:spPr bwMode="auto">
              <a:xfrm>
                <a:off x="5283432" y="4159705"/>
                <a:ext cx="578473" cy="539908"/>
              </a:xfrm>
              <a:custGeom>
                <a:avLst/>
                <a:gdLst/>
                <a:ahLst/>
                <a:cxnLst>
                  <a:cxn ang="0">
                    <a:pos x="72" y="382"/>
                  </a:cxn>
                  <a:cxn ang="0">
                    <a:pos x="76" y="420"/>
                  </a:cxn>
                  <a:cxn ang="0">
                    <a:pos x="356" y="400"/>
                  </a:cxn>
                  <a:cxn ang="0">
                    <a:pos x="346" y="360"/>
                  </a:cxn>
                  <a:cxn ang="0">
                    <a:pos x="450" y="42"/>
                  </a:cxn>
                  <a:cxn ang="0">
                    <a:pos x="366" y="48"/>
                  </a:cxn>
                  <a:cxn ang="0">
                    <a:pos x="384" y="0"/>
                  </a:cxn>
                  <a:cxn ang="0">
                    <a:pos x="0" y="8"/>
                  </a:cxn>
                  <a:cxn ang="0">
                    <a:pos x="32" y="366"/>
                  </a:cxn>
                  <a:cxn ang="0">
                    <a:pos x="72" y="382"/>
                  </a:cxn>
                </a:cxnLst>
                <a:rect l="0" t="0" r="r" b="b"/>
                <a:pathLst>
                  <a:path w="450" h="420">
                    <a:moveTo>
                      <a:pt x="72" y="382"/>
                    </a:moveTo>
                    <a:lnTo>
                      <a:pt x="76" y="420"/>
                    </a:lnTo>
                    <a:lnTo>
                      <a:pt x="356" y="400"/>
                    </a:lnTo>
                    <a:lnTo>
                      <a:pt x="346" y="360"/>
                    </a:lnTo>
                    <a:lnTo>
                      <a:pt x="450" y="42"/>
                    </a:lnTo>
                    <a:lnTo>
                      <a:pt x="366" y="48"/>
                    </a:lnTo>
                    <a:lnTo>
                      <a:pt x="384" y="0"/>
                    </a:lnTo>
                    <a:lnTo>
                      <a:pt x="0" y="8"/>
                    </a:lnTo>
                    <a:lnTo>
                      <a:pt x="32" y="366"/>
                    </a:lnTo>
                    <a:lnTo>
                      <a:pt x="72" y="3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 name="Freeform 2859"/>
              <p:cNvSpPr>
                <a:spLocks/>
              </p:cNvSpPr>
              <p:nvPr/>
            </p:nvSpPr>
            <p:spPr bwMode="auto">
              <a:xfrm>
                <a:off x="4273033" y="4100572"/>
                <a:ext cx="1038680" cy="524482"/>
              </a:xfrm>
              <a:custGeom>
                <a:avLst/>
                <a:gdLst/>
                <a:ahLst/>
                <a:cxnLst>
                  <a:cxn ang="0">
                    <a:pos x="0" y="28"/>
                  </a:cxn>
                  <a:cxn ang="0">
                    <a:pos x="2" y="96"/>
                  </a:cxn>
                  <a:cxn ang="0">
                    <a:pos x="256" y="88"/>
                  </a:cxn>
                  <a:cxn ang="0">
                    <a:pos x="270" y="326"/>
                  </a:cxn>
                  <a:cxn ang="0">
                    <a:pos x="472" y="394"/>
                  </a:cxn>
                  <a:cxn ang="0">
                    <a:pos x="742" y="380"/>
                  </a:cxn>
                  <a:cxn ang="0">
                    <a:pos x="808" y="408"/>
                  </a:cxn>
                  <a:cxn ang="0">
                    <a:pos x="774" y="0"/>
                  </a:cxn>
                  <a:cxn ang="0">
                    <a:pos x="0" y="28"/>
                  </a:cxn>
                </a:cxnLst>
                <a:rect l="0" t="0" r="r" b="b"/>
                <a:pathLst>
                  <a:path w="808" h="408">
                    <a:moveTo>
                      <a:pt x="0" y="28"/>
                    </a:moveTo>
                    <a:lnTo>
                      <a:pt x="2" y="96"/>
                    </a:lnTo>
                    <a:lnTo>
                      <a:pt x="256" y="88"/>
                    </a:lnTo>
                    <a:lnTo>
                      <a:pt x="270" y="326"/>
                    </a:lnTo>
                    <a:lnTo>
                      <a:pt x="472" y="394"/>
                    </a:lnTo>
                    <a:lnTo>
                      <a:pt x="742" y="380"/>
                    </a:lnTo>
                    <a:lnTo>
                      <a:pt x="808" y="408"/>
                    </a:lnTo>
                    <a:lnTo>
                      <a:pt x="774" y="0"/>
                    </a:lnTo>
                    <a:lnTo>
                      <a:pt x="0" y="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 name="Freeform 2860"/>
              <p:cNvSpPr>
                <a:spLocks/>
              </p:cNvSpPr>
              <p:nvPr/>
            </p:nvSpPr>
            <p:spPr bwMode="auto">
              <a:xfrm>
                <a:off x="2915550" y="3254716"/>
                <a:ext cx="642748" cy="858711"/>
              </a:xfrm>
              <a:custGeom>
                <a:avLst/>
                <a:gdLst/>
                <a:ahLst/>
                <a:cxnLst>
                  <a:cxn ang="0">
                    <a:pos x="0" y="588"/>
                  </a:cxn>
                  <a:cxn ang="0">
                    <a:pos x="452" y="668"/>
                  </a:cxn>
                  <a:cxn ang="0">
                    <a:pos x="500" y="202"/>
                  </a:cxn>
                  <a:cxn ang="0">
                    <a:pos x="312" y="176"/>
                  </a:cxn>
                  <a:cxn ang="0">
                    <a:pos x="336" y="54"/>
                  </a:cxn>
                  <a:cxn ang="0">
                    <a:pos x="76" y="0"/>
                  </a:cxn>
                  <a:cxn ang="0">
                    <a:pos x="0" y="588"/>
                  </a:cxn>
                </a:cxnLst>
                <a:rect l="0" t="0" r="r" b="b"/>
                <a:pathLst>
                  <a:path w="500" h="668">
                    <a:moveTo>
                      <a:pt x="0" y="588"/>
                    </a:moveTo>
                    <a:lnTo>
                      <a:pt x="452" y="668"/>
                    </a:lnTo>
                    <a:lnTo>
                      <a:pt x="500" y="202"/>
                    </a:lnTo>
                    <a:lnTo>
                      <a:pt x="312" y="176"/>
                    </a:lnTo>
                    <a:lnTo>
                      <a:pt x="336" y="54"/>
                    </a:lnTo>
                    <a:lnTo>
                      <a:pt x="76" y="0"/>
                    </a:lnTo>
                    <a:lnTo>
                      <a:pt x="0" y="5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 name="Freeform 2861"/>
              <p:cNvSpPr>
                <a:spLocks/>
              </p:cNvSpPr>
              <p:nvPr/>
            </p:nvSpPr>
            <p:spPr bwMode="auto">
              <a:xfrm>
                <a:off x="5545674" y="2352298"/>
                <a:ext cx="683884" cy="323945"/>
              </a:xfrm>
              <a:custGeom>
                <a:avLst/>
                <a:gdLst/>
                <a:ahLst/>
                <a:cxnLst>
                  <a:cxn ang="0">
                    <a:pos x="230" y="214"/>
                  </a:cxn>
                  <a:cxn ang="0">
                    <a:pos x="236" y="252"/>
                  </a:cxn>
                  <a:cxn ang="0">
                    <a:pos x="262" y="252"/>
                  </a:cxn>
                  <a:cxn ang="0">
                    <a:pos x="284" y="200"/>
                  </a:cxn>
                  <a:cxn ang="0">
                    <a:pos x="362" y="160"/>
                  </a:cxn>
                  <a:cxn ang="0">
                    <a:pos x="444" y="122"/>
                  </a:cxn>
                  <a:cxn ang="0">
                    <a:pos x="532" y="122"/>
                  </a:cxn>
                  <a:cxn ang="0">
                    <a:pos x="444" y="14"/>
                  </a:cxn>
                  <a:cxn ang="0">
                    <a:pos x="306" y="96"/>
                  </a:cxn>
                  <a:cxn ang="0">
                    <a:pos x="244" y="106"/>
                  </a:cxn>
                  <a:cxn ang="0">
                    <a:pos x="206" y="70"/>
                  </a:cxn>
                  <a:cxn ang="0">
                    <a:pos x="154" y="80"/>
                  </a:cxn>
                  <a:cxn ang="0">
                    <a:pos x="174" y="0"/>
                  </a:cxn>
                  <a:cxn ang="0">
                    <a:pos x="4" y="134"/>
                  </a:cxn>
                  <a:cxn ang="0">
                    <a:pos x="0" y="134"/>
                  </a:cxn>
                  <a:cxn ang="0">
                    <a:pos x="18" y="186"/>
                  </a:cxn>
                  <a:cxn ang="0">
                    <a:pos x="230" y="214"/>
                  </a:cxn>
                </a:cxnLst>
                <a:rect l="0" t="0" r="r" b="b"/>
                <a:pathLst>
                  <a:path w="532" h="252">
                    <a:moveTo>
                      <a:pt x="230" y="214"/>
                    </a:moveTo>
                    <a:lnTo>
                      <a:pt x="236" y="252"/>
                    </a:lnTo>
                    <a:lnTo>
                      <a:pt x="262" y="252"/>
                    </a:lnTo>
                    <a:lnTo>
                      <a:pt x="284" y="200"/>
                    </a:lnTo>
                    <a:lnTo>
                      <a:pt x="362" y="160"/>
                    </a:lnTo>
                    <a:lnTo>
                      <a:pt x="444" y="122"/>
                    </a:lnTo>
                    <a:lnTo>
                      <a:pt x="532" y="122"/>
                    </a:lnTo>
                    <a:lnTo>
                      <a:pt x="444" y="14"/>
                    </a:lnTo>
                    <a:lnTo>
                      <a:pt x="306" y="96"/>
                    </a:lnTo>
                    <a:lnTo>
                      <a:pt x="244" y="106"/>
                    </a:lnTo>
                    <a:lnTo>
                      <a:pt x="206" y="70"/>
                    </a:lnTo>
                    <a:lnTo>
                      <a:pt x="154" y="80"/>
                    </a:lnTo>
                    <a:lnTo>
                      <a:pt x="174" y="0"/>
                    </a:lnTo>
                    <a:lnTo>
                      <a:pt x="4" y="134"/>
                    </a:lnTo>
                    <a:lnTo>
                      <a:pt x="0" y="134"/>
                    </a:lnTo>
                    <a:lnTo>
                      <a:pt x="18" y="186"/>
                    </a:lnTo>
                    <a:lnTo>
                      <a:pt x="230" y="21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 name="Freeform 2862"/>
              <p:cNvSpPr>
                <a:spLocks/>
              </p:cNvSpPr>
              <p:nvPr/>
            </p:nvSpPr>
            <p:spPr bwMode="auto">
              <a:xfrm>
                <a:off x="3504307" y="3514386"/>
                <a:ext cx="868995" cy="611896"/>
              </a:xfrm>
              <a:custGeom>
                <a:avLst/>
                <a:gdLst/>
                <a:ahLst/>
                <a:cxnLst>
                  <a:cxn ang="0">
                    <a:pos x="670" y="118"/>
                  </a:cxn>
                  <a:cxn ang="0">
                    <a:pos x="662" y="26"/>
                  </a:cxn>
                  <a:cxn ang="0">
                    <a:pos x="50" y="0"/>
                  </a:cxn>
                  <a:cxn ang="0">
                    <a:pos x="0" y="466"/>
                  </a:cxn>
                  <a:cxn ang="0">
                    <a:pos x="594" y="476"/>
                  </a:cxn>
                  <a:cxn ang="0">
                    <a:pos x="676" y="474"/>
                  </a:cxn>
                  <a:cxn ang="0">
                    <a:pos x="668" y="118"/>
                  </a:cxn>
                  <a:cxn ang="0">
                    <a:pos x="670" y="118"/>
                  </a:cxn>
                </a:cxnLst>
                <a:rect l="0" t="0" r="r" b="b"/>
                <a:pathLst>
                  <a:path w="676" h="476">
                    <a:moveTo>
                      <a:pt x="670" y="118"/>
                    </a:moveTo>
                    <a:lnTo>
                      <a:pt x="662" y="26"/>
                    </a:lnTo>
                    <a:lnTo>
                      <a:pt x="50" y="0"/>
                    </a:lnTo>
                    <a:lnTo>
                      <a:pt x="0" y="466"/>
                    </a:lnTo>
                    <a:lnTo>
                      <a:pt x="594" y="476"/>
                    </a:lnTo>
                    <a:lnTo>
                      <a:pt x="676" y="474"/>
                    </a:lnTo>
                    <a:lnTo>
                      <a:pt x="668" y="118"/>
                    </a:lnTo>
                    <a:lnTo>
                      <a:pt x="670" y="11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 name="Freeform 2863"/>
              <p:cNvSpPr>
                <a:spLocks/>
              </p:cNvSpPr>
              <p:nvPr/>
            </p:nvSpPr>
            <p:spPr bwMode="auto">
              <a:xfrm>
                <a:off x="1884582" y="3000188"/>
                <a:ext cx="953838" cy="1745703"/>
              </a:xfrm>
              <a:custGeom>
                <a:avLst/>
                <a:gdLst/>
                <a:ahLst/>
                <a:cxnLst>
                  <a:cxn ang="0">
                    <a:pos x="694" y="1314"/>
                  </a:cxn>
                  <a:cxn ang="0">
                    <a:pos x="682" y="1260"/>
                  </a:cxn>
                  <a:cxn ang="0">
                    <a:pos x="732" y="1150"/>
                  </a:cxn>
                  <a:cxn ang="0">
                    <a:pos x="742" y="1140"/>
                  </a:cxn>
                  <a:cxn ang="0">
                    <a:pos x="712" y="1044"/>
                  </a:cxn>
                  <a:cxn ang="0">
                    <a:pos x="324" y="482"/>
                  </a:cxn>
                  <a:cxn ang="0">
                    <a:pos x="334" y="454"/>
                  </a:cxn>
                  <a:cxn ang="0">
                    <a:pos x="324" y="426"/>
                  </a:cxn>
                  <a:cxn ang="0">
                    <a:pos x="402" y="98"/>
                  </a:cxn>
                  <a:cxn ang="0">
                    <a:pos x="70" y="8"/>
                  </a:cxn>
                  <a:cxn ang="0">
                    <a:pos x="68" y="0"/>
                  </a:cxn>
                  <a:cxn ang="0">
                    <a:pos x="70" y="34"/>
                  </a:cxn>
                  <a:cxn ang="0">
                    <a:pos x="0" y="156"/>
                  </a:cxn>
                  <a:cxn ang="0">
                    <a:pos x="42" y="278"/>
                  </a:cxn>
                  <a:cxn ang="0">
                    <a:pos x="32" y="384"/>
                  </a:cxn>
                  <a:cxn ang="0">
                    <a:pos x="102" y="534"/>
                  </a:cxn>
                  <a:cxn ang="0">
                    <a:pos x="102" y="614"/>
                  </a:cxn>
                  <a:cxn ang="0">
                    <a:pos x="122" y="682"/>
                  </a:cxn>
                  <a:cxn ang="0">
                    <a:pos x="90" y="734"/>
                  </a:cxn>
                  <a:cxn ang="0">
                    <a:pos x="190" y="870"/>
                  </a:cxn>
                  <a:cxn ang="0">
                    <a:pos x="190" y="1006"/>
                  </a:cxn>
                  <a:cxn ang="0">
                    <a:pos x="360" y="1114"/>
                  </a:cxn>
                  <a:cxn ang="0">
                    <a:pos x="360" y="1178"/>
                  </a:cxn>
                  <a:cxn ang="0">
                    <a:pos x="450" y="1236"/>
                  </a:cxn>
                  <a:cxn ang="0">
                    <a:pos x="450" y="1342"/>
                  </a:cxn>
                  <a:cxn ang="0">
                    <a:pos x="668" y="1354"/>
                  </a:cxn>
                  <a:cxn ang="0">
                    <a:pos x="672" y="1358"/>
                  </a:cxn>
                  <a:cxn ang="0">
                    <a:pos x="668" y="1354"/>
                  </a:cxn>
                  <a:cxn ang="0">
                    <a:pos x="694" y="1314"/>
                  </a:cxn>
                </a:cxnLst>
                <a:rect l="0" t="0" r="r" b="b"/>
                <a:pathLst>
                  <a:path w="742" h="1358">
                    <a:moveTo>
                      <a:pt x="694" y="1314"/>
                    </a:moveTo>
                    <a:lnTo>
                      <a:pt x="682" y="1260"/>
                    </a:lnTo>
                    <a:lnTo>
                      <a:pt x="732" y="1150"/>
                    </a:lnTo>
                    <a:lnTo>
                      <a:pt x="742" y="1140"/>
                    </a:lnTo>
                    <a:lnTo>
                      <a:pt x="712" y="1044"/>
                    </a:lnTo>
                    <a:lnTo>
                      <a:pt x="324" y="482"/>
                    </a:lnTo>
                    <a:lnTo>
                      <a:pt x="334" y="454"/>
                    </a:lnTo>
                    <a:lnTo>
                      <a:pt x="324" y="426"/>
                    </a:lnTo>
                    <a:lnTo>
                      <a:pt x="402" y="98"/>
                    </a:lnTo>
                    <a:lnTo>
                      <a:pt x="70" y="8"/>
                    </a:lnTo>
                    <a:lnTo>
                      <a:pt x="68" y="0"/>
                    </a:lnTo>
                    <a:lnTo>
                      <a:pt x="70" y="34"/>
                    </a:lnTo>
                    <a:lnTo>
                      <a:pt x="0" y="156"/>
                    </a:lnTo>
                    <a:lnTo>
                      <a:pt x="42" y="278"/>
                    </a:lnTo>
                    <a:lnTo>
                      <a:pt x="32" y="384"/>
                    </a:lnTo>
                    <a:lnTo>
                      <a:pt x="102" y="534"/>
                    </a:lnTo>
                    <a:lnTo>
                      <a:pt x="102" y="614"/>
                    </a:lnTo>
                    <a:lnTo>
                      <a:pt x="122" y="682"/>
                    </a:lnTo>
                    <a:lnTo>
                      <a:pt x="90" y="734"/>
                    </a:lnTo>
                    <a:lnTo>
                      <a:pt x="190" y="870"/>
                    </a:lnTo>
                    <a:lnTo>
                      <a:pt x="190" y="1006"/>
                    </a:lnTo>
                    <a:lnTo>
                      <a:pt x="360" y="1114"/>
                    </a:lnTo>
                    <a:lnTo>
                      <a:pt x="360" y="1178"/>
                    </a:lnTo>
                    <a:lnTo>
                      <a:pt x="450" y="1236"/>
                    </a:lnTo>
                    <a:lnTo>
                      <a:pt x="450" y="1342"/>
                    </a:lnTo>
                    <a:lnTo>
                      <a:pt x="668" y="1354"/>
                    </a:lnTo>
                    <a:lnTo>
                      <a:pt x="672" y="1358"/>
                    </a:lnTo>
                    <a:lnTo>
                      <a:pt x="668" y="1354"/>
                    </a:lnTo>
                    <a:lnTo>
                      <a:pt x="694" y="131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9" name="Freeform 2864"/>
              <p:cNvSpPr>
                <a:spLocks/>
              </p:cNvSpPr>
              <p:nvPr/>
            </p:nvSpPr>
            <p:spPr bwMode="auto">
              <a:xfrm>
                <a:off x="3321766" y="2822789"/>
                <a:ext cx="843285" cy="707023"/>
              </a:xfrm>
              <a:custGeom>
                <a:avLst/>
                <a:gdLst/>
                <a:ahLst/>
                <a:cxnLst>
                  <a:cxn ang="0">
                    <a:pos x="26" y="388"/>
                  </a:cxn>
                  <a:cxn ang="0">
                    <a:pos x="28" y="388"/>
                  </a:cxn>
                  <a:cxn ang="0">
                    <a:pos x="0" y="508"/>
                  </a:cxn>
                  <a:cxn ang="0">
                    <a:pos x="192" y="536"/>
                  </a:cxn>
                  <a:cxn ang="0">
                    <a:pos x="650" y="550"/>
                  </a:cxn>
                  <a:cxn ang="0">
                    <a:pos x="656" y="40"/>
                  </a:cxn>
                  <a:cxn ang="0">
                    <a:pos x="64" y="0"/>
                  </a:cxn>
                  <a:cxn ang="0">
                    <a:pos x="26" y="388"/>
                  </a:cxn>
                </a:cxnLst>
                <a:rect l="0" t="0" r="r" b="b"/>
                <a:pathLst>
                  <a:path w="656" h="550">
                    <a:moveTo>
                      <a:pt x="26" y="388"/>
                    </a:moveTo>
                    <a:lnTo>
                      <a:pt x="28" y="388"/>
                    </a:lnTo>
                    <a:lnTo>
                      <a:pt x="0" y="508"/>
                    </a:lnTo>
                    <a:lnTo>
                      <a:pt x="192" y="536"/>
                    </a:lnTo>
                    <a:lnTo>
                      <a:pt x="650" y="550"/>
                    </a:lnTo>
                    <a:lnTo>
                      <a:pt x="656" y="40"/>
                    </a:lnTo>
                    <a:lnTo>
                      <a:pt x="64" y="0"/>
                    </a:lnTo>
                    <a:lnTo>
                      <a:pt x="26" y="3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0" name="Freeform 2865"/>
              <p:cNvSpPr>
                <a:spLocks/>
              </p:cNvSpPr>
              <p:nvPr/>
            </p:nvSpPr>
            <p:spPr bwMode="auto">
              <a:xfrm>
                <a:off x="5828483" y="3918031"/>
                <a:ext cx="979548" cy="416501"/>
              </a:xfrm>
              <a:custGeom>
                <a:avLst/>
                <a:gdLst/>
                <a:ahLst/>
                <a:cxnLst>
                  <a:cxn ang="0">
                    <a:pos x="206" y="304"/>
                  </a:cxn>
                  <a:cxn ang="0">
                    <a:pos x="554" y="246"/>
                  </a:cxn>
                  <a:cxn ang="0">
                    <a:pos x="580" y="154"/>
                  </a:cxn>
                  <a:cxn ang="0">
                    <a:pos x="752" y="30"/>
                  </a:cxn>
                  <a:cxn ang="0">
                    <a:pos x="762" y="0"/>
                  </a:cxn>
                  <a:cxn ang="0">
                    <a:pos x="762" y="0"/>
                  </a:cxn>
                  <a:cxn ang="0">
                    <a:pos x="332" y="88"/>
                  </a:cxn>
                  <a:cxn ang="0">
                    <a:pos x="54" y="134"/>
                  </a:cxn>
                  <a:cxn ang="0">
                    <a:pos x="32" y="134"/>
                  </a:cxn>
                  <a:cxn ang="0">
                    <a:pos x="32" y="230"/>
                  </a:cxn>
                  <a:cxn ang="0">
                    <a:pos x="30" y="230"/>
                  </a:cxn>
                  <a:cxn ang="0">
                    <a:pos x="0" y="324"/>
                  </a:cxn>
                  <a:cxn ang="0">
                    <a:pos x="206" y="304"/>
                  </a:cxn>
                </a:cxnLst>
                <a:rect l="0" t="0" r="r" b="b"/>
                <a:pathLst>
                  <a:path w="762" h="324">
                    <a:moveTo>
                      <a:pt x="206" y="304"/>
                    </a:moveTo>
                    <a:lnTo>
                      <a:pt x="554" y="246"/>
                    </a:lnTo>
                    <a:lnTo>
                      <a:pt x="580" y="154"/>
                    </a:lnTo>
                    <a:lnTo>
                      <a:pt x="752" y="30"/>
                    </a:lnTo>
                    <a:lnTo>
                      <a:pt x="762" y="0"/>
                    </a:lnTo>
                    <a:lnTo>
                      <a:pt x="762" y="0"/>
                    </a:lnTo>
                    <a:lnTo>
                      <a:pt x="332" y="88"/>
                    </a:lnTo>
                    <a:lnTo>
                      <a:pt x="54" y="134"/>
                    </a:lnTo>
                    <a:lnTo>
                      <a:pt x="32" y="134"/>
                    </a:lnTo>
                    <a:lnTo>
                      <a:pt x="32" y="230"/>
                    </a:lnTo>
                    <a:lnTo>
                      <a:pt x="30" y="230"/>
                    </a:lnTo>
                    <a:lnTo>
                      <a:pt x="0" y="324"/>
                    </a:lnTo>
                    <a:lnTo>
                      <a:pt x="206" y="30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1" name="Freeform 2866"/>
              <p:cNvSpPr>
                <a:spLocks/>
              </p:cNvSpPr>
              <p:nvPr/>
            </p:nvSpPr>
            <p:spPr bwMode="auto">
              <a:xfrm>
                <a:off x="6545789" y="3696926"/>
                <a:ext cx="1012971" cy="537337"/>
              </a:xfrm>
              <a:custGeom>
                <a:avLst/>
                <a:gdLst/>
                <a:ahLst/>
                <a:cxnLst>
                  <a:cxn ang="0">
                    <a:pos x="196" y="202"/>
                  </a:cxn>
                  <a:cxn ang="0">
                    <a:pos x="26" y="326"/>
                  </a:cxn>
                  <a:cxn ang="0">
                    <a:pos x="0" y="418"/>
                  </a:cxn>
                  <a:cxn ang="0">
                    <a:pos x="62" y="408"/>
                  </a:cxn>
                  <a:cxn ang="0">
                    <a:pos x="312" y="310"/>
                  </a:cxn>
                  <a:cxn ang="0">
                    <a:pos x="344" y="344"/>
                  </a:cxn>
                  <a:cxn ang="0">
                    <a:pos x="424" y="326"/>
                  </a:cxn>
                  <a:cxn ang="0">
                    <a:pos x="558" y="414"/>
                  </a:cxn>
                  <a:cxn ang="0">
                    <a:pos x="560" y="408"/>
                  </a:cxn>
                  <a:cxn ang="0">
                    <a:pos x="628" y="368"/>
                  </a:cxn>
                  <a:cxn ang="0">
                    <a:pos x="628" y="328"/>
                  </a:cxn>
                  <a:cxn ang="0">
                    <a:pos x="678" y="248"/>
                  </a:cxn>
                  <a:cxn ang="0">
                    <a:pos x="738" y="248"/>
                  </a:cxn>
                  <a:cxn ang="0">
                    <a:pos x="788" y="128"/>
                  </a:cxn>
                  <a:cxn ang="0">
                    <a:pos x="788" y="46"/>
                  </a:cxn>
                  <a:cxn ang="0">
                    <a:pos x="754" y="0"/>
                  </a:cxn>
                  <a:cxn ang="0">
                    <a:pos x="208" y="170"/>
                  </a:cxn>
                  <a:cxn ang="0">
                    <a:pos x="196" y="202"/>
                  </a:cxn>
                </a:cxnLst>
                <a:rect l="0" t="0" r="r" b="b"/>
                <a:pathLst>
                  <a:path w="788" h="418">
                    <a:moveTo>
                      <a:pt x="196" y="202"/>
                    </a:moveTo>
                    <a:lnTo>
                      <a:pt x="26" y="326"/>
                    </a:lnTo>
                    <a:lnTo>
                      <a:pt x="0" y="418"/>
                    </a:lnTo>
                    <a:lnTo>
                      <a:pt x="62" y="408"/>
                    </a:lnTo>
                    <a:lnTo>
                      <a:pt x="312" y="310"/>
                    </a:lnTo>
                    <a:lnTo>
                      <a:pt x="344" y="344"/>
                    </a:lnTo>
                    <a:lnTo>
                      <a:pt x="424" y="326"/>
                    </a:lnTo>
                    <a:lnTo>
                      <a:pt x="558" y="414"/>
                    </a:lnTo>
                    <a:lnTo>
                      <a:pt x="560" y="408"/>
                    </a:lnTo>
                    <a:lnTo>
                      <a:pt x="628" y="368"/>
                    </a:lnTo>
                    <a:lnTo>
                      <a:pt x="628" y="328"/>
                    </a:lnTo>
                    <a:lnTo>
                      <a:pt x="678" y="248"/>
                    </a:lnTo>
                    <a:lnTo>
                      <a:pt x="738" y="248"/>
                    </a:lnTo>
                    <a:lnTo>
                      <a:pt x="788" y="128"/>
                    </a:lnTo>
                    <a:lnTo>
                      <a:pt x="788" y="46"/>
                    </a:lnTo>
                    <a:lnTo>
                      <a:pt x="754" y="0"/>
                    </a:lnTo>
                    <a:lnTo>
                      <a:pt x="208" y="170"/>
                    </a:lnTo>
                    <a:lnTo>
                      <a:pt x="196" y="20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2" name="Freeform 2867"/>
              <p:cNvSpPr>
                <a:spLocks/>
              </p:cNvSpPr>
              <p:nvPr/>
            </p:nvSpPr>
            <p:spPr bwMode="auto">
              <a:xfrm>
                <a:off x="7551047" y="2892206"/>
                <a:ext cx="141405" cy="97698"/>
              </a:xfrm>
              <a:custGeom>
                <a:avLst/>
                <a:gdLst/>
                <a:ahLst/>
                <a:cxnLst>
                  <a:cxn ang="0">
                    <a:pos x="14" y="38"/>
                  </a:cxn>
                  <a:cxn ang="0">
                    <a:pos x="0" y="76"/>
                  </a:cxn>
                  <a:cxn ang="0">
                    <a:pos x="46" y="52"/>
                  </a:cxn>
                  <a:cxn ang="0">
                    <a:pos x="106" y="12"/>
                  </a:cxn>
                  <a:cxn ang="0">
                    <a:pos x="110" y="0"/>
                  </a:cxn>
                  <a:cxn ang="0">
                    <a:pos x="98" y="0"/>
                  </a:cxn>
                  <a:cxn ang="0">
                    <a:pos x="14" y="38"/>
                  </a:cxn>
                </a:cxnLst>
                <a:rect l="0" t="0" r="r" b="b"/>
                <a:pathLst>
                  <a:path w="110" h="76">
                    <a:moveTo>
                      <a:pt x="14" y="38"/>
                    </a:moveTo>
                    <a:lnTo>
                      <a:pt x="0" y="76"/>
                    </a:lnTo>
                    <a:lnTo>
                      <a:pt x="46" y="52"/>
                    </a:lnTo>
                    <a:lnTo>
                      <a:pt x="106" y="12"/>
                    </a:lnTo>
                    <a:lnTo>
                      <a:pt x="110" y="0"/>
                    </a:lnTo>
                    <a:lnTo>
                      <a:pt x="98" y="0"/>
                    </a:lnTo>
                    <a:lnTo>
                      <a:pt x="14" y="3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3" name="Freeform 2868"/>
              <p:cNvSpPr>
                <a:spLocks/>
              </p:cNvSpPr>
              <p:nvPr/>
            </p:nvSpPr>
            <p:spPr bwMode="auto">
              <a:xfrm>
                <a:off x="4365589" y="3658361"/>
                <a:ext cx="899847" cy="465349"/>
              </a:xfrm>
              <a:custGeom>
                <a:avLst/>
                <a:gdLst/>
                <a:ahLst/>
                <a:cxnLst>
                  <a:cxn ang="0">
                    <a:pos x="626" y="62"/>
                  </a:cxn>
                  <a:cxn ang="0">
                    <a:pos x="642" y="0"/>
                  </a:cxn>
                  <a:cxn ang="0">
                    <a:pos x="606" y="0"/>
                  </a:cxn>
                  <a:cxn ang="0">
                    <a:pos x="608" y="0"/>
                  </a:cxn>
                  <a:cxn ang="0">
                    <a:pos x="0" y="8"/>
                  </a:cxn>
                  <a:cxn ang="0">
                    <a:pos x="10" y="362"/>
                  </a:cxn>
                  <a:cxn ang="0">
                    <a:pos x="700" y="338"/>
                  </a:cxn>
                  <a:cxn ang="0">
                    <a:pos x="680" y="90"/>
                  </a:cxn>
                  <a:cxn ang="0">
                    <a:pos x="626" y="62"/>
                  </a:cxn>
                </a:cxnLst>
                <a:rect l="0" t="0" r="r" b="b"/>
                <a:pathLst>
                  <a:path w="700" h="362">
                    <a:moveTo>
                      <a:pt x="626" y="62"/>
                    </a:moveTo>
                    <a:lnTo>
                      <a:pt x="642" y="0"/>
                    </a:lnTo>
                    <a:lnTo>
                      <a:pt x="606" y="0"/>
                    </a:lnTo>
                    <a:lnTo>
                      <a:pt x="608" y="0"/>
                    </a:lnTo>
                    <a:lnTo>
                      <a:pt x="0" y="8"/>
                    </a:lnTo>
                    <a:lnTo>
                      <a:pt x="10" y="362"/>
                    </a:lnTo>
                    <a:lnTo>
                      <a:pt x="700" y="338"/>
                    </a:lnTo>
                    <a:lnTo>
                      <a:pt x="680" y="90"/>
                    </a:lnTo>
                    <a:lnTo>
                      <a:pt x="626" y="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4" name="Freeform 2869"/>
              <p:cNvSpPr>
                <a:spLocks/>
              </p:cNvSpPr>
              <p:nvPr/>
            </p:nvSpPr>
            <p:spPr bwMode="auto">
              <a:xfrm>
                <a:off x="6011023" y="2557977"/>
                <a:ext cx="501343" cy="655603"/>
              </a:xfrm>
              <a:custGeom>
                <a:avLst/>
                <a:gdLst/>
                <a:ahLst/>
                <a:cxnLst>
                  <a:cxn ang="0">
                    <a:pos x="350" y="464"/>
                  </a:cxn>
                  <a:cxn ang="0">
                    <a:pos x="338" y="460"/>
                  </a:cxn>
                  <a:cxn ang="0">
                    <a:pos x="390" y="284"/>
                  </a:cxn>
                  <a:cxn ang="0">
                    <a:pos x="320" y="164"/>
                  </a:cxn>
                  <a:cxn ang="0">
                    <a:pos x="280" y="190"/>
                  </a:cxn>
                  <a:cxn ang="0">
                    <a:pos x="250" y="14"/>
                  </a:cxn>
                  <a:cxn ang="0">
                    <a:pos x="100" y="0"/>
                  </a:cxn>
                  <a:cxn ang="0">
                    <a:pos x="100" y="28"/>
                  </a:cxn>
                  <a:cxn ang="0">
                    <a:pos x="22" y="124"/>
                  </a:cxn>
                  <a:cxn ang="0">
                    <a:pos x="0" y="232"/>
                  </a:cxn>
                  <a:cxn ang="0">
                    <a:pos x="12" y="272"/>
                  </a:cxn>
                  <a:cxn ang="0">
                    <a:pos x="50" y="378"/>
                  </a:cxn>
                  <a:cxn ang="0">
                    <a:pos x="50" y="486"/>
                  </a:cxn>
                  <a:cxn ang="0">
                    <a:pos x="24" y="510"/>
                  </a:cxn>
                  <a:cxn ang="0">
                    <a:pos x="212" y="506"/>
                  </a:cxn>
                  <a:cxn ang="0">
                    <a:pos x="350" y="464"/>
                  </a:cxn>
                </a:cxnLst>
                <a:rect l="0" t="0" r="r" b="b"/>
                <a:pathLst>
                  <a:path w="390" h="510">
                    <a:moveTo>
                      <a:pt x="350" y="464"/>
                    </a:moveTo>
                    <a:lnTo>
                      <a:pt x="338" y="460"/>
                    </a:lnTo>
                    <a:lnTo>
                      <a:pt x="390" y="284"/>
                    </a:lnTo>
                    <a:lnTo>
                      <a:pt x="320" y="164"/>
                    </a:lnTo>
                    <a:lnTo>
                      <a:pt x="280" y="190"/>
                    </a:lnTo>
                    <a:lnTo>
                      <a:pt x="250" y="14"/>
                    </a:lnTo>
                    <a:lnTo>
                      <a:pt x="100" y="0"/>
                    </a:lnTo>
                    <a:lnTo>
                      <a:pt x="100" y="28"/>
                    </a:lnTo>
                    <a:lnTo>
                      <a:pt x="22" y="124"/>
                    </a:lnTo>
                    <a:lnTo>
                      <a:pt x="0" y="232"/>
                    </a:lnTo>
                    <a:lnTo>
                      <a:pt x="12" y="272"/>
                    </a:lnTo>
                    <a:lnTo>
                      <a:pt x="50" y="378"/>
                    </a:lnTo>
                    <a:lnTo>
                      <a:pt x="50" y="486"/>
                    </a:lnTo>
                    <a:lnTo>
                      <a:pt x="24" y="510"/>
                    </a:lnTo>
                    <a:lnTo>
                      <a:pt x="212" y="506"/>
                    </a:lnTo>
                    <a:lnTo>
                      <a:pt x="350" y="46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5" name="Freeform 2870"/>
              <p:cNvSpPr>
                <a:spLocks/>
              </p:cNvSpPr>
              <p:nvPr/>
            </p:nvSpPr>
            <p:spPr bwMode="auto">
              <a:xfrm>
                <a:off x="2308796" y="3126166"/>
                <a:ext cx="694168" cy="1210937"/>
              </a:xfrm>
              <a:custGeom>
                <a:avLst/>
                <a:gdLst/>
                <a:ahLst/>
                <a:cxnLst>
                  <a:cxn ang="0">
                    <a:pos x="468" y="688"/>
                  </a:cxn>
                  <a:cxn ang="0">
                    <a:pos x="540" y="98"/>
                  </a:cxn>
                  <a:cxn ang="0">
                    <a:pos x="302" y="50"/>
                  </a:cxn>
                  <a:cxn ang="0">
                    <a:pos x="302" y="46"/>
                  </a:cxn>
                  <a:cxn ang="0">
                    <a:pos x="76" y="0"/>
                  </a:cxn>
                  <a:cxn ang="0">
                    <a:pos x="0" y="328"/>
                  </a:cxn>
                  <a:cxn ang="0">
                    <a:pos x="10" y="356"/>
                  </a:cxn>
                  <a:cxn ang="0">
                    <a:pos x="0" y="384"/>
                  </a:cxn>
                  <a:cxn ang="0">
                    <a:pos x="384" y="942"/>
                  </a:cxn>
                  <a:cxn ang="0">
                    <a:pos x="414" y="794"/>
                  </a:cxn>
                  <a:cxn ang="0">
                    <a:pos x="454" y="806"/>
                  </a:cxn>
                  <a:cxn ang="0">
                    <a:pos x="468" y="688"/>
                  </a:cxn>
                  <a:cxn ang="0">
                    <a:pos x="468" y="688"/>
                  </a:cxn>
                  <a:cxn ang="0">
                    <a:pos x="468" y="688"/>
                  </a:cxn>
                </a:cxnLst>
                <a:rect l="0" t="0" r="r" b="b"/>
                <a:pathLst>
                  <a:path w="540" h="942">
                    <a:moveTo>
                      <a:pt x="468" y="688"/>
                    </a:moveTo>
                    <a:lnTo>
                      <a:pt x="540" y="98"/>
                    </a:lnTo>
                    <a:lnTo>
                      <a:pt x="302" y="50"/>
                    </a:lnTo>
                    <a:lnTo>
                      <a:pt x="302" y="46"/>
                    </a:lnTo>
                    <a:lnTo>
                      <a:pt x="76" y="0"/>
                    </a:lnTo>
                    <a:lnTo>
                      <a:pt x="0" y="328"/>
                    </a:lnTo>
                    <a:lnTo>
                      <a:pt x="10" y="356"/>
                    </a:lnTo>
                    <a:lnTo>
                      <a:pt x="0" y="384"/>
                    </a:lnTo>
                    <a:lnTo>
                      <a:pt x="384" y="942"/>
                    </a:lnTo>
                    <a:lnTo>
                      <a:pt x="414" y="794"/>
                    </a:lnTo>
                    <a:lnTo>
                      <a:pt x="454" y="806"/>
                    </a:lnTo>
                    <a:lnTo>
                      <a:pt x="468" y="688"/>
                    </a:lnTo>
                    <a:lnTo>
                      <a:pt x="468" y="688"/>
                    </a:lnTo>
                    <a:lnTo>
                      <a:pt x="468" y="6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6" name="Freeform 2871"/>
              <p:cNvSpPr>
                <a:spLocks/>
              </p:cNvSpPr>
              <p:nvPr/>
            </p:nvSpPr>
            <p:spPr bwMode="auto">
              <a:xfrm>
                <a:off x="7664170" y="2681385"/>
                <a:ext cx="110553" cy="200537"/>
              </a:xfrm>
              <a:custGeom>
                <a:avLst/>
                <a:gdLst/>
                <a:ahLst/>
                <a:cxnLst>
                  <a:cxn ang="0">
                    <a:pos x="0" y="18"/>
                  </a:cxn>
                  <a:cxn ang="0">
                    <a:pos x="26" y="156"/>
                  </a:cxn>
                  <a:cxn ang="0">
                    <a:pos x="48" y="108"/>
                  </a:cxn>
                  <a:cxn ang="0">
                    <a:pos x="86" y="40"/>
                  </a:cxn>
                  <a:cxn ang="0">
                    <a:pos x="50" y="0"/>
                  </a:cxn>
                  <a:cxn ang="0">
                    <a:pos x="0" y="18"/>
                  </a:cxn>
                </a:cxnLst>
                <a:rect l="0" t="0" r="r" b="b"/>
                <a:pathLst>
                  <a:path w="86" h="156">
                    <a:moveTo>
                      <a:pt x="0" y="18"/>
                    </a:moveTo>
                    <a:lnTo>
                      <a:pt x="26" y="156"/>
                    </a:lnTo>
                    <a:lnTo>
                      <a:pt x="48" y="108"/>
                    </a:lnTo>
                    <a:lnTo>
                      <a:pt x="86" y="40"/>
                    </a:lnTo>
                    <a:lnTo>
                      <a:pt x="50" y="0"/>
                    </a:lnTo>
                    <a:lnTo>
                      <a:pt x="0" y="1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7" name="Freeform 2872"/>
              <p:cNvSpPr>
                <a:spLocks/>
              </p:cNvSpPr>
              <p:nvPr/>
            </p:nvSpPr>
            <p:spPr bwMode="auto">
              <a:xfrm>
                <a:off x="6599780" y="3342129"/>
                <a:ext cx="912702" cy="609325"/>
              </a:xfrm>
              <a:custGeom>
                <a:avLst/>
                <a:gdLst/>
                <a:ahLst/>
                <a:cxnLst>
                  <a:cxn ang="0">
                    <a:pos x="492" y="106"/>
                  </a:cxn>
                  <a:cxn ang="0">
                    <a:pos x="502" y="26"/>
                  </a:cxn>
                  <a:cxn ang="0">
                    <a:pos x="442" y="0"/>
                  </a:cxn>
                  <a:cxn ang="0">
                    <a:pos x="424" y="26"/>
                  </a:cxn>
                  <a:cxn ang="0">
                    <a:pos x="386" y="26"/>
                  </a:cxn>
                  <a:cxn ang="0">
                    <a:pos x="344" y="84"/>
                  </a:cxn>
                  <a:cxn ang="0">
                    <a:pos x="314" y="158"/>
                  </a:cxn>
                  <a:cxn ang="0">
                    <a:pos x="286" y="132"/>
                  </a:cxn>
                  <a:cxn ang="0">
                    <a:pos x="256" y="296"/>
                  </a:cxn>
                  <a:cxn ang="0">
                    <a:pos x="184" y="340"/>
                  </a:cxn>
                  <a:cxn ang="0">
                    <a:pos x="112" y="306"/>
                  </a:cxn>
                  <a:cxn ang="0">
                    <a:pos x="60" y="402"/>
                  </a:cxn>
                  <a:cxn ang="0">
                    <a:pos x="0" y="474"/>
                  </a:cxn>
                  <a:cxn ang="0">
                    <a:pos x="164" y="444"/>
                  </a:cxn>
                  <a:cxn ang="0">
                    <a:pos x="710" y="272"/>
                  </a:cxn>
                  <a:cxn ang="0">
                    <a:pos x="666" y="214"/>
                  </a:cxn>
                  <a:cxn ang="0">
                    <a:pos x="698" y="96"/>
                  </a:cxn>
                  <a:cxn ang="0">
                    <a:pos x="614" y="116"/>
                  </a:cxn>
                  <a:cxn ang="0">
                    <a:pos x="492" y="106"/>
                  </a:cxn>
                </a:cxnLst>
                <a:rect l="0" t="0" r="r" b="b"/>
                <a:pathLst>
                  <a:path w="710" h="474">
                    <a:moveTo>
                      <a:pt x="492" y="106"/>
                    </a:moveTo>
                    <a:lnTo>
                      <a:pt x="502" y="26"/>
                    </a:lnTo>
                    <a:lnTo>
                      <a:pt x="442" y="0"/>
                    </a:lnTo>
                    <a:lnTo>
                      <a:pt x="424" y="26"/>
                    </a:lnTo>
                    <a:lnTo>
                      <a:pt x="386" y="26"/>
                    </a:lnTo>
                    <a:lnTo>
                      <a:pt x="344" y="84"/>
                    </a:lnTo>
                    <a:lnTo>
                      <a:pt x="314" y="158"/>
                    </a:lnTo>
                    <a:lnTo>
                      <a:pt x="286" y="132"/>
                    </a:lnTo>
                    <a:lnTo>
                      <a:pt x="256" y="296"/>
                    </a:lnTo>
                    <a:lnTo>
                      <a:pt x="184" y="340"/>
                    </a:lnTo>
                    <a:lnTo>
                      <a:pt x="112" y="306"/>
                    </a:lnTo>
                    <a:lnTo>
                      <a:pt x="60" y="402"/>
                    </a:lnTo>
                    <a:lnTo>
                      <a:pt x="0" y="474"/>
                    </a:lnTo>
                    <a:lnTo>
                      <a:pt x="164" y="444"/>
                    </a:lnTo>
                    <a:lnTo>
                      <a:pt x="710" y="272"/>
                    </a:lnTo>
                    <a:lnTo>
                      <a:pt x="666" y="214"/>
                    </a:lnTo>
                    <a:lnTo>
                      <a:pt x="698" y="96"/>
                    </a:lnTo>
                    <a:lnTo>
                      <a:pt x="614" y="116"/>
                    </a:lnTo>
                    <a:lnTo>
                      <a:pt x="492" y="10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8" name="Freeform 2873"/>
              <p:cNvSpPr>
                <a:spLocks/>
              </p:cNvSpPr>
              <p:nvPr/>
            </p:nvSpPr>
            <p:spPr bwMode="auto">
              <a:xfrm>
                <a:off x="6939151" y="3203296"/>
                <a:ext cx="568189" cy="285380"/>
              </a:xfrm>
              <a:custGeom>
                <a:avLst/>
                <a:gdLst/>
                <a:ahLst/>
                <a:cxnLst>
                  <a:cxn ang="0">
                    <a:pos x="316" y="0"/>
                  </a:cxn>
                  <a:cxn ang="0">
                    <a:pos x="0" y="108"/>
                  </a:cxn>
                  <a:cxn ang="0">
                    <a:pos x="24" y="150"/>
                  </a:cxn>
                  <a:cxn ang="0">
                    <a:pos x="126" y="94"/>
                  </a:cxn>
                  <a:cxn ang="0">
                    <a:pos x="178" y="106"/>
                  </a:cxn>
                  <a:cxn ang="0">
                    <a:pos x="178" y="104"/>
                  </a:cxn>
                  <a:cxn ang="0">
                    <a:pos x="180" y="106"/>
                  </a:cxn>
                  <a:cxn ang="0">
                    <a:pos x="180" y="106"/>
                  </a:cxn>
                  <a:cxn ang="0">
                    <a:pos x="242" y="132"/>
                  </a:cxn>
                  <a:cxn ang="0">
                    <a:pos x="232" y="212"/>
                  </a:cxn>
                  <a:cxn ang="0">
                    <a:pos x="354" y="222"/>
                  </a:cxn>
                  <a:cxn ang="0">
                    <a:pos x="436" y="200"/>
                  </a:cxn>
                  <a:cxn ang="0">
                    <a:pos x="442" y="174"/>
                  </a:cxn>
                  <a:cxn ang="0">
                    <a:pos x="442" y="134"/>
                  </a:cxn>
                  <a:cxn ang="0">
                    <a:pos x="374" y="162"/>
                  </a:cxn>
                  <a:cxn ang="0">
                    <a:pos x="316" y="0"/>
                  </a:cxn>
                </a:cxnLst>
                <a:rect l="0" t="0" r="r" b="b"/>
                <a:pathLst>
                  <a:path w="442" h="222">
                    <a:moveTo>
                      <a:pt x="316" y="0"/>
                    </a:moveTo>
                    <a:lnTo>
                      <a:pt x="0" y="108"/>
                    </a:lnTo>
                    <a:lnTo>
                      <a:pt x="24" y="150"/>
                    </a:lnTo>
                    <a:lnTo>
                      <a:pt x="126" y="94"/>
                    </a:lnTo>
                    <a:lnTo>
                      <a:pt x="178" y="106"/>
                    </a:lnTo>
                    <a:lnTo>
                      <a:pt x="178" y="104"/>
                    </a:lnTo>
                    <a:lnTo>
                      <a:pt x="180" y="106"/>
                    </a:lnTo>
                    <a:lnTo>
                      <a:pt x="180" y="106"/>
                    </a:lnTo>
                    <a:lnTo>
                      <a:pt x="242" y="132"/>
                    </a:lnTo>
                    <a:lnTo>
                      <a:pt x="232" y="212"/>
                    </a:lnTo>
                    <a:lnTo>
                      <a:pt x="354" y="222"/>
                    </a:lnTo>
                    <a:lnTo>
                      <a:pt x="436" y="200"/>
                    </a:lnTo>
                    <a:lnTo>
                      <a:pt x="442" y="174"/>
                    </a:lnTo>
                    <a:lnTo>
                      <a:pt x="442" y="134"/>
                    </a:lnTo>
                    <a:lnTo>
                      <a:pt x="374" y="162"/>
                    </a:lnTo>
                    <a:lnTo>
                      <a:pt x="31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39" name="Freeform 2874"/>
              <p:cNvSpPr>
                <a:spLocks/>
              </p:cNvSpPr>
              <p:nvPr/>
            </p:nvSpPr>
            <p:spPr bwMode="auto">
              <a:xfrm>
                <a:off x="4363018" y="3666074"/>
                <a:ext cx="15426" cy="457636"/>
              </a:xfrm>
              <a:custGeom>
                <a:avLst/>
                <a:gdLst/>
                <a:ahLst/>
                <a:cxnLst>
                  <a:cxn ang="0">
                    <a:pos x="2" y="2"/>
                  </a:cxn>
                  <a:cxn ang="0">
                    <a:pos x="2" y="0"/>
                  </a:cxn>
                  <a:cxn ang="0">
                    <a:pos x="0" y="0"/>
                  </a:cxn>
                  <a:cxn ang="0">
                    <a:pos x="8" y="356"/>
                  </a:cxn>
                  <a:cxn ang="0">
                    <a:pos x="12" y="356"/>
                  </a:cxn>
                  <a:cxn ang="0">
                    <a:pos x="2" y="2"/>
                  </a:cxn>
                  <a:cxn ang="0">
                    <a:pos x="2" y="2"/>
                  </a:cxn>
                </a:cxnLst>
                <a:rect l="0" t="0" r="r" b="b"/>
                <a:pathLst>
                  <a:path w="12" h="356">
                    <a:moveTo>
                      <a:pt x="2" y="2"/>
                    </a:moveTo>
                    <a:lnTo>
                      <a:pt x="2" y="0"/>
                    </a:lnTo>
                    <a:lnTo>
                      <a:pt x="0" y="0"/>
                    </a:lnTo>
                    <a:lnTo>
                      <a:pt x="8" y="356"/>
                    </a:lnTo>
                    <a:lnTo>
                      <a:pt x="12" y="356"/>
                    </a:lnTo>
                    <a:lnTo>
                      <a:pt x="2" y="2"/>
                    </a:lnTo>
                    <a:lnTo>
                      <a:pt x="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0" name="Freeform 2875"/>
              <p:cNvSpPr>
                <a:spLocks/>
              </p:cNvSpPr>
              <p:nvPr/>
            </p:nvSpPr>
            <p:spPr bwMode="auto">
              <a:xfrm>
                <a:off x="5103463" y="3568377"/>
                <a:ext cx="2571" cy="2571"/>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1" name="Freeform 2876"/>
              <p:cNvSpPr>
                <a:spLocks/>
              </p:cNvSpPr>
              <p:nvPr/>
            </p:nvSpPr>
            <p:spPr bwMode="auto">
              <a:xfrm>
                <a:off x="5113747" y="3555522"/>
                <a:ext cx="444781" cy="15426"/>
              </a:xfrm>
              <a:custGeom>
                <a:avLst/>
                <a:gdLst/>
                <a:ahLst/>
                <a:cxnLst>
                  <a:cxn ang="0">
                    <a:pos x="346" y="0"/>
                  </a:cxn>
                  <a:cxn ang="0">
                    <a:pos x="0" y="10"/>
                  </a:cxn>
                  <a:cxn ang="0">
                    <a:pos x="0" y="12"/>
                  </a:cxn>
                  <a:cxn ang="0">
                    <a:pos x="346" y="4"/>
                  </a:cxn>
                  <a:cxn ang="0">
                    <a:pos x="346" y="0"/>
                  </a:cxn>
                </a:cxnLst>
                <a:rect l="0" t="0" r="r" b="b"/>
                <a:pathLst>
                  <a:path w="346" h="12">
                    <a:moveTo>
                      <a:pt x="346" y="0"/>
                    </a:moveTo>
                    <a:lnTo>
                      <a:pt x="0" y="10"/>
                    </a:lnTo>
                    <a:lnTo>
                      <a:pt x="0" y="12"/>
                    </a:lnTo>
                    <a:lnTo>
                      <a:pt x="346" y="4"/>
                    </a:lnTo>
                    <a:lnTo>
                      <a:pt x="34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2" name="Rectangle 2877"/>
              <p:cNvSpPr>
                <a:spLocks noChangeArrowheads="1"/>
              </p:cNvSpPr>
              <p:nvPr/>
            </p:nvSpPr>
            <p:spPr bwMode="auto">
              <a:xfrm>
                <a:off x="6157569" y="5033841"/>
                <a:ext cx="2571"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43" name="Freeform 2878"/>
              <p:cNvSpPr>
                <a:spLocks/>
              </p:cNvSpPr>
              <p:nvPr/>
            </p:nvSpPr>
            <p:spPr bwMode="auto">
              <a:xfrm>
                <a:off x="6090724" y="4316535"/>
                <a:ext cx="69417" cy="717306"/>
              </a:xfrm>
              <a:custGeom>
                <a:avLst/>
                <a:gdLst/>
                <a:ahLst/>
                <a:cxnLst>
                  <a:cxn ang="0">
                    <a:pos x="0" y="0"/>
                  </a:cxn>
                  <a:cxn ang="0">
                    <a:pos x="52" y="558"/>
                  </a:cxn>
                  <a:cxn ang="0">
                    <a:pos x="54" y="558"/>
                  </a:cxn>
                  <a:cxn ang="0">
                    <a:pos x="2" y="0"/>
                  </a:cxn>
                  <a:cxn ang="0">
                    <a:pos x="0" y="0"/>
                  </a:cxn>
                </a:cxnLst>
                <a:rect l="0" t="0" r="r" b="b"/>
                <a:pathLst>
                  <a:path w="54" h="558">
                    <a:moveTo>
                      <a:pt x="0" y="0"/>
                    </a:moveTo>
                    <a:lnTo>
                      <a:pt x="52" y="558"/>
                    </a:lnTo>
                    <a:lnTo>
                      <a:pt x="54" y="558"/>
                    </a:lnTo>
                    <a:lnTo>
                      <a:pt x="2"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4" name="Freeform 2879"/>
              <p:cNvSpPr>
                <a:spLocks/>
              </p:cNvSpPr>
              <p:nvPr/>
            </p:nvSpPr>
            <p:spPr bwMode="auto">
              <a:xfrm>
                <a:off x="6540647" y="3915460"/>
                <a:ext cx="272525" cy="318803"/>
              </a:xfrm>
              <a:custGeom>
                <a:avLst/>
                <a:gdLst/>
                <a:ahLst/>
                <a:cxnLst>
                  <a:cxn ang="0">
                    <a:pos x="26" y="156"/>
                  </a:cxn>
                  <a:cxn ang="0">
                    <a:pos x="0" y="248"/>
                  </a:cxn>
                  <a:cxn ang="0">
                    <a:pos x="4" y="248"/>
                  </a:cxn>
                  <a:cxn ang="0">
                    <a:pos x="30" y="156"/>
                  </a:cxn>
                  <a:cxn ang="0">
                    <a:pos x="200" y="32"/>
                  </a:cxn>
                  <a:cxn ang="0">
                    <a:pos x="212" y="0"/>
                  </a:cxn>
                  <a:cxn ang="0">
                    <a:pos x="208" y="2"/>
                  </a:cxn>
                  <a:cxn ang="0">
                    <a:pos x="198" y="32"/>
                  </a:cxn>
                  <a:cxn ang="0">
                    <a:pos x="26" y="156"/>
                  </a:cxn>
                </a:cxnLst>
                <a:rect l="0" t="0" r="r" b="b"/>
                <a:pathLst>
                  <a:path w="212" h="248">
                    <a:moveTo>
                      <a:pt x="26" y="156"/>
                    </a:moveTo>
                    <a:lnTo>
                      <a:pt x="0" y="248"/>
                    </a:lnTo>
                    <a:lnTo>
                      <a:pt x="4" y="248"/>
                    </a:lnTo>
                    <a:lnTo>
                      <a:pt x="30" y="156"/>
                    </a:lnTo>
                    <a:lnTo>
                      <a:pt x="200" y="32"/>
                    </a:lnTo>
                    <a:lnTo>
                      <a:pt x="212" y="0"/>
                    </a:lnTo>
                    <a:lnTo>
                      <a:pt x="208" y="2"/>
                    </a:lnTo>
                    <a:lnTo>
                      <a:pt x="198" y="32"/>
                    </a:lnTo>
                    <a:lnTo>
                      <a:pt x="26" y="15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5" name="Freeform 2880"/>
              <p:cNvSpPr>
                <a:spLocks/>
              </p:cNvSpPr>
              <p:nvPr/>
            </p:nvSpPr>
            <p:spPr bwMode="auto">
              <a:xfrm>
                <a:off x="6741184" y="3730349"/>
                <a:ext cx="2571" cy="2571"/>
              </a:xfrm>
              <a:custGeom>
                <a:avLst/>
                <a:gdLst/>
                <a:ahLst/>
                <a:cxnLst>
                  <a:cxn ang="0">
                    <a:pos x="0" y="0"/>
                  </a:cxn>
                  <a:cxn ang="0">
                    <a:pos x="0" y="0"/>
                  </a:cxn>
                  <a:cxn ang="0">
                    <a:pos x="2" y="2"/>
                  </a:cxn>
                  <a:cxn ang="0">
                    <a:pos x="0" y="0"/>
                  </a:cxn>
                </a:cxnLst>
                <a:rect l="0" t="0" r="r" b="b"/>
                <a:pathLst>
                  <a:path w="2" h="2">
                    <a:moveTo>
                      <a:pt x="0" y="0"/>
                    </a:moveTo>
                    <a:lnTo>
                      <a:pt x="0" y="0"/>
                    </a:lnTo>
                    <a:lnTo>
                      <a:pt x="2" y="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6" name="Freeform 2881"/>
              <p:cNvSpPr>
                <a:spLocks/>
              </p:cNvSpPr>
              <p:nvPr/>
            </p:nvSpPr>
            <p:spPr bwMode="auto">
              <a:xfrm>
                <a:off x="6592067" y="3732920"/>
                <a:ext cx="151688" cy="221105"/>
              </a:xfrm>
              <a:custGeom>
                <a:avLst/>
                <a:gdLst/>
                <a:ahLst/>
                <a:cxnLst>
                  <a:cxn ang="0">
                    <a:pos x="64" y="98"/>
                  </a:cxn>
                  <a:cxn ang="0">
                    <a:pos x="0" y="172"/>
                  </a:cxn>
                  <a:cxn ang="0">
                    <a:pos x="6" y="170"/>
                  </a:cxn>
                  <a:cxn ang="0">
                    <a:pos x="6" y="170"/>
                  </a:cxn>
                  <a:cxn ang="0">
                    <a:pos x="66" y="98"/>
                  </a:cxn>
                  <a:cxn ang="0">
                    <a:pos x="118" y="2"/>
                  </a:cxn>
                  <a:cxn ang="0">
                    <a:pos x="114" y="0"/>
                  </a:cxn>
                  <a:cxn ang="0">
                    <a:pos x="64" y="98"/>
                  </a:cxn>
                </a:cxnLst>
                <a:rect l="0" t="0" r="r" b="b"/>
                <a:pathLst>
                  <a:path w="118" h="172">
                    <a:moveTo>
                      <a:pt x="64" y="98"/>
                    </a:moveTo>
                    <a:lnTo>
                      <a:pt x="0" y="172"/>
                    </a:lnTo>
                    <a:lnTo>
                      <a:pt x="6" y="170"/>
                    </a:lnTo>
                    <a:lnTo>
                      <a:pt x="6" y="170"/>
                    </a:lnTo>
                    <a:lnTo>
                      <a:pt x="66" y="98"/>
                    </a:lnTo>
                    <a:lnTo>
                      <a:pt x="118" y="2"/>
                    </a:lnTo>
                    <a:lnTo>
                      <a:pt x="114" y="0"/>
                    </a:lnTo>
                    <a:lnTo>
                      <a:pt x="64" y="9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7" name="Freeform 2882"/>
              <p:cNvSpPr>
                <a:spLocks/>
              </p:cNvSpPr>
              <p:nvPr/>
            </p:nvSpPr>
            <p:spPr bwMode="auto">
              <a:xfrm>
                <a:off x="7507340" y="3285568"/>
                <a:ext cx="2571" cy="7713"/>
              </a:xfrm>
              <a:custGeom>
                <a:avLst/>
                <a:gdLst/>
                <a:ahLst/>
                <a:cxnLst>
                  <a:cxn ang="0">
                    <a:pos x="2" y="6"/>
                  </a:cxn>
                  <a:cxn ang="0">
                    <a:pos x="2" y="2"/>
                  </a:cxn>
                  <a:cxn ang="0">
                    <a:pos x="0" y="0"/>
                  </a:cxn>
                  <a:cxn ang="0">
                    <a:pos x="0" y="6"/>
                  </a:cxn>
                  <a:cxn ang="0">
                    <a:pos x="2" y="6"/>
                  </a:cxn>
                </a:cxnLst>
                <a:rect l="0" t="0" r="r" b="b"/>
                <a:pathLst>
                  <a:path w="2" h="6">
                    <a:moveTo>
                      <a:pt x="2" y="6"/>
                    </a:moveTo>
                    <a:lnTo>
                      <a:pt x="2" y="2"/>
                    </a:lnTo>
                    <a:lnTo>
                      <a:pt x="0" y="0"/>
                    </a:lnTo>
                    <a:lnTo>
                      <a:pt x="0" y="6"/>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8" name="Freeform 2883"/>
              <p:cNvSpPr>
                <a:spLocks/>
              </p:cNvSpPr>
              <p:nvPr/>
            </p:nvSpPr>
            <p:spPr bwMode="auto">
              <a:xfrm>
                <a:off x="7383932" y="3190441"/>
                <a:ext cx="123408" cy="102840"/>
              </a:xfrm>
              <a:custGeom>
                <a:avLst/>
                <a:gdLst/>
                <a:ahLst/>
                <a:cxnLst>
                  <a:cxn ang="0">
                    <a:pos x="0" y="2"/>
                  </a:cxn>
                  <a:cxn ang="0">
                    <a:pos x="96" y="80"/>
                  </a:cxn>
                  <a:cxn ang="0">
                    <a:pos x="96" y="74"/>
                  </a:cxn>
                  <a:cxn ang="0">
                    <a:pos x="2" y="0"/>
                  </a:cxn>
                  <a:cxn ang="0">
                    <a:pos x="0" y="2"/>
                  </a:cxn>
                </a:cxnLst>
                <a:rect l="0" t="0" r="r" b="b"/>
                <a:pathLst>
                  <a:path w="96" h="80">
                    <a:moveTo>
                      <a:pt x="0" y="2"/>
                    </a:moveTo>
                    <a:lnTo>
                      <a:pt x="96" y="80"/>
                    </a:lnTo>
                    <a:lnTo>
                      <a:pt x="96" y="74"/>
                    </a:lnTo>
                    <a:lnTo>
                      <a:pt x="2"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49" name="Freeform 2884"/>
              <p:cNvSpPr>
                <a:spLocks/>
              </p:cNvSpPr>
              <p:nvPr/>
            </p:nvSpPr>
            <p:spPr bwMode="auto">
              <a:xfrm>
                <a:off x="7548476" y="2989904"/>
                <a:ext cx="2571" cy="2571"/>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0" name="Freeform 2885"/>
              <p:cNvSpPr>
                <a:spLocks/>
              </p:cNvSpPr>
              <p:nvPr/>
            </p:nvSpPr>
            <p:spPr bwMode="auto">
              <a:xfrm>
                <a:off x="7692451" y="2889635"/>
                <a:ext cx="7713" cy="2571"/>
              </a:xfrm>
              <a:custGeom>
                <a:avLst/>
                <a:gdLst/>
                <a:ahLst/>
                <a:cxnLst>
                  <a:cxn ang="0">
                    <a:pos x="4" y="0"/>
                  </a:cxn>
                  <a:cxn ang="0">
                    <a:pos x="2" y="0"/>
                  </a:cxn>
                  <a:cxn ang="0">
                    <a:pos x="0" y="2"/>
                  </a:cxn>
                  <a:cxn ang="0">
                    <a:pos x="6" y="2"/>
                  </a:cxn>
                  <a:cxn ang="0">
                    <a:pos x="6" y="0"/>
                  </a:cxn>
                  <a:cxn ang="0">
                    <a:pos x="4" y="0"/>
                  </a:cxn>
                  <a:cxn ang="0">
                    <a:pos x="4" y="0"/>
                  </a:cxn>
                  <a:cxn ang="0">
                    <a:pos x="4" y="0"/>
                  </a:cxn>
                </a:cxnLst>
                <a:rect l="0" t="0" r="r" b="b"/>
                <a:pathLst>
                  <a:path w="6" h="2">
                    <a:moveTo>
                      <a:pt x="4" y="0"/>
                    </a:moveTo>
                    <a:lnTo>
                      <a:pt x="2" y="0"/>
                    </a:lnTo>
                    <a:lnTo>
                      <a:pt x="0" y="2"/>
                    </a:lnTo>
                    <a:lnTo>
                      <a:pt x="6" y="2"/>
                    </a:lnTo>
                    <a:lnTo>
                      <a:pt x="6" y="0"/>
                    </a:lnTo>
                    <a:lnTo>
                      <a:pt x="4" y="0"/>
                    </a:lnTo>
                    <a:lnTo>
                      <a:pt x="4" y="0"/>
                    </a:lnTo>
                    <a:lnTo>
                      <a:pt x="4"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1" name="Freeform 2886"/>
              <p:cNvSpPr>
                <a:spLocks/>
              </p:cNvSpPr>
              <p:nvPr/>
            </p:nvSpPr>
            <p:spPr bwMode="auto">
              <a:xfrm>
                <a:off x="7391645" y="2889635"/>
                <a:ext cx="303377" cy="102840"/>
              </a:xfrm>
              <a:custGeom>
                <a:avLst/>
                <a:gdLst/>
                <a:ahLst/>
                <a:cxnLst>
                  <a:cxn ang="0">
                    <a:pos x="222" y="0"/>
                  </a:cxn>
                  <a:cxn ang="0">
                    <a:pos x="136" y="40"/>
                  </a:cxn>
                  <a:cxn ang="0">
                    <a:pos x="124" y="70"/>
                  </a:cxn>
                  <a:cxn ang="0">
                    <a:pos x="0" y="42"/>
                  </a:cxn>
                  <a:cxn ang="0">
                    <a:pos x="0" y="44"/>
                  </a:cxn>
                  <a:cxn ang="0">
                    <a:pos x="124" y="72"/>
                  </a:cxn>
                  <a:cxn ang="0">
                    <a:pos x="122" y="80"/>
                  </a:cxn>
                  <a:cxn ang="0">
                    <a:pos x="124" y="78"/>
                  </a:cxn>
                  <a:cxn ang="0">
                    <a:pos x="138" y="40"/>
                  </a:cxn>
                  <a:cxn ang="0">
                    <a:pos x="222" y="2"/>
                  </a:cxn>
                  <a:cxn ang="0">
                    <a:pos x="234" y="2"/>
                  </a:cxn>
                  <a:cxn ang="0">
                    <a:pos x="236" y="0"/>
                  </a:cxn>
                  <a:cxn ang="0">
                    <a:pos x="222" y="0"/>
                  </a:cxn>
                </a:cxnLst>
                <a:rect l="0" t="0" r="r" b="b"/>
                <a:pathLst>
                  <a:path w="236" h="80">
                    <a:moveTo>
                      <a:pt x="222" y="0"/>
                    </a:moveTo>
                    <a:lnTo>
                      <a:pt x="136" y="40"/>
                    </a:lnTo>
                    <a:lnTo>
                      <a:pt x="124" y="70"/>
                    </a:lnTo>
                    <a:lnTo>
                      <a:pt x="0" y="42"/>
                    </a:lnTo>
                    <a:lnTo>
                      <a:pt x="0" y="44"/>
                    </a:lnTo>
                    <a:lnTo>
                      <a:pt x="124" y="72"/>
                    </a:lnTo>
                    <a:lnTo>
                      <a:pt x="122" y="80"/>
                    </a:lnTo>
                    <a:lnTo>
                      <a:pt x="124" y="78"/>
                    </a:lnTo>
                    <a:lnTo>
                      <a:pt x="138" y="40"/>
                    </a:lnTo>
                    <a:lnTo>
                      <a:pt x="222" y="2"/>
                    </a:lnTo>
                    <a:lnTo>
                      <a:pt x="234" y="2"/>
                    </a:lnTo>
                    <a:lnTo>
                      <a:pt x="236" y="0"/>
                    </a:lnTo>
                    <a:lnTo>
                      <a:pt x="22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2" name="Rectangle 2887"/>
              <p:cNvSpPr>
                <a:spLocks noChangeArrowheads="1"/>
              </p:cNvSpPr>
              <p:nvPr/>
            </p:nvSpPr>
            <p:spPr bwMode="auto">
              <a:xfrm>
                <a:off x="2121113" y="2336872"/>
                <a:ext cx="7713" cy="7713"/>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53" name="Freeform 2888"/>
              <p:cNvSpPr>
                <a:spLocks/>
              </p:cNvSpPr>
              <p:nvPr/>
            </p:nvSpPr>
            <p:spPr bwMode="auto">
              <a:xfrm>
                <a:off x="2128826" y="2072060"/>
                <a:ext cx="2043938" cy="1252073"/>
              </a:xfrm>
              <a:custGeom>
                <a:avLst/>
                <a:gdLst/>
                <a:ahLst/>
                <a:cxnLst>
                  <a:cxn ang="0">
                    <a:pos x="1590" y="166"/>
                  </a:cxn>
                  <a:cxn ang="0">
                    <a:pos x="1580" y="616"/>
                  </a:cxn>
                  <a:cxn ang="0">
                    <a:pos x="978" y="650"/>
                  </a:cxn>
                  <a:cxn ang="0">
                    <a:pos x="908" y="626"/>
                  </a:cxn>
                  <a:cxn ang="0">
                    <a:pos x="754" y="534"/>
                  </a:cxn>
                  <a:cxn ang="0">
                    <a:pos x="714" y="476"/>
                  </a:cxn>
                  <a:cxn ang="0">
                    <a:pos x="710" y="326"/>
                  </a:cxn>
                  <a:cxn ang="0">
                    <a:pos x="668" y="24"/>
                  </a:cxn>
                  <a:cxn ang="0">
                    <a:pos x="636" y="166"/>
                  </a:cxn>
                  <a:cxn ang="0">
                    <a:pos x="736" y="346"/>
                  </a:cxn>
                  <a:cxn ang="0">
                    <a:pos x="756" y="472"/>
                  </a:cxn>
                  <a:cxn ang="0">
                    <a:pos x="818" y="642"/>
                  </a:cxn>
                  <a:cxn ang="0">
                    <a:pos x="948" y="618"/>
                  </a:cxn>
                  <a:cxn ang="0">
                    <a:pos x="948" y="964"/>
                  </a:cxn>
                  <a:cxn ang="0">
                    <a:pos x="502" y="598"/>
                  </a:cxn>
                  <a:cxn ang="0">
                    <a:pos x="560" y="436"/>
                  </a:cxn>
                  <a:cxn ang="0">
                    <a:pos x="592" y="2"/>
                  </a:cxn>
                  <a:cxn ang="0">
                    <a:pos x="524" y="342"/>
                  </a:cxn>
                  <a:cxn ang="0">
                    <a:pos x="400" y="334"/>
                  </a:cxn>
                  <a:cxn ang="0">
                    <a:pos x="110" y="318"/>
                  </a:cxn>
                  <a:cxn ang="0">
                    <a:pos x="0" y="206"/>
                  </a:cxn>
                  <a:cxn ang="0">
                    <a:pos x="96" y="238"/>
                  </a:cxn>
                  <a:cxn ang="0">
                    <a:pos x="284" y="356"/>
                  </a:cxn>
                  <a:cxn ang="0">
                    <a:pos x="534" y="378"/>
                  </a:cxn>
                  <a:cxn ang="0">
                    <a:pos x="486" y="572"/>
                  </a:cxn>
                  <a:cxn ang="0">
                    <a:pos x="444" y="862"/>
                  </a:cxn>
                  <a:cxn ang="0">
                    <a:pos x="446" y="866"/>
                  </a:cxn>
                  <a:cxn ang="0">
                    <a:pos x="442" y="870"/>
                  </a:cxn>
                  <a:cxn ang="0">
                    <a:pos x="682" y="914"/>
                  </a:cxn>
                  <a:cxn ang="0">
                    <a:pos x="688" y="920"/>
                  </a:cxn>
                  <a:cxn ang="0">
                    <a:pos x="948" y="970"/>
                  </a:cxn>
                  <a:cxn ang="0">
                    <a:pos x="992" y="584"/>
                  </a:cxn>
                  <a:cxn ang="0">
                    <a:pos x="1584" y="624"/>
                  </a:cxn>
                  <a:cxn ang="0">
                    <a:pos x="1586" y="524"/>
                  </a:cxn>
                  <a:cxn ang="0">
                    <a:pos x="1584" y="520"/>
                  </a:cxn>
                </a:cxnLst>
                <a:rect l="0" t="0" r="r" b="b"/>
                <a:pathLst>
                  <a:path w="1590" h="974">
                    <a:moveTo>
                      <a:pt x="1586" y="520"/>
                    </a:moveTo>
                    <a:lnTo>
                      <a:pt x="1590" y="166"/>
                    </a:lnTo>
                    <a:lnTo>
                      <a:pt x="1584" y="164"/>
                    </a:lnTo>
                    <a:lnTo>
                      <a:pt x="1580" y="616"/>
                    </a:lnTo>
                    <a:lnTo>
                      <a:pt x="986" y="578"/>
                    </a:lnTo>
                    <a:lnTo>
                      <a:pt x="978" y="650"/>
                    </a:lnTo>
                    <a:lnTo>
                      <a:pt x="952" y="614"/>
                    </a:lnTo>
                    <a:lnTo>
                      <a:pt x="908" y="626"/>
                    </a:lnTo>
                    <a:lnTo>
                      <a:pt x="824" y="638"/>
                    </a:lnTo>
                    <a:lnTo>
                      <a:pt x="754" y="534"/>
                    </a:lnTo>
                    <a:lnTo>
                      <a:pt x="762" y="464"/>
                    </a:lnTo>
                    <a:lnTo>
                      <a:pt x="714" y="476"/>
                    </a:lnTo>
                    <a:lnTo>
                      <a:pt x="744" y="346"/>
                    </a:lnTo>
                    <a:lnTo>
                      <a:pt x="710" y="326"/>
                    </a:lnTo>
                    <a:lnTo>
                      <a:pt x="644" y="168"/>
                    </a:lnTo>
                    <a:lnTo>
                      <a:pt x="668" y="24"/>
                    </a:lnTo>
                    <a:lnTo>
                      <a:pt x="662" y="22"/>
                    </a:lnTo>
                    <a:lnTo>
                      <a:pt x="636" y="166"/>
                    </a:lnTo>
                    <a:lnTo>
                      <a:pt x="708" y="332"/>
                    </a:lnTo>
                    <a:lnTo>
                      <a:pt x="736" y="346"/>
                    </a:lnTo>
                    <a:lnTo>
                      <a:pt x="706" y="484"/>
                    </a:lnTo>
                    <a:lnTo>
                      <a:pt x="756" y="472"/>
                    </a:lnTo>
                    <a:lnTo>
                      <a:pt x="746" y="534"/>
                    </a:lnTo>
                    <a:lnTo>
                      <a:pt x="818" y="642"/>
                    </a:lnTo>
                    <a:lnTo>
                      <a:pt x="910" y="632"/>
                    </a:lnTo>
                    <a:lnTo>
                      <a:pt x="948" y="618"/>
                    </a:lnTo>
                    <a:lnTo>
                      <a:pt x="976" y="656"/>
                    </a:lnTo>
                    <a:lnTo>
                      <a:pt x="948" y="964"/>
                    </a:lnTo>
                    <a:lnTo>
                      <a:pt x="452" y="864"/>
                    </a:lnTo>
                    <a:lnTo>
                      <a:pt x="502" y="598"/>
                    </a:lnTo>
                    <a:lnTo>
                      <a:pt x="492" y="572"/>
                    </a:lnTo>
                    <a:lnTo>
                      <a:pt x="560" y="436"/>
                    </a:lnTo>
                    <a:lnTo>
                      <a:pt x="530" y="342"/>
                    </a:lnTo>
                    <a:lnTo>
                      <a:pt x="592" y="2"/>
                    </a:lnTo>
                    <a:lnTo>
                      <a:pt x="584" y="0"/>
                    </a:lnTo>
                    <a:lnTo>
                      <a:pt x="524" y="342"/>
                    </a:lnTo>
                    <a:lnTo>
                      <a:pt x="532" y="368"/>
                    </a:lnTo>
                    <a:lnTo>
                      <a:pt x="400" y="334"/>
                    </a:lnTo>
                    <a:lnTo>
                      <a:pt x="284" y="350"/>
                    </a:lnTo>
                    <a:lnTo>
                      <a:pt x="110" y="318"/>
                    </a:lnTo>
                    <a:lnTo>
                      <a:pt x="100" y="234"/>
                    </a:lnTo>
                    <a:lnTo>
                      <a:pt x="0" y="206"/>
                    </a:lnTo>
                    <a:lnTo>
                      <a:pt x="0" y="212"/>
                    </a:lnTo>
                    <a:lnTo>
                      <a:pt x="96" y="238"/>
                    </a:lnTo>
                    <a:lnTo>
                      <a:pt x="104" y="324"/>
                    </a:lnTo>
                    <a:lnTo>
                      <a:pt x="284" y="356"/>
                    </a:lnTo>
                    <a:lnTo>
                      <a:pt x="400" y="340"/>
                    </a:lnTo>
                    <a:lnTo>
                      <a:pt x="534" y="378"/>
                    </a:lnTo>
                    <a:lnTo>
                      <a:pt x="554" y="436"/>
                    </a:lnTo>
                    <a:lnTo>
                      <a:pt x="486" y="572"/>
                    </a:lnTo>
                    <a:lnTo>
                      <a:pt x="494" y="598"/>
                    </a:lnTo>
                    <a:lnTo>
                      <a:pt x="444" y="862"/>
                    </a:lnTo>
                    <a:lnTo>
                      <a:pt x="446" y="862"/>
                    </a:lnTo>
                    <a:lnTo>
                      <a:pt x="446" y="866"/>
                    </a:lnTo>
                    <a:lnTo>
                      <a:pt x="442" y="866"/>
                    </a:lnTo>
                    <a:lnTo>
                      <a:pt x="442" y="870"/>
                    </a:lnTo>
                    <a:lnTo>
                      <a:pt x="680" y="918"/>
                    </a:lnTo>
                    <a:lnTo>
                      <a:pt x="682" y="914"/>
                    </a:lnTo>
                    <a:lnTo>
                      <a:pt x="688" y="914"/>
                    </a:lnTo>
                    <a:lnTo>
                      <a:pt x="688" y="920"/>
                    </a:lnTo>
                    <a:lnTo>
                      <a:pt x="948" y="974"/>
                    </a:lnTo>
                    <a:lnTo>
                      <a:pt x="948" y="970"/>
                    </a:lnTo>
                    <a:lnTo>
                      <a:pt x="954" y="972"/>
                    </a:lnTo>
                    <a:lnTo>
                      <a:pt x="992" y="584"/>
                    </a:lnTo>
                    <a:lnTo>
                      <a:pt x="1584" y="624"/>
                    </a:lnTo>
                    <a:lnTo>
                      <a:pt x="1584" y="624"/>
                    </a:lnTo>
                    <a:lnTo>
                      <a:pt x="1586" y="624"/>
                    </a:lnTo>
                    <a:lnTo>
                      <a:pt x="1586" y="524"/>
                    </a:lnTo>
                    <a:lnTo>
                      <a:pt x="1584" y="524"/>
                    </a:lnTo>
                    <a:lnTo>
                      <a:pt x="1584" y="520"/>
                    </a:lnTo>
                    <a:lnTo>
                      <a:pt x="1586" y="5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4" name="Rectangle 2889"/>
              <p:cNvSpPr>
                <a:spLocks noChangeArrowheads="1"/>
              </p:cNvSpPr>
              <p:nvPr/>
            </p:nvSpPr>
            <p:spPr bwMode="auto">
              <a:xfrm>
                <a:off x="1971996" y="3000188"/>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55" name="Freeform 2890"/>
              <p:cNvSpPr>
                <a:spLocks/>
              </p:cNvSpPr>
              <p:nvPr/>
            </p:nvSpPr>
            <p:spPr bwMode="auto">
              <a:xfrm>
                <a:off x="2748435" y="4745890"/>
                <a:ext cx="2571" cy="1286"/>
              </a:xfrm>
              <a:custGeom>
                <a:avLst/>
                <a:gdLst/>
                <a:ahLst/>
                <a:cxnLst>
                  <a:cxn ang="0">
                    <a:pos x="2" y="0"/>
                  </a:cxn>
                  <a:cxn ang="0">
                    <a:pos x="2" y="0"/>
                  </a:cxn>
                  <a:cxn ang="0">
                    <a:pos x="0" y="0"/>
                  </a:cxn>
                  <a:cxn ang="0">
                    <a:pos x="2" y="0"/>
                  </a:cxn>
                </a:cxnLst>
                <a:rect l="0" t="0" r="r" b="b"/>
                <a:pathLst>
                  <a:path w="2">
                    <a:moveTo>
                      <a:pt x="2" y="0"/>
                    </a:moveTo>
                    <a:lnTo>
                      <a:pt x="2" y="0"/>
                    </a:lnTo>
                    <a:lnTo>
                      <a:pt x="0" y="0"/>
                    </a:lnTo>
                    <a:lnTo>
                      <a:pt x="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6" name="Freeform 2891"/>
              <p:cNvSpPr>
                <a:spLocks/>
              </p:cNvSpPr>
              <p:nvPr/>
            </p:nvSpPr>
            <p:spPr bwMode="auto">
              <a:xfrm>
                <a:off x="2910408" y="3252145"/>
                <a:ext cx="102840" cy="758442"/>
              </a:xfrm>
              <a:custGeom>
                <a:avLst/>
                <a:gdLst/>
                <a:ahLst/>
                <a:cxnLst>
                  <a:cxn ang="0">
                    <a:pos x="72" y="0"/>
                  </a:cxn>
                  <a:cxn ang="0">
                    <a:pos x="0" y="590"/>
                  </a:cxn>
                  <a:cxn ang="0">
                    <a:pos x="4" y="590"/>
                  </a:cxn>
                  <a:cxn ang="0">
                    <a:pos x="80" y="2"/>
                  </a:cxn>
                  <a:cxn ang="0">
                    <a:pos x="72" y="0"/>
                  </a:cxn>
                </a:cxnLst>
                <a:rect l="0" t="0" r="r" b="b"/>
                <a:pathLst>
                  <a:path w="80" h="590">
                    <a:moveTo>
                      <a:pt x="72" y="0"/>
                    </a:moveTo>
                    <a:lnTo>
                      <a:pt x="0" y="590"/>
                    </a:lnTo>
                    <a:lnTo>
                      <a:pt x="4" y="590"/>
                    </a:lnTo>
                    <a:lnTo>
                      <a:pt x="80" y="2"/>
                    </a:lnTo>
                    <a:lnTo>
                      <a:pt x="7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7" name="Freeform 2892"/>
              <p:cNvSpPr>
                <a:spLocks/>
              </p:cNvSpPr>
              <p:nvPr/>
            </p:nvSpPr>
            <p:spPr bwMode="auto">
              <a:xfrm>
                <a:off x="1971996" y="3000188"/>
                <a:ext cx="943554" cy="1745703"/>
              </a:xfrm>
              <a:custGeom>
                <a:avLst/>
                <a:gdLst/>
                <a:ahLst/>
                <a:cxnLst>
                  <a:cxn ang="0">
                    <a:pos x="618" y="1262"/>
                  </a:cxn>
                  <a:cxn ang="0">
                    <a:pos x="668" y="1154"/>
                  </a:cxn>
                  <a:cxn ang="0">
                    <a:pos x="680" y="1140"/>
                  </a:cxn>
                  <a:cxn ang="0">
                    <a:pos x="648" y="1044"/>
                  </a:cxn>
                  <a:cxn ang="0">
                    <a:pos x="678" y="896"/>
                  </a:cxn>
                  <a:cxn ang="0">
                    <a:pos x="718" y="910"/>
                  </a:cxn>
                  <a:cxn ang="0">
                    <a:pos x="734" y="790"/>
                  </a:cxn>
                  <a:cxn ang="0">
                    <a:pos x="730" y="788"/>
                  </a:cxn>
                  <a:cxn ang="0">
                    <a:pos x="730" y="786"/>
                  </a:cxn>
                  <a:cxn ang="0">
                    <a:pos x="716" y="904"/>
                  </a:cxn>
                  <a:cxn ang="0">
                    <a:pos x="676" y="892"/>
                  </a:cxn>
                  <a:cxn ang="0">
                    <a:pos x="646" y="1040"/>
                  </a:cxn>
                  <a:cxn ang="0">
                    <a:pos x="262" y="482"/>
                  </a:cxn>
                  <a:cxn ang="0">
                    <a:pos x="272" y="454"/>
                  </a:cxn>
                  <a:cxn ang="0">
                    <a:pos x="262" y="426"/>
                  </a:cxn>
                  <a:cxn ang="0">
                    <a:pos x="338" y="98"/>
                  </a:cxn>
                  <a:cxn ang="0">
                    <a:pos x="564" y="144"/>
                  </a:cxn>
                  <a:cxn ang="0">
                    <a:pos x="566" y="140"/>
                  </a:cxn>
                  <a:cxn ang="0">
                    <a:pos x="338" y="92"/>
                  </a:cxn>
                  <a:cxn ang="0">
                    <a:pos x="0" y="0"/>
                  </a:cxn>
                  <a:cxn ang="0">
                    <a:pos x="0" y="0"/>
                  </a:cxn>
                  <a:cxn ang="0">
                    <a:pos x="2" y="8"/>
                  </a:cxn>
                  <a:cxn ang="0">
                    <a:pos x="334" y="98"/>
                  </a:cxn>
                  <a:cxn ang="0">
                    <a:pos x="256" y="426"/>
                  </a:cxn>
                  <a:cxn ang="0">
                    <a:pos x="266" y="454"/>
                  </a:cxn>
                  <a:cxn ang="0">
                    <a:pos x="256" y="482"/>
                  </a:cxn>
                  <a:cxn ang="0">
                    <a:pos x="644" y="1044"/>
                  </a:cxn>
                  <a:cxn ang="0">
                    <a:pos x="674" y="1140"/>
                  </a:cxn>
                  <a:cxn ang="0">
                    <a:pos x="664" y="1150"/>
                  </a:cxn>
                  <a:cxn ang="0">
                    <a:pos x="614" y="1260"/>
                  </a:cxn>
                  <a:cxn ang="0">
                    <a:pos x="626" y="1314"/>
                  </a:cxn>
                  <a:cxn ang="0">
                    <a:pos x="600" y="1354"/>
                  </a:cxn>
                  <a:cxn ang="0">
                    <a:pos x="604" y="1358"/>
                  </a:cxn>
                  <a:cxn ang="0">
                    <a:pos x="606" y="1358"/>
                  </a:cxn>
                  <a:cxn ang="0">
                    <a:pos x="630" y="1316"/>
                  </a:cxn>
                  <a:cxn ang="0">
                    <a:pos x="618" y="1262"/>
                  </a:cxn>
                </a:cxnLst>
                <a:rect l="0" t="0" r="r" b="b"/>
                <a:pathLst>
                  <a:path w="734" h="1358">
                    <a:moveTo>
                      <a:pt x="618" y="1262"/>
                    </a:moveTo>
                    <a:lnTo>
                      <a:pt x="668" y="1154"/>
                    </a:lnTo>
                    <a:lnTo>
                      <a:pt x="680" y="1140"/>
                    </a:lnTo>
                    <a:lnTo>
                      <a:pt x="648" y="1044"/>
                    </a:lnTo>
                    <a:lnTo>
                      <a:pt x="678" y="896"/>
                    </a:lnTo>
                    <a:lnTo>
                      <a:pt x="718" y="910"/>
                    </a:lnTo>
                    <a:lnTo>
                      <a:pt x="734" y="790"/>
                    </a:lnTo>
                    <a:lnTo>
                      <a:pt x="730" y="788"/>
                    </a:lnTo>
                    <a:lnTo>
                      <a:pt x="730" y="786"/>
                    </a:lnTo>
                    <a:lnTo>
                      <a:pt x="716" y="904"/>
                    </a:lnTo>
                    <a:lnTo>
                      <a:pt x="676" y="892"/>
                    </a:lnTo>
                    <a:lnTo>
                      <a:pt x="646" y="1040"/>
                    </a:lnTo>
                    <a:lnTo>
                      <a:pt x="262" y="482"/>
                    </a:lnTo>
                    <a:lnTo>
                      <a:pt x="272" y="454"/>
                    </a:lnTo>
                    <a:lnTo>
                      <a:pt x="262" y="426"/>
                    </a:lnTo>
                    <a:lnTo>
                      <a:pt x="338" y="98"/>
                    </a:lnTo>
                    <a:lnTo>
                      <a:pt x="564" y="144"/>
                    </a:lnTo>
                    <a:lnTo>
                      <a:pt x="566" y="140"/>
                    </a:lnTo>
                    <a:lnTo>
                      <a:pt x="338" y="92"/>
                    </a:lnTo>
                    <a:lnTo>
                      <a:pt x="0" y="0"/>
                    </a:lnTo>
                    <a:lnTo>
                      <a:pt x="0" y="0"/>
                    </a:lnTo>
                    <a:lnTo>
                      <a:pt x="2" y="8"/>
                    </a:lnTo>
                    <a:lnTo>
                      <a:pt x="334" y="98"/>
                    </a:lnTo>
                    <a:lnTo>
                      <a:pt x="256" y="426"/>
                    </a:lnTo>
                    <a:lnTo>
                      <a:pt x="266" y="454"/>
                    </a:lnTo>
                    <a:lnTo>
                      <a:pt x="256" y="482"/>
                    </a:lnTo>
                    <a:lnTo>
                      <a:pt x="644" y="1044"/>
                    </a:lnTo>
                    <a:lnTo>
                      <a:pt x="674" y="1140"/>
                    </a:lnTo>
                    <a:lnTo>
                      <a:pt x="664" y="1150"/>
                    </a:lnTo>
                    <a:lnTo>
                      <a:pt x="614" y="1260"/>
                    </a:lnTo>
                    <a:lnTo>
                      <a:pt x="626" y="1314"/>
                    </a:lnTo>
                    <a:lnTo>
                      <a:pt x="600" y="1354"/>
                    </a:lnTo>
                    <a:lnTo>
                      <a:pt x="604" y="1358"/>
                    </a:lnTo>
                    <a:lnTo>
                      <a:pt x="606" y="1358"/>
                    </a:lnTo>
                    <a:lnTo>
                      <a:pt x="630" y="1316"/>
                    </a:lnTo>
                    <a:lnTo>
                      <a:pt x="618" y="12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8" name="Freeform 2893"/>
              <p:cNvSpPr>
                <a:spLocks/>
              </p:cNvSpPr>
              <p:nvPr/>
            </p:nvSpPr>
            <p:spPr bwMode="auto">
              <a:xfrm>
                <a:off x="2697015" y="3180157"/>
                <a:ext cx="5142" cy="5142"/>
              </a:xfrm>
              <a:custGeom>
                <a:avLst/>
                <a:gdLst/>
                <a:ahLst/>
                <a:cxnLst>
                  <a:cxn ang="0">
                    <a:pos x="4" y="0"/>
                  </a:cxn>
                  <a:cxn ang="0">
                    <a:pos x="2" y="0"/>
                  </a:cxn>
                  <a:cxn ang="0">
                    <a:pos x="0" y="4"/>
                  </a:cxn>
                  <a:cxn ang="0">
                    <a:pos x="4" y="4"/>
                  </a:cxn>
                  <a:cxn ang="0">
                    <a:pos x="4" y="0"/>
                  </a:cxn>
                </a:cxnLst>
                <a:rect l="0" t="0" r="r" b="b"/>
                <a:pathLst>
                  <a:path w="4" h="4">
                    <a:moveTo>
                      <a:pt x="4" y="0"/>
                    </a:moveTo>
                    <a:lnTo>
                      <a:pt x="2" y="0"/>
                    </a:lnTo>
                    <a:lnTo>
                      <a:pt x="0" y="4"/>
                    </a:lnTo>
                    <a:lnTo>
                      <a:pt x="4" y="4"/>
                    </a:lnTo>
                    <a:lnTo>
                      <a:pt x="4"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59" name="Freeform 2894"/>
              <p:cNvSpPr>
                <a:spLocks/>
              </p:cNvSpPr>
              <p:nvPr/>
            </p:nvSpPr>
            <p:spPr bwMode="auto">
              <a:xfrm>
                <a:off x="3002963" y="3247003"/>
                <a:ext cx="10284" cy="7713"/>
              </a:xfrm>
              <a:custGeom>
                <a:avLst/>
                <a:gdLst/>
                <a:ahLst/>
                <a:cxnLst>
                  <a:cxn ang="0">
                    <a:pos x="8" y="0"/>
                  </a:cxn>
                  <a:cxn ang="0">
                    <a:pos x="2" y="0"/>
                  </a:cxn>
                  <a:cxn ang="0">
                    <a:pos x="0" y="4"/>
                  </a:cxn>
                  <a:cxn ang="0">
                    <a:pos x="8" y="6"/>
                  </a:cxn>
                  <a:cxn ang="0">
                    <a:pos x="8" y="0"/>
                  </a:cxn>
                </a:cxnLst>
                <a:rect l="0" t="0" r="r" b="b"/>
                <a:pathLst>
                  <a:path w="8" h="6">
                    <a:moveTo>
                      <a:pt x="8" y="0"/>
                    </a:moveTo>
                    <a:lnTo>
                      <a:pt x="2" y="0"/>
                    </a:lnTo>
                    <a:lnTo>
                      <a:pt x="0" y="4"/>
                    </a:lnTo>
                    <a:lnTo>
                      <a:pt x="8" y="6"/>
                    </a:lnTo>
                    <a:lnTo>
                      <a:pt x="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0" name="Freeform 2895"/>
              <p:cNvSpPr>
                <a:spLocks/>
              </p:cNvSpPr>
              <p:nvPr/>
            </p:nvSpPr>
            <p:spPr bwMode="auto">
              <a:xfrm>
                <a:off x="5455689" y="5213811"/>
                <a:ext cx="5142" cy="1286"/>
              </a:xfrm>
              <a:custGeom>
                <a:avLst/>
                <a:gdLst/>
                <a:ahLst/>
                <a:cxnLst>
                  <a:cxn ang="0">
                    <a:pos x="4" y="0"/>
                  </a:cxn>
                  <a:cxn ang="0">
                    <a:pos x="4" y="0"/>
                  </a:cxn>
                  <a:cxn ang="0">
                    <a:pos x="0" y="0"/>
                  </a:cxn>
                  <a:cxn ang="0">
                    <a:pos x="4" y="0"/>
                  </a:cxn>
                </a:cxnLst>
                <a:rect l="0" t="0" r="r" b="b"/>
                <a:pathLst>
                  <a:path w="4">
                    <a:moveTo>
                      <a:pt x="4" y="0"/>
                    </a:moveTo>
                    <a:lnTo>
                      <a:pt x="4" y="0"/>
                    </a:lnTo>
                    <a:lnTo>
                      <a:pt x="0" y="0"/>
                    </a:lnTo>
                    <a:lnTo>
                      <a:pt x="4"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1" name="Freeform 2896"/>
              <p:cNvSpPr>
                <a:spLocks/>
              </p:cNvSpPr>
              <p:nvPr/>
            </p:nvSpPr>
            <p:spPr bwMode="auto">
              <a:xfrm>
                <a:off x="3781974" y="4990135"/>
                <a:ext cx="2571" cy="5142"/>
              </a:xfrm>
              <a:custGeom>
                <a:avLst/>
                <a:gdLst/>
                <a:ahLst/>
                <a:cxnLst>
                  <a:cxn ang="0">
                    <a:pos x="2" y="4"/>
                  </a:cxn>
                  <a:cxn ang="0">
                    <a:pos x="2" y="2"/>
                  </a:cxn>
                  <a:cxn ang="0">
                    <a:pos x="0" y="0"/>
                  </a:cxn>
                  <a:cxn ang="0">
                    <a:pos x="2" y="4"/>
                  </a:cxn>
                </a:cxnLst>
                <a:rect l="0" t="0" r="r" b="b"/>
                <a:pathLst>
                  <a:path w="2" h="4">
                    <a:moveTo>
                      <a:pt x="2" y="4"/>
                    </a:moveTo>
                    <a:lnTo>
                      <a:pt x="2" y="2"/>
                    </a:lnTo>
                    <a:lnTo>
                      <a:pt x="0" y="0"/>
                    </a:lnTo>
                    <a:lnTo>
                      <a:pt x="2"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2" name="Freeform 2897"/>
              <p:cNvSpPr>
                <a:spLocks/>
              </p:cNvSpPr>
              <p:nvPr/>
            </p:nvSpPr>
            <p:spPr bwMode="auto">
              <a:xfrm>
                <a:off x="3442603" y="5023558"/>
                <a:ext cx="10284" cy="2571"/>
              </a:xfrm>
              <a:custGeom>
                <a:avLst/>
                <a:gdLst/>
                <a:ahLst/>
                <a:cxnLst>
                  <a:cxn ang="0">
                    <a:pos x="0" y="0"/>
                  </a:cxn>
                  <a:cxn ang="0">
                    <a:pos x="8" y="2"/>
                  </a:cxn>
                  <a:cxn ang="0">
                    <a:pos x="8" y="0"/>
                  </a:cxn>
                  <a:cxn ang="0">
                    <a:pos x="0" y="0"/>
                  </a:cxn>
                  <a:cxn ang="0">
                    <a:pos x="0" y="0"/>
                  </a:cxn>
                </a:cxnLst>
                <a:rect l="0" t="0" r="r" b="b"/>
                <a:pathLst>
                  <a:path w="8" h="2">
                    <a:moveTo>
                      <a:pt x="0" y="0"/>
                    </a:moveTo>
                    <a:lnTo>
                      <a:pt x="8" y="2"/>
                    </a:lnTo>
                    <a:lnTo>
                      <a:pt x="8" y="0"/>
                    </a:lnTo>
                    <a:lnTo>
                      <a:pt x="0"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3" name="Freeform 2898"/>
              <p:cNvSpPr>
                <a:spLocks/>
              </p:cNvSpPr>
              <p:nvPr/>
            </p:nvSpPr>
            <p:spPr bwMode="auto">
              <a:xfrm>
                <a:off x="5370846" y="4704755"/>
                <a:ext cx="118266" cy="509056"/>
              </a:xfrm>
              <a:custGeom>
                <a:avLst/>
                <a:gdLst/>
                <a:ahLst/>
                <a:cxnLst>
                  <a:cxn ang="0">
                    <a:pos x="92" y="254"/>
                  </a:cxn>
                  <a:cxn ang="0">
                    <a:pos x="24" y="134"/>
                  </a:cxn>
                  <a:cxn ang="0">
                    <a:pos x="8" y="0"/>
                  </a:cxn>
                  <a:cxn ang="0">
                    <a:pos x="0" y="0"/>
                  </a:cxn>
                  <a:cxn ang="0">
                    <a:pos x="18" y="136"/>
                  </a:cxn>
                  <a:cxn ang="0">
                    <a:pos x="88" y="254"/>
                  </a:cxn>
                  <a:cxn ang="0">
                    <a:pos x="78" y="350"/>
                  </a:cxn>
                  <a:cxn ang="0">
                    <a:pos x="64" y="394"/>
                  </a:cxn>
                  <a:cxn ang="0">
                    <a:pos x="66" y="396"/>
                  </a:cxn>
                  <a:cxn ang="0">
                    <a:pos x="70" y="396"/>
                  </a:cxn>
                  <a:cxn ang="0">
                    <a:pos x="84" y="352"/>
                  </a:cxn>
                  <a:cxn ang="0">
                    <a:pos x="92" y="254"/>
                  </a:cxn>
                </a:cxnLst>
                <a:rect l="0" t="0" r="r" b="b"/>
                <a:pathLst>
                  <a:path w="92" h="396">
                    <a:moveTo>
                      <a:pt x="92" y="254"/>
                    </a:moveTo>
                    <a:lnTo>
                      <a:pt x="24" y="134"/>
                    </a:lnTo>
                    <a:lnTo>
                      <a:pt x="8" y="0"/>
                    </a:lnTo>
                    <a:lnTo>
                      <a:pt x="0" y="0"/>
                    </a:lnTo>
                    <a:lnTo>
                      <a:pt x="18" y="136"/>
                    </a:lnTo>
                    <a:lnTo>
                      <a:pt x="88" y="254"/>
                    </a:lnTo>
                    <a:lnTo>
                      <a:pt x="78" y="350"/>
                    </a:lnTo>
                    <a:lnTo>
                      <a:pt x="64" y="394"/>
                    </a:lnTo>
                    <a:lnTo>
                      <a:pt x="66" y="396"/>
                    </a:lnTo>
                    <a:lnTo>
                      <a:pt x="70" y="396"/>
                    </a:lnTo>
                    <a:lnTo>
                      <a:pt x="84" y="352"/>
                    </a:lnTo>
                    <a:lnTo>
                      <a:pt x="92" y="2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4" name="Rectangle 2899"/>
              <p:cNvSpPr>
                <a:spLocks noChangeArrowheads="1"/>
              </p:cNvSpPr>
              <p:nvPr/>
            </p:nvSpPr>
            <p:spPr bwMode="auto">
              <a:xfrm>
                <a:off x="2910408" y="4010587"/>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65" name="Freeform 2900"/>
              <p:cNvSpPr>
                <a:spLocks/>
              </p:cNvSpPr>
              <p:nvPr/>
            </p:nvSpPr>
            <p:spPr bwMode="auto">
              <a:xfrm>
                <a:off x="2915550" y="2874209"/>
                <a:ext cx="2465581" cy="2149349"/>
              </a:xfrm>
              <a:custGeom>
                <a:avLst/>
                <a:gdLst/>
                <a:ahLst/>
                <a:cxnLst>
                  <a:cxn ang="0">
                    <a:pos x="1038" y="1058"/>
                  </a:cxn>
                  <a:cxn ang="0">
                    <a:pos x="1320" y="1284"/>
                  </a:cxn>
                  <a:cxn ang="0">
                    <a:pos x="1796" y="1340"/>
                  </a:cxn>
                  <a:cxn ang="0">
                    <a:pos x="1910" y="1424"/>
                  </a:cxn>
                  <a:cxn ang="0">
                    <a:pos x="1918" y="1420"/>
                  </a:cxn>
                  <a:cxn ang="0">
                    <a:pos x="1874" y="1366"/>
                  </a:cxn>
                  <a:cxn ang="0">
                    <a:pos x="1864" y="1366"/>
                  </a:cxn>
                  <a:cxn ang="0">
                    <a:pos x="1798" y="1334"/>
                  </a:cxn>
                  <a:cxn ang="0">
                    <a:pos x="1326" y="1280"/>
                  </a:cxn>
                  <a:cxn ang="0">
                    <a:pos x="1058" y="1050"/>
                  </a:cxn>
                  <a:cxn ang="0">
                    <a:pos x="1830" y="954"/>
                  </a:cxn>
                  <a:cxn ang="0">
                    <a:pos x="1138" y="972"/>
                  </a:cxn>
                  <a:cxn ang="0">
                    <a:pos x="1134" y="974"/>
                  </a:cxn>
                  <a:cxn ang="0">
                    <a:pos x="1052" y="974"/>
                  </a:cxn>
                  <a:cxn ang="0">
                    <a:pos x="508" y="498"/>
                  </a:cxn>
                  <a:cxn ang="0">
                    <a:pos x="1128" y="616"/>
                  </a:cxn>
                  <a:cxn ang="0">
                    <a:pos x="1128" y="618"/>
                  </a:cxn>
                  <a:cxn ang="0">
                    <a:pos x="1734" y="610"/>
                  </a:cxn>
                  <a:cxn ang="0">
                    <a:pos x="1726" y="604"/>
                  </a:cxn>
                  <a:cxn ang="0">
                    <a:pos x="1710" y="542"/>
                  </a:cxn>
                  <a:cxn ang="0">
                    <a:pos x="1726" y="604"/>
                  </a:cxn>
                  <a:cxn ang="0">
                    <a:pos x="1126" y="518"/>
                  </a:cxn>
                  <a:cxn ang="0">
                    <a:pos x="972" y="252"/>
                  </a:cxn>
                  <a:cxn ang="0">
                    <a:pos x="972" y="248"/>
                  </a:cxn>
                  <a:cxn ang="0">
                    <a:pos x="976" y="0"/>
                  </a:cxn>
                  <a:cxn ang="0">
                    <a:pos x="974" y="0"/>
                  </a:cxn>
                  <a:cxn ang="0">
                    <a:pos x="966" y="510"/>
                  </a:cxn>
                  <a:cxn ang="0">
                    <a:pos x="316" y="468"/>
                  </a:cxn>
                  <a:cxn ang="0">
                    <a:pos x="342" y="348"/>
                  </a:cxn>
                  <a:cxn ang="0">
                    <a:pos x="336" y="350"/>
                  </a:cxn>
                  <a:cxn ang="0">
                    <a:pos x="500" y="498"/>
                  </a:cxn>
                  <a:cxn ang="0">
                    <a:pos x="0" y="884"/>
                  </a:cxn>
                  <a:cxn ang="0">
                    <a:pos x="452" y="968"/>
                  </a:cxn>
                  <a:cxn ang="0">
                    <a:pos x="418" y="1672"/>
                  </a:cxn>
                  <a:cxn ang="0">
                    <a:pos x="1050" y="982"/>
                  </a:cxn>
                  <a:cxn ang="0">
                    <a:pos x="1030" y="1050"/>
                  </a:cxn>
                  <a:cxn ang="0">
                    <a:pos x="672" y="1602"/>
                  </a:cxn>
                  <a:cxn ang="0">
                    <a:pos x="674" y="1646"/>
                  </a:cxn>
                  <a:cxn ang="0">
                    <a:pos x="676" y="1610"/>
                  </a:cxn>
                </a:cxnLst>
                <a:rect l="0" t="0" r="r" b="b"/>
                <a:pathLst>
                  <a:path w="1918" h="1672">
                    <a:moveTo>
                      <a:pt x="1046" y="1620"/>
                    </a:moveTo>
                    <a:lnTo>
                      <a:pt x="1038" y="1058"/>
                    </a:lnTo>
                    <a:lnTo>
                      <a:pt x="1308" y="1048"/>
                    </a:lnTo>
                    <a:lnTo>
                      <a:pt x="1320" y="1284"/>
                    </a:lnTo>
                    <a:lnTo>
                      <a:pt x="1528" y="1352"/>
                    </a:lnTo>
                    <a:lnTo>
                      <a:pt x="1796" y="1340"/>
                    </a:lnTo>
                    <a:lnTo>
                      <a:pt x="1906" y="1386"/>
                    </a:lnTo>
                    <a:lnTo>
                      <a:pt x="1910" y="1424"/>
                    </a:lnTo>
                    <a:lnTo>
                      <a:pt x="1910" y="1420"/>
                    </a:lnTo>
                    <a:lnTo>
                      <a:pt x="1918" y="1420"/>
                    </a:lnTo>
                    <a:lnTo>
                      <a:pt x="1914" y="1382"/>
                    </a:lnTo>
                    <a:lnTo>
                      <a:pt x="1874" y="1366"/>
                    </a:lnTo>
                    <a:lnTo>
                      <a:pt x="1874" y="1370"/>
                    </a:lnTo>
                    <a:lnTo>
                      <a:pt x="1864" y="1366"/>
                    </a:lnTo>
                    <a:lnTo>
                      <a:pt x="1864" y="1362"/>
                    </a:lnTo>
                    <a:lnTo>
                      <a:pt x="1798" y="1334"/>
                    </a:lnTo>
                    <a:lnTo>
                      <a:pt x="1528" y="1348"/>
                    </a:lnTo>
                    <a:lnTo>
                      <a:pt x="1326" y="1280"/>
                    </a:lnTo>
                    <a:lnTo>
                      <a:pt x="1312" y="1042"/>
                    </a:lnTo>
                    <a:lnTo>
                      <a:pt x="1058" y="1050"/>
                    </a:lnTo>
                    <a:lnTo>
                      <a:pt x="1056" y="982"/>
                    </a:lnTo>
                    <a:lnTo>
                      <a:pt x="1830" y="954"/>
                    </a:lnTo>
                    <a:lnTo>
                      <a:pt x="1828" y="948"/>
                    </a:lnTo>
                    <a:lnTo>
                      <a:pt x="1138" y="972"/>
                    </a:lnTo>
                    <a:lnTo>
                      <a:pt x="1138" y="974"/>
                    </a:lnTo>
                    <a:lnTo>
                      <a:pt x="1134" y="974"/>
                    </a:lnTo>
                    <a:lnTo>
                      <a:pt x="1134" y="972"/>
                    </a:lnTo>
                    <a:lnTo>
                      <a:pt x="1052" y="974"/>
                    </a:lnTo>
                    <a:lnTo>
                      <a:pt x="458" y="964"/>
                    </a:lnTo>
                    <a:lnTo>
                      <a:pt x="508" y="498"/>
                    </a:lnTo>
                    <a:lnTo>
                      <a:pt x="1120" y="524"/>
                    </a:lnTo>
                    <a:lnTo>
                      <a:pt x="1128" y="616"/>
                    </a:lnTo>
                    <a:lnTo>
                      <a:pt x="1128" y="616"/>
                    </a:lnTo>
                    <a:lnTo>
                      <a:pt x="1128" y="618"/>
                    </a:lnTo>
                    <a:lnTo>
                      <a:pt x="1736" y="610"/>
                    </a:lnTo>
                    <a:lnTo>
                      <a:pt x="1734" y="610"/>
                    </a:lnTo>
                    <a:lnTo>
                      <a:pt x="1726" y="610"/>
                    </a:lnTo>
                    <a:lnTo>
                      <a:pt x="1726" y="604"/>
                    </a:lnTo>
                    <a:lnTo>
                      <a:pt x="1732" y="604"/>
                    </a:lnTo>
                    <a:lnTo>
                      <a:pt x="1710" y="542"/>
                    </a:lnTo>
                    <a:lnTo>
                      <a:pt x="1704" y="542"/>
                    </a:lnTo>
                    <a:lnTo>
                      <a:pt x="1726" y="604"/>
                    </a:lnTo>
                    <a:lnTo>
                      <a:pt x="1132" y="612"/>
                    </a:lnTo>
                    <a:lnTo>
                      <a:pt x="1126" y="518"/>
                    </a:lnTo>
                    <a:lnTo>
                      <a:pt x="968" y="514"/>
                    </a:lnTo>
                    <a:lnTo>
                      <a:pt x="972" y="252"/>
                    </a:lnTo>
                    <a:lnTo>
                      <a:pt x="972" y="252"/>
                    </a:lnTo>
                    <a:lnTo>
                      <a:pt x="972" y="248"/>
                    </a:lnTo>
                    <a:lnTo>
                      <a:pt x="972" y="248"/>
                    </a:lnTo>
                    <a:lnTo>
                      <a:pt x="976" y="0"/>
                    </a:lnTo>
                    <a:lnTo>
                      <a:pt x="974" y="0"/>
                    </a:lnTo>
                    <a:lnTo>
                      <a:pt x="974" y="0"/>
                    </a:lnTo>
                    <a:lnTo>
                      <a:pt x="972" y="0"/>
                    </a:lnTo>
                    <a:lnTo>
                      <a:pt x="966" y="510"/>
                    </a:lnTo>
                    <a:lnTo>
                      <a:pt x="508" y="496"/>
                    </a:lnTo>
                    <a:lnTo>
                      <a:pt x="316" y="468"/>
                    </a:lnTo>
                    <a:lnTo>
                      <a:pt x="344" y="348"/>
                    </a:lnTo>
                    <a:lnTo>
                      <a:pt x="342" y="348"/>
                    </a:lnTo>
                    <a:lnTo>
                      <a:pt x="342" y="352"/>
                    </a:lnTo>
                    <a:lnTo>
                      <a:pt x="336" y="350"/>
                    </a:lnTo>
                    <a:lnTo>
                      <a:pt x="312" y="472"/>
                    </a:lnTo>
                    <a:lnTo>
                      <a:pt x="500" y="498"/>
                    </a:lnTo>
                    <a:lnTo>
                      <a:pt x="452" y="964"/>
                    </a:lnTo>
                    <a:lnTo>
                      <a:pt x="0" y="884"/>
                    </a:lnTo>
                    <a:lnTo>
                      <a:pt x="0" y="888"/>
                    </a:lnTo>
                    <a:lnTo>
                      <a:pt x="452" y="968"/>
                    </a:lnTo>
                    <a:lnTo>
                      <a:pt x="410" y="1672"/>
                    </a:lnTo>
                    <a:lnTo>
                      <a:pt x="418" y="1672"/>
                    </a:lnTo>
                    <a:lnTo>
                      <a:pt x="458" y="968"/>
                    </a:lnTo>
                    <a:lnTo>
                      <a:pt x="1050" y="982"/>
                    </a:lnTo>
                    <a:lnTo>
                      <a:pt x="1050" y="1050"/>
                    </a:lnTo>
                    <a:lnTo>
                      <a:pt x="1030" y="1050"/>
                    </a:lnTo>
                    <a:lnTo>
                      <a:pt x="1038" y="1610"/>
                    </a:lnTo>
                    <a:lnTo>
                      <a:pt x="672" y="1602"/>
                    </a:lnTo>
                    <a:lnTo>
                      <a:pt x="670" y="1642"/>
                    </a:lnTo>
                    <a:lnTo>
                      <a:pt x="674" y="1646"/>
                    </a:lnTo>
                    <a:lnTo>
                      <a:pt x="676" y="1648"/>
                    </a:lnTo>
                    <a:lnTo>
                      <a:pt x="676" y="1610"/>
                    </a:lnTo>
                    <a:lnTo>
                      <a:pt x="1046" y="16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6" name="Freeform 2901"/>
              <p:cNvSpPr>
                <a:spLocks/>
              </p:cNvSpPr>
              <p:nvPr/>
            </p:nvSpPr>
            <p:spPr bwMode="auto">
              <a:xfrm>
                <a:off x="4977485" y="3061891"/>
                <a:ext cx="136263" cy="506485"/>
              </a:xfrm>
              <a:custGeom>
                <a:avLst/>
                <a:gdLst/>
                <a:ahLst/>
                <a:cxnLst>
                  <a:cxn ang="0">
                    <a:pos x="12" y="136"/>
                  </a:cxn>
                  <a:cxn ang="0">
                    <a:pos x="8" y="0"/>
                  </a:cxn>
                  <a:cxn ang="0">
                    <a:pos x="0" y="2"/>
                  </a:cxn>
                  <a:cxn ang="0">
                    <a:pos x="4" y="140"/>
                  </a:cxn>
                  <a:cxn ang="0">
                    <a:pos x="98" y="394"/>
                  </a:cxn>
                  <a:cxn ang="0">
                    <a:pos x="106" y="394"/>
                  </a:cxn>
                  <a:cxn ang="0">
                    <a:pos x="12" y="136"/>
                  </a:cxn>
                </a:cxnLst>
                <a:rect l="0" t="0" r="r" b="b"/>
                <a:pathLst>
                  <a:path w="106" h="394">
                    <a:moveTo>
                      <a:pt x="12" y="136"/>
                    </a:moveTo>
                    <a:lnTo>
                      <a:pt x="8" y="0"/>
                    </a:lnTo>
                    <a:lnTo>
                      <a:pt x="0" y="2"/>
                    </a:lnTo>
                    <a:lnTo>
                      <a:pt x="4" y="140"/>
                    </a:lnTo>
                    <a:lnTo>
                      <a:pt x="98" y="394"/>
                    </a:lnTo>
                    <a:lnTo>
                      <a:pt x="106" y="394"/>
                    </a:lnTo>
                    <a:lnTo>
                      <a:pt x="12" y="13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7" name="Freeform 2902"/>
              <p:cNvSpPr>
                <a:spLocks/>
              </p:cNvSpPr>
              <p:nvPr/>
            </p:nvSpPr>
            <p:spPr bwMode="auto">
              <a:xfrm>
                <a:off x="4861790" y="2246887"/>
                <a:ext cx="125979" cy="815004"/>
              </a:xfrm>
              <a:custGeom>
                <a:avLst/>
                <a:gdLst/>
                <a:ahLst/>
                <a:cxnLst>
                  <a:cxn ang="0">
                    <a:pos x="98" y="626"/>
                  </a:cxn>
                  <a:cxn ang="0">
                    <a:pos x="92" y="448"/>
                  </a:cxn>
                  <a:cxn ang="0">
                    <a:pos x="62" y="410"/>
                  </a:cxn>
                  <a:cxn ang="0">
                    <a:pos x="80" y="378"/>
                  </a:cxn>
                  <a:cxn ang="0">
                    <a:pos x="6" y="2"/>
                  </a:cxn>
                  <a:cxn ang="0">
                    <a:pos x="0" y="0"/>
                  </a:cxn>
                  <a:cxn ang="0">
                    <a:pos x="74" y="378"/>
                  </a:cxn>
                  <a:cxn ang="0">
                    <a:pos x="54" y="410"/>
                  </a:cxn>
                  <a:cxn ang="0">
                    <a:pos x="84" y="448"/>
                  </a:cxn>
                  <a:cxn ang="0">
                    <a:pos x="90" y="634"/>
                  </a:cxn>
                  <a:cxn ang="0">
                    <a:pos x="90" y="626"/>
                  </a:cxn>
                  <a:cxn ang="0">
                    <a:pos x="98" y="626"/>
                  </a:cxn>
                </a:cxnLst>
                <a:rect l="0" t="0" r="r" b="b"/>
                <a:pathLst>
                  <a:path w="98" h="634">
                    <a:moveTo>
                      <a:pt x="98" y="626"/>
                    </a:moveTo>
                    <a:lnTo>
                      <a:pt x="92" y="448"/>
                    </a:lnTo>
                    <a:lnTo>
                      <a:pt x="62" y="410"/>
                    </a:lnTo>
                    <a:lnTo>
                      <a:pt x="80" y="378"/>
                    </a:lnTo>
                    <a:lnTo>
                      <a:pt x="6" y="2"/>
                    </a:lnTo>
                    <a:lnTo>
                      <a:pt x="0" y="0"/>
                    </a:lnTo>
                    <a:lnTo>
                      <a:pt x="74" y="378"/>
                    </a:lnTo>
                    <a:lnTo>
                      <a:pt x="54" y="410"/>
                    </a:lnTo>
                    <a:lnTo>
                      <a:pt x="84" y="448"/>
                    </a:lnTo>
                    <a:lnTo>
                      <a:pt x="90" y="634"/>
                    </a:lnTo>
                    <a:lnTo>
                      <a:pt x="90" y="626"/>
                    </a:lnTo>
                    <a:lnTo>
                      <a:pt x="98" y="6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68" name="Rectangle 2903"/>
              <p:cNvSpPr>
                <a:spLocks noChangeArrowheads="1"/>
              </p:cNvSpPr>
              <p:nvPr/>
            </p:nvSpPr>
            <p:spPr bwMode="auto">
              <a:xfrm>
                <a:off x="4365589" y="3666074"/>
                <a:ext cx="1286"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69" name="Rectangle 2904"/>
              <p:cNvSpPr>
                <a:spLocks noChangeArrowheads="1"/>
              </p:cNvSpPr>
              <p:nvPr/>
            </p:nvSpPr>
            <p:spPr bwMode="auto">
              <a:xfrm>
                <a:off x="4373302" y="4123711"/>
                <a:ext cx="5142"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70" name="Freeform 2905"/>
              <p:cNvSpPr>
                <a:spLocks/>
              </p:cNvSpPr>
              <p:nvPr/>
            </p:nvSpPr>
            <p:spPr bwMode="auto">
              <a:xfrm>
                <a:off x="5103463" y="3568377"/>
                <a:ext cx="10284" cy="2571"/>
              </a:xfrm>
              <a:custGeom>
                <a:avLst/>
                <a:gdLst/>
                <a:ahLst/>
                <a:cxnLst>
                  <a:cxn ang="0">
                    <a:pos x="0" y="0"/>
                  </a:cxn>
                  <a:cxn ang="0">
                    <a:pos x="2" y="2"/>
                  </a:cxn>
                  <a:cxn ang="0">
                    <a:pos x="8" y="2"/>
                  </a:cxn>
                  <a:cxn ang="0">
                    <a:pos x="8" y="0"/>
                  </a:cxn>
                  <a:cxn ang="0">
                    <a:pos x="0" y="0"/>
                  </a:cxn>
                </a:cxnLst>
                <a:rect l="0" t="0" r="r" b="b"/>
                <a:pathLst>
                  <a:path w="8" h="2">
                    <a:moveTo>
                      <a:pt x="0" y="0"/>
                    </a:moveTo>
                    <a:lnTo>
                      <a:pt x="2" y="2"/>
                    </a:lnTo>
                    <a:lnTo>
                      <a:pt x="8" y="2"/>
                    </a:lnTo>
                    <a:lnTo>
                      <a:pt x="8"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1" name="Freeform 2906"/>
              <p:cNvSpPr>
                <a:spLocks/>
              </p:cNvSpPr>
              <p:nvPr/>
            </p:nvSpPr>
            <p:spPr bwMode="auto">
              <a:xfrm>
                <a:off x="3347476" y="3318990"/>
                <a:ext cx="7713" cy="7713"/>
              </a:xfrm>
              <a:custGeom>
                <a:avLst/>
                <a:gdLst/>
                <a:ahLst/>
                <a:cxnLst>
                  <a:cxn ang="0">
                    <a:pos x="0" y="4"/>
                  </a:cxn>
                  <a:cxn ang="0">
                    <a:pos x="6" y="6"/>
                  </a:cxn>
                  <a:cxn ang="0">
                    <a:pos x="6" y="2"/>
                  </a:cxn>
                  <a:cxn ang="0">
                    <a:pos x="0" y="0"/>
                  </a:cxn>
                  <a:cxn ang="0">
                    <a:pos x="0" y="4"/>
                  </a:cxn>
                </a:cxnLst>
                <a:rect l="0" t="0" r="r" b="b"/>
                <a:pathLst>
                  <a:path w="6" h="6">
                    <a:moveTo>
                      <a:pt x="0" y="4"/>
                    </a:moveTo>
                    <a:lnTo>
                      <a:pt x="6" y="6"/>
                    </a:lnTo>
                    <a:lnTo>
                      <a:pt x="6" y="2"/>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2" name="Rectangle 2907"/>
              <p:cNvSpPr>
                <a:spLocks noChangeArrowheads="1"/>
              </p:cNvSpPr>
              <p:nvPr/>
            </p:nvSpPr>
            <p:spPr bwMode="auto">
              <a:xfrm>
                <a:off x="4165051" y="2874209"/>
                <a:ext cx="2571"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73" name="Freeform 2908"/>
              <p:cNvSpPr>
                <a:spLocks/>
              </p:cNvSpPr>
              <p:nvPr/>
            </p:nvSpPr>
            <p:spPr bwMode="auto">
              <a:xfrm>
                <a:off x="2910408" y="4010587"/>
                <a:ext cx="5142" cy="5142"/>
              </a:xfrm>
              <a:custGeom>
                <a:avLst/>
                <a:gdLst/>
                <a:ahLst/>
                <a:cxnLst>
                  <a:cxn ang="0">
                    <a:pos x="0" y="0"/>
                  </a:cxn>
                  <a:cxn ang="0">
                    <a:pos x="0" y="2"/>
                  </a:cxn>
                  <a:cxn ang="0">
                    <a:pos x="4" y="4"/>
                  </a:cxn>
                  <a:cxn ang="0">
                    <a:pos x="4" y="0"/>
                  </a:cxn>
                  <a:cxn ang="0">
                    <a:pos x="0" y="0"/>
                  </a:cxn>
                  <a:cxn ang="0">
                    <a:pos x="0" y="0"/>
                  </a:cxn>
                </a:cxnLst>
                <a:rect l="0" t="0" r="r" b="b"/>
                <a:pathLst>
                  <a:path w="4" h="4">
                    <a:moveTo>
                      <a:pt x="0" y="0"/>
                    </a:moveTo>
                    <a:lnTo>
                      <a:pt x="0" y="2"/>
                    </a:lnTo>
                    <a:lnTo>
                      <a:pt x="4" y="4"/>
                    </a:lnTo>
                    <a:lnTo>
                      <a:pt x="4" y="0"/>
                    </a:lnTo>
                    <a:lnTo>
                      <a:pt x="0"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4" name="Freeform 2909"/>
              <p:cNvSpPr>
                <a:spLocks/>
              </p:cNvSpPr>
              <p:nvPr/>
            </p:nvSpPr>
            <p:spPr bwMode="auto">
              <a:xfrm>
                <a:off x="4165051" y="3190441"/>
                <a:ext cx="827859" cy="79701"/>
              </a:xfrm>
              <a:custGeom>
                <a:avLst/>
                <a:gdLst/>
                <a:ahLst/>
                <a:cxnLst>
                  <a:cxn ang="0">
                    <a:pos x="644" y="62"/>
                  </a:cxn>
                  <a:cxn ang="0">
                    <a:pos x="642" y="54"/>
                  </a:cxn>
                  <a:cxn ang="0">
                    <a:pos x="474" y="0"/>
                  </a:cxn>
                  <a:cxn ang="0">
                    <a:pos x="0" y="2"/>
                  </a:cxn>
                  <a:cxn ang="0">
                    <a:pos x="0" y="6"/>
                  </a:cxn>
                  <a:cxn ang="0">
                    <a:pos x="474" y="4"/>
                  </a:cxn>
                  <a:cxn ang="0">
                    <a:pos x="644" y="62"/>
                  </a:cxn>
                </a:cxnLst>
                <a:rect l="0" t="0" r="r" b="b"/>
                <a:pathLst>
                  <a:path w="644" h="62">
                    <a:moveTo>
                      <a:pt x="644" y="62"/>
                    </a:moveTo>
                    <a:lnTo>
                      <a:pt x="642" y="54"/>
                    </a:lnTo>
                    <a:lnTo>
                      <a:pt x="474" y="0"/>
                    </a:lnTo>
                    <a:lnTo>
                      <a:pt x="0" y="2"/>
                    </a:lnTo>
                    <a:lnTo>
                      <a:pt x="0" y="6"/>
                    </a:lnTo>
                    <a:lnTo>
                      <a:pt x="474" y="4"/>
                    </a:lnTo>
                    <a:lnTo>
                      <a:pt x="644" y="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5" name="Rectangle 2910"/>
              <p:cNvSpPr>
                <a:spLocks noChangeArrowheads="1"/>
              </p:cNvSpPr>
              <p:nvPr/>
            </p:nvSpPr>
            <p:spPr bwMode="auto">
              <a:xfrm>
                <a:off x="4165051" y="3193012"/>
                <a:ext cx="1286"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76" name="Freeform 2911"/>
              <p:cNvSpPr>
                <a:spLocks/>
              </p:cNvSpPr>
              <p:nvPr/>
            </p:nvSpPr>
            <p:spPr bwMode="auto">
              <a:xfrm>
                <a:off x="5995597" y="3244432"/>
                <a:ext cx="5142" cy="7713"/>
              </a:xfrm>
              <a:custGeom>
                <a:avLst/>
                <a:gdLst/>
                <a:ahLst/>
                <a:cxnLst>
                  <a:cxn ang="0">
                    <a:pos x="4" y="4"/>
                  </a:cxn>
                  <a:cxn ang="0">
                    <a:pos x="4" y="4"/>
                  </a:cxn>
                  <a:cxn ang="0">
                    <a:pos x="0" y="0"/>
                  </a:cxn>
                  <a:cxn ang="0">
                    <a:pos x="0" y="4"/>
                  </a:cxn>
                  <a:cxn ang="0">
                    <a:pos x="2" y="6"/>
                  </a:cxn>
                  <a:cxn ang="0">
                    <a:pos x="4" y="4"/>
                  </a:cxn>
                </a:cxnLst>
                <a:rect l="0" t="0" r="r" b="b"/>
                <a:pathLst>
                  <a:path w="4" h="6">
                    <a:moveTo>
                      <a:pt x="4" y="4"/>
                    </a:moveTo>
                    <a:lnTo>
                      <a:pt x="4" y="4"/>
                    </a:lnTo>
                    <a:lnTo>
                      <a:pt x="0" y="0"/>
                    </a:lnTo>
                    <a:lnTo>
                      <a:pt x="0" y="4"/>
                    </a:lnTo>
                    <a:lnTo>
                      <a:pt x="2" y="6"/>
                    </a:lnTo>
                    <a:lnTo>
                      <a:pt x="4"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7" name="Freeform 2912"/>
              <p:cNvSpPr>
                <a:spLocks/>
              </p:cNvSpPr>
              <p:nvPr/>
            </p:nvSpPr>
            <p:spPr bwMode="auto">
              <a:xfrm>
                <a:off x="5409411" y="2498844"/>
                <a:ext cx="7713" cy="7713"/>
              </a:xfrm>
              <a:custGeom>
                <a:avLst/>
                <a:gdLst/>
                <a:ahLst/>
                <a:cxnLst>
                  <a:cxn ang="0">
                    <a:pos x="6" y="0"/>
                  </a:cxn>
                  <a:cxn ang="0">
                    <a:pos x="0" y="4"/>
                  </a:cxn>
                  <a:cxn ang="0">
                    <a:pos x="0" y="6"/>
                  </a:cxn>
                  <a:cxn ang="0">
                    <a:pos x="4" y="6"/>
                  </a:cxn>
                  <a:cxn ang="0">
                    <a:pos x="6" y="0"/>
                  </a:cxn>
                </a:cxnLst>
                <a:rect l="0" t="0" r="r" b="b"/>
                <a:pathLst>
                  <a:path w="6" h="6">
                    <a:moveTo>
                      <a:pt x="6" y="0"/>
                    </a:moveTo>
                    <a:lnTo>
                      <a:pt x="0" y="4"/>
                    </a:lnTo>
                    <a:lnTo>
                      <a:pt x="0" y="6"/>
                    </a:lnTo>
                    <a:lnTo>
                      <a:pt x="4" y="6"/>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8" name="Freeform 2913"/>
              <p:cNvSpPr>
                <a:spLocks/>
              </p:cNvSpPr>
              <p:nvPr/>
            </p:nvSpPr>
            <p:spPr bwMode="auto">
              <a:xfrm>
                <a:off x="5309142" y="2506557"/>
                <a:ext cx="740445" cy="1516885"/>
              </a:xfrm>
              <a:custGeom>
                <a:avLst/>
                <a:gdLst/>
                <a:ahLst/>
                <a:cxnLst>
                  <a:cxn ang="0">
                    <a:pos x="0" y="130"/>
                  </a:cxn>
                  <a:cxn ang="0">
                    <a:pos x="30" y="268"/>
                  </a:cxn>
                  <a:cxn ang="0">
                    <a:pos x="168" y="352"/>
                  </a:cxn>
                  <a:cxn ang="0">
                    <a:pos x="178" y="410"/>
                  </a:cxn>
                  <a:cxn ang="0">
                    <a:pos x="194" y="484"/>
                  </a:cxn>
                  <a:cxn ang="0">
                    <a:pos x="266" y="554"/>
                  </a:cxn>
                  <a:cxn ang="0">
                    <a:pos x="274" y="610"/>
                  </a:cxn>
                  <a:cxn ang="0">
                    <a:pos x="214" y="676"/>
                  </a:cxn>
                  <a:cxn ang="0">
                    <a:pos x="234" y="716"/>
                  </a:cxn>
                  <a:cxn ang="0">
                    <a:pos x="194" y="786"/>
                  </a:cxn>
                  <a:cxn ang="0">
                    <a:pos x="194" y="816"/>
                  </a:cxn>
                  <a:cxn ang="0">
                    <a:pos x="196" y="816"/>
                  </a:cxn>
                  <a:cxn ang="0">
                    <a:pos x="196" y="820"/>
                  </a:cxn>
                  <a:cxn ang="0">
                    <a:pos x="194" y="820"/>
                  </a:cxn>
                  <a:cxn ang="0">
                    <a:pos x="194" y="834"/>
                  </a:cxn>
                  <a:cxn ang="0">
                    <a:pos x="292" y="960"/>
                  </a:cxn>
                  <a:cxn ang="0">
                    <a:pos x="324" y="960"/>
                  </a:cxn>
                  <a:cxn ang="0">
                    <a:pos x="324" y="1040"/>
                  </a:cxn>
                  <a:cxn ang="0">
                    <a:pos x="404" y="1098"/>
                  </a:cxn>
                  <a:cxn ang="0">
                    <a:pos x="434" y="1180"/>
                  </a:cxn>
                  <a:cxn ang="0">
                    <a:pos x="456" y="1136"/>
                  </a:cxn>
                  <a:cxn ang="0">
                    <a:pos x="506" y="1162"/>
                  </a:cxn>
                  <a:cxn ang="0">
                    <a:pos x="548" y="1106"/>
                  </a:cxn>
                  <a:cxn ang="0">
                    <a:pos x="560" y="1024"/>
                  </a:cxn>
                  <a:cxn ang="0">
                    <a:pos x="576" y="942"/>
                  </a:cxn>
                  <a:cxn ang="0">
                    <a:pos x="538" y="578"/>
                  </a:cxn>
                  <a:cxn ang="0">
                    <a:pos x="536" y="580"/>
                  </a:cxn>
                  <a:cxn ang="0">
                    <a:pos x="534" y="578"/>
                  </a:cxn>
                  <a:cxn ang="0">
                    <a:pos x="574" y="942"/>
                  </a:cxn>
                  <a:cxn ang="0">
                    <a:pos x="554" y="1024"/>
                  </a:cxn>
                  <a:cxn ang="0">
                    <a:pos x="546" y="1106"/>
                  </a:cxn>
                  <a:cxn ang="0">
                    <a:pos x="506" y="1158"/>
                  </a:cxn>
                  <a:cxn ang="0">
                    <a:pos x="456" y="1130"/>
                  </a:cxn>
                  <a:cxn ang="0">
                    <a:pos x="434" y="1172"/>
                  </a:cxn>
                  <a:cxn ang="0">
                    <a:pos x="406" y="1094"/>
                  </a:cxn>
                  <a:cxn ang="0">
                    <a:pos x="328" y="1040"/>
                  </a:cxn>
                  <a:cxn ang="0">
                    <a:pos x="328" y="956"/>
                  </a:cxn>
                  <a:cxn ang="0">
                    <a:pos x="294" y="956"/>
                  </a:cxn>
                  <a:cxn ang="0">
                    <a:pos x="198" y="834"/>
                  </a:cxn>
                  <a:cxn ang="0">
                    <a:pos x="198" y="786"/>
                  </a:cxn>
                  <a:cxn ang="0">
                    <a:pos x="240" y="716"/>
                  </a:cxn>
                  <a:cxn ang="0">
                    <a:pos x="220" y="676"/>
                  </a:cxn>
                  <a:cxn ang="0">
                    <a:pos x="276" y="610"/>
                  </a:cxn>
                  <a:cxn ang="0">
                    <a:pos x="268" y="550"/>
                  </a:cxn>
                  <a:cxn ang="0">
                    <a:pos x="198" y="484"/>
                  </a:cxn>
                  <a:cxn ang="0">
                    <a:pos x="170" y="350"/>
                  </a:cxn>
                  <a:cxn ang="0">
                    <a:pos x="32" y="268"/>
                  </a:cxn>
                  <a:cxn ang="0">
                    <a:pos x="4" y="134"/>
                  </a:cxn>
                  <a:cxn ang="0">
                    <a:pos x="40" y="92"/>
                  </a:cxn>
                  <a:cxn ang="0">
                    <a:pos x="82" y="0"/>
                  </a:cxn>
                  <a:cxn ang="0">
                    <a:pos x="78" y="0"/>
                  </a:cxn>
                  <a:cxn ang="0">
                    <a:pos x="40" y="88"/>
                  </a:cxn>
                  <a:cxn ang="0">
                    <a:pos x="0" y="130"/>
                  </a:cxn>
                </a:cxnLst>
                <a:rect l="0" t="0" r="r" b="b"/>
                <a:pathLst>
                  <a:path w="576" h="1180">
                    <a:moveTo>
                      <a:pt x="0" y="130"/>
                    </a:moveTo>
                    <a:lnTo>
                      <a:pt x="30" y="268"/>
                    </a:lnTo>
                    <a:lnTo>
                      <a:pt x="168" y="352"/>
                    </a:lnTo>
                    <a:lnTo>
                      <a:pt x="178" y="410"/>
                    </a:lnTo>
                    <a:lnTo>
                      <a:pt x="194" y="484"/>
                    </a:lnTo>
                    <a:lnTo>
                      <a:pt x="266" y="554"/>
                    </a:lnTo>
                    <a:lnTo>
                      <a:pt x="274" y="610"/>
                    </a:lnTo>
                    <a:lnTo>
                      <a:pt x="214" y="676"/>
                    </a:lnTo>
                    <a:lnTo>
                      <a:pt x="234" y="716"/>
                    </a:lnTo>
                    <a:lnTo>
                      <a:pt x="194" y="786"/>
                    </a:lnTo>
                    <a:lnTo>
                      <a:pt x="194" y="816"/>
                    </a:lnTo>
                    <a:lnTo>
                      <a:pt x="196" y="816"/>
                    </a:lnTo>
                    <a:lnTo>
                      <a:pt x="196" y="820"/>
                    </a:lnTo>
                    <a:lnTo>
                      <a:pt x="194" y="820"/>
                    </a:lnTo>
                    <a:lnTo>
                      <a:pt x="194" y="834"/>
                    </a:lnTo>
                    <a:lnTo>
                      <a:pt x="292" y="960"/>
                    </a:lnTo>
                    <a:lnTo>
                      <a:pt x="324" y="960"/>
                    </a:lnTo>
                    <a:lnTo>
                      <a:pt x="324" y="1040"/>
                    </a:lnTo>
                    <a:lnTo>
                      <a:pt x="404" y="1098"/>
                    </a:lnTo>
                    <a:lnTo>
                      <a:pt x="434" y="1180"/>
                    </a:lnTo>
                    <a:lnTo>
                      <a:pt x="456" y="1136"/>
                    </a:lnTo>
                    <a:lnTo>
                      <a:pt x="506" y="1162"/>
                    </a:lnTo>
                    <a:lnTo>
                      <a:pt x="548" y="1106"/>
                    </a:lnTo>
                    <a:lnTo>
                      <a:pt x="560" y="1024"/>
                    </a:lnTo>
                    <a:lnTo>
                      <a:pt x="576" y="942"/>
                    </a:lnTo>
                    <a:lnTo>
                      <a:pt x="538" y="578"/>
                    </a:lnTo>
                    <a:lnTo>
                      <a:pt x="536" y="580"/>
                    </a:lnTo>
                    <a:lnTo>
                      <a:pt x="534" y="578"/>
                    </a:lnTo>
                    <a:lnTo>
                      <a:pt x="574" y="942"/>
                    </a:lnTo>
                    <a:lnTo>
                      <a:pt x="554" y="1024"/>
                    </a:lnTo>
                    <a:lnTo>
                      <a:pt x="546" y="1106"/>
                    </a:lnTo>
                    <a:lnTo>
                      <a:pt x="506" y="1158"/>
                    </a:lnTo>
                    <a:lnTo>
                      <a:pt x="456" y="1130"/>
                    </a:lnTo>
                    <a:lnTo>
                      <a:pt x="434" y="1172"/>
                    </a:lnTo>
                    <a:lnTo>
                      <a:pt x="406" y="1094"/>
                    </a:lnTo>
                    <a:lnTo>
                      <a:pt x="328" y="1040"/>
                    </a:lnTo>
                    <a:lnTo>
                      <a:pt x="328" y="956"/>
                    </a:lnTo>
                    <a:lnTo>
                      <a:pt x="294" y="956"/>
                    </a:lnTo>
                    <a:lnTo>
                      <a:pt x="198" y="834"/>
                    </a:lnTo>
                    <a:lnTo>
                      <a:pt x="198" y="786"/>
                    </a:lnTo>
                    <a:lnTo>
                      <a:pt x="240" y="716"/>
                    </a:lnTo>
                    <a:lnTo>
                      <a:pt x="220" y="676"/>
                    </a:lnTo>
                    <a:lnTo>
                      <a:pt x="276" y="610"/>
                    </a:lnTo>
                    <a:lnTo>
                      <a:pt x="268" y="550"/>
                    </a:lnTo>
                    <a:lnTo>
                      <a:pt x="198" y="484"/>
                    </a:lnTo>
                    <a:lnTo>
                      <a:pt x="170" y="350"/>
                    </a:lnTo>
                    <a:lnTo>
                      <a:pt x="32" y="268"/>
                    </a:lnTo>
                    <a:lnTo>
                      <a:pt x="4" y="134"/>
                    </a:lnTo>
                    <a:lnTo>
                      <a:pt x="40" y="92"/>
                    </a:lnTo>
                    <a:lnTo>
                      <a:pt x="82" y="0"/>
                    </a:lnTo>
                    <a:lnTo>
                      <a:pt x="78" y="0"/>
                    </a:lnTo>
                    <a:lnTo>
                      <a:pt x="40" y="88"/>
                    </a:lnTo>
                    <a:lnTo>
                      <a:pt x="0" y="13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79" name="Rectangle 2914"/>
              <p:cNvSpPr>
                <a:spLocks noChangeArrowheads="1"/>
              </p:cNvSpPr>
              <p:nvPr/>
            </p:nvSpPr>
            <p:spPr bwMode="auto">
              <a:xfrm>
                <a:off x="5558529" y="3555522"/>
                <a:ext cx="2571"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80" name="Freeform 2915"/>
              <p:cNvSpPr>
                <a:spLocks/>
              </p:cNvSpPr>
              <p:nvPr/>
            </p:nvSpPr>
            <p:spPr bwMode="auto">
              <a:xfrm>
                <a:off x="4987769" y="3031039"/>
                <a:ext cx="550192" cy="30852"/>
              </a:xfrm>
              <a:custGeom>
                <a:avLst/>
                <a:gdLst/>
                <a:ahLst/>
                <a:cxnLst>
                  <a:cxn ang="0">
                    <a:pos x="428" y="6"/>
                  </a:cxn>
                  <a:cxn ang="0">
                    <a:pos x="426" y="0"/>
                  </a:cxn>
                  <a:cxn ang="0">
                    <a:pos x="0" y="16"/>
                  </a:cxn>
                  <a:cxn ang="0">
                    <a:pos x="0" y="24"/>
                  </a:cxn>
                  <a:cxn ang="0">
                    <a:pos x="428" y="6"/>
                  </a:cxn>
                </a:cxnLst>
                <a:rect l="0" t="0" r="r" b="b"/>
                <a:pathLst>
                  <a:path w="428" h="24">
                    <a:moveTo>
                      <a:pt x="428" y="6"/>
                    </a:moveTo>
                    <a:lnTo>
                      <a:pt x="426" y="0"/>
                    </a:lnTo>
                    <a:lnTo>
                      <a:pt x="0" y="16"/>
                    </a:lnTo>
                    <a:lnTo>
                      <a:pt x="0" y="24"/>
                    </a:lnTo>
                    <a:lnTo>
                      <a:pt x="428"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1" name="Freeform 2916"/>
              <p:cNvSpPr>
                <a:spLocks/>
              </p:cNvSpPr>
              <p:nvPr/>
            </p:nvSpPr>
            <p:spPr bwMode="auto">
              <a:xfrm>
                <a:off x="4977485" y="3061891"/>
                <a:ext cx="1286" cy="2571"/>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2" name="Freeform 2917"/>
              <p:cNvSpPr>
                <a:spLocks/>
              </p:cNvSpPr>
              <p:nvPr/>
            </p:nvSpPr>
            <p:spPr bwMode="auto">
              <a:xfrm>
                <a:off x="4977485" y="3051607"/>
                <a:ext cx="10284" cy="12855"/>
              </a:xfrm>
              <a:custGeom>
                <a:avLst/>
                <a:gdLst/>
                <a:ahLst/>
                <a:cxnLst>
                  <a:cxn ang="0">
                    <a:pos x="8" y="0"/>
                  </a:cxn>
                  <a:cxn ang="0">
                    <a:pos x="0" y="0"/>
                  </a:cxn>
                  <a:cxn ang="0">
                    <a:pos x="0" y="8"/>
                  </a:cxn>
                  <a:cxn ang="0">
                    <a:pos x="0" y="10"/>
                  </a:cxn>
                  <a:cxn ang="0">
                    <a:pos x="8" y="8"/>
                  </a:cxn>
                  <a:cxn ang="0">
                    <a:pos x="8" y="0"/>
                  </a:cxn>
                </a:cxnLst>
                <a:rect l="0" t="0" r="r" b="b"/>
                <a:pathLst>
                  <a:path w="8" h="10">
                    <a:moveTo>
                      <a:pt x="8" y="0"/>
                    </a:moveTo>
                    <a:lnTo>
                      <a:pt x="0" y="0"/>
                    </a:lnTo>
                    <a:lnTo>
                      <a:pt x="0" y="8"/>
                    </a:lnTo>
                    <a:lnTo>
                      <a:pt x="0" y="10"/>
                    </a:lnTo>
                    <a:lnTo>
                      <a:pt x="8" y="8"/>
                    </a:lnTo>
                    <a:lnTo>
                      <a:pt x="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3" name="Freeform 2918"/>
              <p:cNvSpPr>
                <a:spLocks/>
              </p:cNvSpPr>
              <p:nvPr/>
            </p:nvSpPr>
            <p:spPr bwMode="auto">
              <a:xfrm>
                <a:off x="4167622" y="2737946"/>
                <a:ext cx="786723" cy="7713"/>
              </a:xfrm>
              <a:custGeom>
                <a:avLst/>
                <a:gdLst/>
                <a:ahLst/>
                <a:cxnLst>
                  <a:cxn ang="0">
                    <a:pos x="612" y="0"/>
                  </a:cxn>
                  <a:cxn ang="0">
                    <a:pos x="0" y="2"/>
                  </a:cxn>
                  <a:cxn ang="0">
                    <a:pos x="0" y="6"/>
                  </a:cxn>
                  <a:cxn ang="0">
                    <a:pos x="610" y="4"/>
                  </a:cxn>
                  <a:cxn ang="0">
                    <a:pos x="612" y="0"/>
                  </a:cxn>
                </a:cxnLst>
                <a:rect l="0" t="0" r="r" b="b"/>
                <a:pathLst>
                  <a:path w="612" h="6">
                    <a:moveTo>
                      <a:pt x="612" y="0"/>
                    </a:moveTo>
                    <a:lnTo>
                      <a:pt x="0" y="2"/>
                    </a:lnTo>
                    <a:lnTo>
                      <a:pt x="0" y="6"/>
                    </a:lnTo>
                    <a:lnTo>
                      <a:pt x="610" y="4"/>
                    </a:lnTo>
                    <a:lnTo>
                      <a:pt x="61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4" name="Rectangle 2919"/>
              <p:cNvSpPr>
                <a:spLocks noChangeArrowheads="1"/>
              </p:cNvSpPr>
              <p:nvPr/>
            </p:nvSpPr>
            <p:spPr bwMode="auto">
              <a:xfrm>
                <a:off x="4165051" y="2740517"/>
                <a:ext cx="2571"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85" name="Freeform 2920"/>
              <p:cNvSpPr>
                <a:spLocks/>
              </p:cNvSpPr>
              <p:nvPr/>
            </p:nvSpPr>
            <p:spPr bwMode="auto">
              <a:xfrm>
                <a:off x="5882473" y="2676243"/>
                <a:ext cx="17997" cy="5142"/>
              </a:xfrm>
              <a:custGeom>
                <a:avLst/>
                <a:gdLst/>
                <a:ahLst/>
                <a:cxnLst>
                  <a:cxn ang="0">
                    <a:pos x="4" y="4"/>
                  </a:cxn>
                  <a:cxn ang="0">
                    <a:pos x="14" y="4"/>
                  </a:cxn>
                  <a:cxn ang="0">
                    <a:pos x="4" y="0"/>
                  </a:cxn>
                  <a:cxn ang="0">
                    <a:pos x="0" y="0"/>
                  </a:cxn>
                  <a:cxn ang="0">
                    <a:pos x="0" y="4"/>
                  </a:cxn>
                  <a:cxn ang="0">
                    <a:pos x="4" y="4"/>
                  </a:cxn>
                </a:cxnLst>
                <a:rect l="0" t="0" r="r" b="b"/>
                <a:pathLst>
                  <a:path w="14" h="4">
                    <a:moveTo>
                      <a:pt x="4" y="4"/>
                    </a:moveTo>
                    <a:lnTo>
                      <a:pt x="14" y="4"/>
                    </a:lnTo>
                    <a:lnTo>
                      <a:pt x="4" y="0"/>
                    </a:lnTo>
                    <a:lnTo>
                      <a:pt x="0" y="0"/>
                    </a:lnTo>
                    <a:lnTo>
                      <a:pt x="0" y="4"/>
                    </a:lnTo>
                    <a:lnTo>
                      <a:pt x="4"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6" name="Freeform 2921"/>
              <p:cNvSpPr>
                <a:spLocks/>
              </p:cNvSpPr>
              <p:nvPr/>
            </p:nvSpPr>
            <p:spPr bwMode="auto">
              <a:xfrm>
                <a:off x="5537961" y="2524554"/>
                <a:ext cx="349655" cy="156830"/>
              </a:xfrm>
              <a:custGeom>
                <a:avLst/>
                <a:gdLst/>
                <a:ahLst/>
                <a:cxnLst>
                  <a:cxn ang="0">
                    <a:pos x="230" y="84"/>
                  </a:cxn>
                  <a:cxn ang="0">
                    <a:pos x="240" y="122"/>
                  </a:cxn>
                  <a:cxn ang="0">
                    <a:pos x="272" y="122"/>
                  </a:cxn>
                  <a:cxn ang="0">
                    <a:pos x="268" y="122"/>
                  </a:cxn>
                  <a:cxn ang="0">
                    <a:pos x="268" y="118"/>
                  </a:cxn>
                  <a:cxn ang="0">
                    <a:pos x="242" y="118"/>
                  </a:cxn>
                  <a:cxn ang="0">
                    <a:pos x="236" y="80"/>
                  </a:cxn>
                  <a:cxn ang="0">
                    <a:pos x="24" y="52"/>
                  </a:cxn>
                  <a:cxn ang="0">
                    <a:pos x="6" y="0"/>
                  </a:cxn>
                  <a:cxn ang="0">
                    <a:pos x="0" y="0"/>
                  </a:cxn>
                  <a:cxn ang="0">
                    <a:pos x="22" y="58"/>
                  </a:cxn>
                  <a:cxn ang="0">
                    <a:pos x="230" y="84"/>
                  </a:cxn>
                </a:cxnLst>
                <a:rect l="0" t="0" r="r" b="b"/>
                <a:pathLst>
                  <a:path w="272" h="122">
                    <a:moveTo>
                      <a:pt x="230" y="84"/>
                    </a:moveTo>
                    <a:lnTo>
                      <a:pt x="240" y="122"/>
                    </a:lnTo>
                    <a:lnTo>
                      <a:pt x="272" y="122"/>
                    </a:lnTo>
                    <a:lnTo>
                      <a:pt x="268" y="122"/>
                    </a:lnTo>
                    <a:lnTo>
                      <a:pt x="268" y="118"/>
                    </a:lnTo>
                    <a:lnTo>
                      <a:pt x="242" y="118"/>
                    </a:lnTo>
                    <a:lnTo>
                      <a:pt x="236" y="80"/>
                    </a:lnTo>
                    <a:lnTo>
                      <a:pt x="24" y="52"/>
                    </a:lnTo>
                    <a:lnTo>
                      <a:pt x="6" y="0"/>
                    </a:lnTo>
                    <a:lnTo>
                      <a:pt x="0" y="0"/>
                    </a:lnTo>
                    <a:lnTo>
                      <a:pt x="22" y="58"/>
                    </a:lnTo>
                    <a:lnTo>
                      <a:pt x="230" y="8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7" name="Freeform 2922"/>
              <p:cNvSpPr>
                <a:spLocks/>
              </p:cNvSpPr>
              <p:nvPr/>
            </p:nvSpPr>
            <p:spPr bwMode="auto">
              <a:xfrm>
                <a:off x="5142028" y="3650648"/>
                <a:ext cx="182540" cy="979548"/>
              </a:xfrm>
              <a:custGeom>
                <a:avLst/>
                <a:gdLst/>
                <a:ahLst/>
                <a:cxnLst>
                  <a:cxn ang="0">
                    <a:pos x="28" y="66"/>
                  </a:cxn>
                  <a:cxn ang="0">
                    <a:pos x="46" y="0"/>
                  </a:cxn>
                  <a:cxn ang="0">
                    <a:pos x="0" y="0"/>
                  </a:cxn>
                  <a:cxn ang="0">
                    <a:pos x="2" y="6"/>
                  </a:cxn>
                  <a:cxn ang="0">
                    <a:pos x="38" y="6"/>
                  </a:cxn>
                  <a:cxn ang="0">
                    <a:pos x="22" y="68"/>
                  </a:cxn>
                  <a:cxn ang="0">
                    <a:pos x="76" y="96"/>
                  </a:cxn>
                  <a:cxn ang="0">
                    <a:pos x="96" y="344"/>
                  </a:cxn>
                  <a:cxn ang="0">
                    <a:pos x="102" y="344"/>
                  </a:cxn>
                  <a:cxn ang="0">
                    <a:pos x="100" y="350"/>
                  </a:cxn>
                  <a:cxn ang="0">
                    <a:pos x="98" y="350"/>
                  </a:cxn>
                  <a:cxn ang="0">
                    <a:pos x="132" y="758"/>
                  </a:cxn>
                  <a:cxn ang="0">
                    <a:pos x="142" y="762"/>
                  </a:cxn>
                  <a:cxn ang="0">
                    <a:pos x="110" y="404"/>
                  </a:cxn>
                  <a:cxn ang="0">
                    <a:pos x="106" y="404"/>
                  </a:cxn>
                  <a:cxn ang="0">
                    <a:pos x="106" y="400"/>
                  </a:cxn>
                  <a:cxn ang="0">
                    <a:pos x="110" y="400"/>
                  </a:cxn>
                  <a:cxn ang="0">
                    <a:pos x="82" y="90"/>
                  </a:cxn>
                  <a:cxn ang="0">
                    <a:pos x="28" y="66"/>
                  </a:cxn>
                </a:cxnLst>
                <a:rect l="0" t="0" r="r" b="b"/>
                <a:pathLst>
                  <a:path w="142" h="762">
                    <a:moveTo>
                      <a:pt x="28" y="66"/>
                    </a:moveTo>
                    <a:lnTo>
                      <a:pt x="46" y="0"/>
                    </a:lnTo>
                    <a:lnTo>
                      <a:pt x="0" y="0"/>
                    </a:lnTo>
                    <a:lnTo>
                      <a:pt x="2" y="6"/>
                    </a:lnTo>
                    <a:lnTo>
                      <a:pt x="38" y="6"/>
                    </a:lnTo>
                    <a:lnTo>
                      <a:pt x="22" y="68"/>
                    </a:lnTo>
                    <a:lnTo>
                      <a:pt x="76" y="96"/>
                    </a:lnTo>
                    <a:lnTo>
                      <a:pt x="96" y="344"/>
                    </a:lnTo>
                    <a:lnTo>
                      <a:pt x="102" y="344"/>
                    </a:lnTo>
                    <a:lnTo>
                      <a:pt x="100" y="350"/>
                    </a:lnTo>
                    <a:lnTo>
                      <a:pt x="98" y="350"/>
                    </a:lnTo>
                    <a:lnTo>
                      <a:pt x="132" y="758"/>
                    </a:lnTo>
                    <a:lnTo>
                      <a:pt x="142" y="762"/>
                    </a:lnTo>
                    <a:lnTo>
                      <a:pt x="110" y="404"/>
                    </a:lnTo>
                    <a:lnTo>
                      <a:pt x="106" y="404"/>
                    </a:lnTo>
                    <a:lnTo>
                      <a:pt x="106" y="400"/>
                    </a:lnTo>
                    <a:lnTo>
                      <a:pt x="110" y="400"/>
                    </a:lnTo>
                    <a:lnTo>
                      <a:pt x="82" y="90"/>
                    </a:lnTo>
                    <a:lnTo>
                      <a:pt x="28" y="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8" name="Freeform 2923"/>
              <p:cNvSpPr>
                <a:spLocks/>
              </p:cNvSpPr>
              <p:nvPr/>
            </p:nvSpPr>
            <p:spPr bwMode="auto">
              <a:xfrm>
                <a:off x="5311713" y="4625054"/>
                <a:ext cx="12855" cy="10284"/>
              </a:xfrm>
              <a:custGeom>
                <a:avLst/>
                <a:gdLst/>
                <a:ahLst/>
                <a:cxnLst>
                  <a:cxn ang="0">
                    <a:pos x="0" y="4"/>
                  </a:cxn>
                  <a:cxn ang="0">
                    <a:pos x="10" y="8"/>
                  </a:cxn>
                  <a:cxn ang="0">
                    <a:pos x="10" y="4"/>
                  </a:cxn>
                  <a:cxn ang="0">
                    <a:pos x="0" y="0"/>
                  </a:cxn>
                  <a:cxn ang="0">
                    <a:pos x="0" y="4"/>
                  </a:cxn>
                </a:cxnLst>
                <a:rect l="0" t="0" r="r" b="b"/>
                <a:pathLst>
                  <a:path w="10" h="8">
                    <a:moveTo>
                      <a:pt x="0" y="4"/>
                    </a:moveTo>
                    <a:lnTo>
                      <a:pt x="10" y="8"/>
                    </a:lnTo>
                    <a:lnTo>
                      <a:pt x="10" y="4"/>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9" name="Freeform 2924"/>
              <p:cNvSpPr>
                <a:spLocks/>
              </p:cNvSpPr>
              <p:nvPr/>
            </p:nvSpPr>
            <p:spPr bwMode="auto">
              <a:xfrm>
                <a:off x="5265436" y="4092859"/>
                <a:ext cx="7713" cy="7713"/>
              </a:xfrm>
              <a:custGeom>
                <a:avLst/>
                <a:gdLst/>
                <a:ahLst/>
                <a:cxnLst>
                  <a:cxn ang="0">
                    <a:pos x="6" y="0"/>
                  </a:cxn>
                  <a:cxn ang="0">
                    <a:pos x="0" y="0"/>
                  </a:cxn>
                  <a:cxn ang="0">
                    <a:pos x="2" y="6"/>
                  </a:cxn>
                  <a:cxn ang="0">
                    <a:pos x="4" y="6"/>
                  </a:cxn>
                  <a:cxn ang="0">
                    <a:pos x="6" y="0"/>
                  </a:cxn>
                </a:cxnLst>
                <a:rect l="0" t="0" r="r" b="b"/>
                <a:pathLst>
                  <a:path w="6" h="6">
                    <a:moveTo>
                      <a:pt x="6" y="0"/>
                    </a:moveTo>
                    <a:lnTo>
                      <a:pt x="0" y="0"/>
                    </a:lnTo>
                    <a:lnTo>
                      <a:pt x="2" y="6"/>
                    </a:lnTo>
                    <a:lnTo>
                      <a:pt x="4" y="6"/>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0" name="Freeform 2925"/>
              <p:cNvSpPr>
                <a:spLocks/>
              </p:cNvSpPr>
              <p:nvPr/>
            </p:nvSpPr>
            <p:spPr bwMode="auto">
              <a:xfrm>
                <a:off x="5134315" y="3650648"/>
                <a:ext cx="10284" cy="7713"/>
              </a:xfrm>
              <a:custGeom>
                <a:avLst/>
                <a:gdLst/>
                <a:ahLst/>
                <a:cxnLst>
                  <a:cxn ang="0">
                    <a:pos x="0" y="0"/>
                  </a:cxn>
                  <a:cxn ang="0">
                    <a:pos x="0" y="6"/>
                  </a:cxn>
                  <a:cxn ang="0">
                    <a:pos x="8" y="6"/>
                  </a:cxn>
                  <a:cxn ang="0">
                    <a:pos x="6" y="0"/>
                  </a:cxn>
                  <a:cxn ang="0">
                    <a:pos x="0" y="0"/>
                  </a:cxn>
                </a:cxnLst>
                <a:rect l="0" t="0" r="r" b="b"/>
                <a:pathLst>
                  <a:path w="8" h="6">
                    <a:moveTo>
                      <a:pt x="0" y="0"/>
                    </a:moveTo>
                    <a:lnTo>
                      <a:pt x="0" y="6"/>
                    </a:lnTo>
                    <a:lnTo>
                      <a:pt x="8" y="6"/>
                    </a:lnTo>
                    <a:lnTo>
                      <a:pt x="6"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1" name="Freeform 2926"/>
              <p:cNvSpPr>
                <a:spLocks/>
              </p:cNvSpPr>
              <p:nvPr/>
            </p:nvSpPr>
            <p:spPr bwMode="auto">
              <a:xfrm>
                <a:off x="7512482" y="3691784"/>
                <a:ext cx="5142" cy="5142"/>
              </a:xfrm>
              <a:custGeom>
                <a:avLst/>
                <a:gdLst/>
                <a:ahLst/>
                <a:cxnLst>
                  <a:cxn ang="0">
                    <a:pos x="4" y="4"/>
                  </a:cxn>
                  <a:cxn ang="0">
                    <a:pos x="2" y="0"/>
                  </a:cxn>
                  <a:cxn ang="0">
                    <a:pos x="0" y="0"/>
                  </a:cxn>
                  <a:cxn ang="0">
                    <a:pos x="2" y="4"/>
                  </a:cxn>
                  <a:cxn ang="0">
                    <a:pos x="4" y="4"/>
                  </a:cxn>
                </a:cxnLst>
                <a:rect l="0" t="0" r="r" b="b"/>
                <a:pathLst>
                  <a:path w="4" h="4">
                    <a:moveTo>
                      <a:pt x="4" y="4"/>
                    </a:moveTo>
                    <a:lnTo>
                      <a:pt x="2" y="0"/>
                    </a:lnTo>
                    <a:lnTo>
                      <a:pt x="0" y="0"/>
                    </a:lnTo>
                    <a:lnTo>
                      <a:pt x="2" y="4"/>
                    </a:lnTo>
                    <a:lnTo>
                      <a:pt x="4"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2" name="Freeform 2927"/>
              <p:cNvSpPr>
                <a:spLocks/>
              </p:cNvSpPr>
              <p:nvPr/>
            </p:nvSpPr>
            <p:spPr bwMode="auto">
              <a:xfrm>
                <a:off x="5283432" y="3691784"/>
                <a:ext cx="2231620" cy="529624"/>
              </a:xfrm>
              <a:custGeom>
                <a:avLst/>
                <a:gdLst/>
                <a:ahLst/>
                <a:cxnLst>
                  <a:cxn ang="0">
                    <a:pos x="1024" y="202"/>
                  </a:cxn>
                  <a:cxn ang="0">
                    <a:pos x="1022" y="206"/>
                  </a:cxn>
                  <a:cxn ang="0">
                    <a:pos x="1014" y="210"/>
                  </a:cxn>
                  <a:cxn ang="0">
                    <a:pos x="1018" y="204"/>
                  </a:cxn>
                  <a:cxn ang="0">
                    <a:pos x="756" y="258"/>
                  </a:cxn>
                  <a:cxn ang="0">
                    <a:pos x="476" y="304"/>
                  </a:cxn>
                  <a:cxn ang="0">
                    <a:pos x="454" y="308"/>
                  </a:cxn>
                  <a:cxn ang="0">
                    <a:pos x="454" y="402"/>
                  </a:cxn>
                  <a:cxn ang="0">
                    <a:pos x="374" y="408"/>
                  </a:cxn>
                  <a:cxn ang="0">
                    <a:pos x="390" y="360"/>
                  </a:cxn>
                  <a:cxn ang="0">
                    <a:pos x="0" y="368"/>
                  </a:cxn>
                  <a:cxn ang="0">
                    <a:pos x="0" y="372"/>
                  </a:cxn>
                  <a:cxn ang="0">
                    <a:pos x="384" y="364"/>
                  </a:cxn>
                  <a:cxn ang="0">
                    <a:pos x="366" y="412"/>
                  </a:cxn>
                  <a:cxn ang="0">
                    <a:pos x="450" y="406"/>
                  </a:cxn>
                  <a:cxn ang="0">
                    <a:pos x="450" y="404"/>
                  </a:cxn>
                  <a:cxn ang="0">
                    <a:pos x="454" y="404"/>
                  </a:cxn>
                  <a:cxn ang="0">
                    <a:pos x="454" y="406"/>
                  </a:cxn>
                  <a:cxn ang="0">
                    <a:pos x="456" y="406"/>
                  </a:cxn>
                  <a:cxn ang="0">
                    <a:pos x="456" y="310"/>
                  </a:cxn>
                  <a:cxn ang="0">
                    <a:pos x="478" y="310"/>
                  </a:cxn>
                  <a:cxn ang="0">
                    <a:pos x="756" y="264"/>
                  </a:cxn>
                  <a:cxn ang="0">
                    <a:pos x="1186" y="176"/>
                  </a:cxn>
                  <a:cxn ang="0">
                    <a:pos x="1186" y="176"/>
                  </a:cxn>
                  <a:cxn ang="0">
                    <a:pos x="1188" y="174"/>
                  </a:cxn>
                  <a:cxn ang="0">
                    <a:pos x="1192" y="172"/>
                  </a:cxn>
                  <a:cxn ang="0">
                    <a:pos x="1190" y="174"/>
                  </a:cxn>
                  <a:cxn ang="0">
                    <a:pos x="1736" y="4"/>
                  </a:cxn>
                  <a:cxn ang="0">
                    <a:pos x="1734" y="0"/>
                  </a:cxn>
                  <a:cxn ang="0">
                    <a:pos x="1188" y="172"/>
                  </a:cxn>
                  <a:cxn ang="0">
                    <a:pos x="1024" y="202"/>
                  </a:cxn>
                </a:cxnLst>
                <a:rect l="0" t="0" r="r" b="b"/>
                <a:pathLst>
                  <a:path w="1736" h="412">
                    <a:moveTo>
                      <a:pt x="1024" y="202"/>
                    </a:moveTo>
                    <a:lnTo>
                      <a:pt x="1022" y="206"/>
                    </a:lnTo>
                    <a:lnTo>
                      <a:pt x="1014" y="210"/>
                    </a:lnTo>
                    <a:lnTo>
                      <a:pt x="1018" y="204"/>
                    </a:lnTo>
                    <a:lnTo>
                      <a:pt x="756" y="258"/>
                    </a:lnTo>
                    <a:lnTo>
                      <a:pt x="476" y="304"/>
                    </a:lnTo>
                    <a:lnTo>
                      <a:pt x="454" y="308"/>
                    </a:lnTo>
                    <a:lnTo>
                      <a:pt x="454" y="402"/>
                    </a:lnTo>
                    <a:lnTo>
                      <a:pt x="374" y="408"/>
                    </a:lnTo>
                    <a:lnTo>
                      <a:pt x="390" y="360"/>
                    </a:lnTo>
                    <a:lnTo>
                      <a:pt x="0" y="368"/>
                    </a:lnTo>
                    <a:lnTo>
                      <a:pt x="0" y="372"/>
                    </a:lnTo>
                    <a:lnTo>
                      <a:pt x="384" y="364"/>
                    </a:lnTo>
                    <a:lnTo>
                      <a:pt x="366" y="412"/>
                    </a:lnTo>
                    <a:lnTo>
                      <a:pt x="450" y="406"/>
                    </a:lnTo>
                    <a:lnTo>
                      <a:pt x="450" y="404"/>
                    </a:lnTo>
                    <a:lnTo>
                      <a:pt x="454" y="404"/>
                    </a:lnTo>
                    <a:lnTo>
                      <a:pt x="454" y="406"/>
                    </a:lnTo>
                    <a:lnTo>
                      <a:pt x="456" y="406"/>
                    </a:lnTo>
                    <a:lnTo>
                      <a:pt x="456" y="310"/>
                    </a:lnTo>
                    <a:lnTo>
                      <a:pt x="478" y="310"/>
                    </a:lnTo>
                    <a:lnTo>
                      <a:pt x="756" y="264"/>
                    </a:lnTo>
                    <a:lnTo>
                      <a:pt x="1186" y="176"/>
                    </a:lnTo>
                    <a:lnTo>
                      <a:pt x="1186" y="176"/>
                    </a:lnTo>
                    <a:lnTo>
                      <a:pt x="1188" y="174"/>
                    </a:lnTo>
                    <a:lnTo>
                      <a:pt x="1192" y="172"/>
                    </a:lnTo>
                    <a:lnTo>
                      <a:pt x="1190" y="174"/>
                    </a:lnTo>
                    <a:lnTo>
                      <a:pt x="1736" y="4"/>
                    </a:lnTo>
                    <a:lnTo>
                      <a:pt x="1734" y="0"/>
                    </a:lnTo>
                    <a:lnTo>
                      <a:pt x="1188" y="172"/>
                    </a:lnTo>
                    <a:lnTo>
                      <a:pt x="1024" y="20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3" name="Freeform 2928"/>
              <p:cNvSpPr>
                <a:spLocks/>
              </p:cNvSpPr>
              <p:nvPr/>
            </p:nvSpPr>
            <p:spPr bwMode="auto">
              <a:xfrm>
                <a:off x="6808030" y="3912889"/>
                <a:ext cx="7713" cy="5142"/>
              </a:xfrm>
              <a:custGeom>
                <a:avLst/>
                <a:gdLst/>
                <a:ahLst/>
                <a:cxnLst>
                  <a:cxn ang="0">
                    <a:pos x="6" y="0"/>
                  </a:cxn>
                  <a:cxn ang="0">
                    <a:pos x="2" y="2"/>
                  </a:cxn>
                  <a:cxn ang="0">
                    <a:pos x="0" y="4"/>
                  </a:cxn>
                  <a:cxn ang="0">
                    <a:pos x="4" y="2"/>
                  </a:cxn>
                  <a:cxn ang="0">
                    <a:pos x="6" y="0"/>
                  </a:cxn>
                </a:cxnLst>
                <a:rect l="0" t="0" r="r" b="b"/>
                <a:pathLst>
                  <a:path w="6" h="4">
                    <a:moveTo>
                      <a:pt x="6" y="0"/>
                    </a:moveTo>
                    <a:lnTo>
                      <a:pt x="2" y="2"/>
                    </a:lnTo>
                    <a:lnTo>
                      <a:pt x="0" y="4"/>
                    </a:lnTo>
                    <a:lnTo>
                      <a:pt x="4" y="2"/>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4" name="Freeform 2929"/>
              <p:cNvSpPr>
                <a:spLocks/>
              </p:cNvSpPr>
              <p:nvPr/>
            </p:nvSpPr>
            <p:spPr bwMode="auto">
              <a:xfrm>
                <a:off x="6586925" y="3951454"/>
                <a:ext cx="12855" cy="10284"/>
              </a:xfrm>
              <a:custGeom>
                <a:avLst/>
                <a:gdLst/>
                <a:ahLst/>
                <a:cxnLst>
                  <a:cxn ang="0">
                    <a:pos x="4" y="2"/>
                  </a:cxn>
                  <a:cxn ang="0">
                    <a:pos x="0" y="8"/>
                  </a:cxn>
                  <a:cxn ang="0">
                    <a:pos x="8" y="4"/>
                  </a:cxn>
                  <a:cxn ang="0">
                    <a:pos x="10" y="0"/>
                  </a:cxn>
                  <a:cxn ang="0">
                    <a:pos x="10" y="0"/>
                  </a:cxn>
                  <a:cxn ang="0">
                    <a:pos x="4" y="2"/>
                  </a:cxn>
                </a:cxnLst>
                <a:rect l="0" t="0" r="r" b="b"/>
                <a:pathLst>
                  <a:path w="10" h="8">
                    <a:moveTo>
                      <a:pt x="4" y="2"/>
                    </a:moveTo>
                    <a:lnTo>
                      <a:pt x="0" y="8"/>
                    </a:lnTo>
                    <a:lnTo>
                      <a:pt x="8" y="4"/>
                    </a:lnTo>
                    <a:lnTo>
                      <a:pt x="10" y="0"/>
                    </a:lnTo>
                    <a:lnTo>
                      <a:pt x="10" y="0"/>
                    </a:lnTo>
                    <a:lnTo>
                      <a:pt x="4"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5" name="Rectangle 2930"/>
              <p:cNvSpPr>
                <a:spLocks noChangeArrowheads="1"/>
              </p:cNvSpPr>
              <p:nvPr/>
            </p:nvSpPr>
            <p:spPr bwMode="auto">
              <a:xfrm>
                <a:off x="5278291" y="4164847"/>
                <a:ext cx="5142"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96" name="Freeform 2931"/>
              <p:cNvSpPr>
                <a:spLocks/>
              </p:cNvSpPr>
              <p:nvPr/>
            </p:nvSpPr>
            <p:spPr bwMode="auto">
              <a:xfrm>
                <a:off x="7260525" y="4229121"/>
                <a:ext cx="5142" cy="7713"/>
              </a:xfrm>
              <a:custGeom>
                <a:avLst/>
                <a:gdLst/>
                <a:ahLst/>
                <a:cxnLst>
                  <a:cxn ang="0">
                    <a:pos x="2" y="6"/>
                  </a:cxn>
                  <a:cxn ang="0">
                    <a:pos x="4" y="0"/>
                  </a:cxn>
                  <a:cxn ang="0">
                    <a:pos x="2" y="0"/>
                  </a:cxn>
                  <a:cxn ang="0">
                    <a:pos x="0" y="6"/>
                  </a:cxn>
                  <a:cxn ang="0">
                    <a:pos x="2" y="6"/>
                  </a:cxn>
                </a:cxnLst>
                <a:rect l="0" t="0" r="r" b="b"/>
                <a:pathLst>
                  <a:path w="4" h="6">
                    <a:moveTo>
                      <a:pt x="2" y="6"/>
                    </a:moveTo>
                    <a:lnTo>
                      <a:pt x="4" y="0"/>
                    </a:lnTo>
                    <a:lnTo>
                      <a:pt x="2" y="0"/>
                    </a:lnTo>
                    <a:lnTo>
                      <a:pt x="0" y="6"/>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7" name="Freeform 2932"/>
              <p:cNvSpPr>
                <a:spLocks/>
              </p:cNvSpPr>
              <p:nvPr/>
            </p:nvSpPr>
            <p:spPr bwMode="auto">
              <a:xfrm>
                <a:off x="6005881" y="5067264"/>
                <a:ext cx="7713" cy="5142"/>
              </a:xfrm>
              <a:custGeom>
                <a:avLst/>
                <a:gdLst/>
                <a:ahLst/>
                <a:cxnLst>
                  <a:cxn ang="0">
                    <a:pos x="0" y="4"/>
                  </a:cxn>
                  <a:cxn ang="0">
                    <a:pos x="6" y="2"/>
                  </a:cxn>
                  <a:cxn ang="0">
                    <a:pos x="4" y="0"/>
                  </a:cxn>
                  <a:cxn ang="0">
                    <a:pos x="0" y="0"/>
                  </a:cxn>
                  <a:cxn ang="0">
                    <a:pos x="0" y="4"/>
                  </a:cxn>
                </a:cxnLst>
                <a:rect l="0" t="0" r="r" b="b"/>
                <a:pathLst>
                  <a:path w="6" h="4">
                    <a:moveTo>
                      <a:pt x="0" y="4"/>
                    </a:moveTo>
                    <a:lnTo>
                      <a:pt x="6" y="2"/>
                    </a:lnTo>
                    <a:lnTo>
                      <a:pt x="4" y="0"/>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8" name="Freeform 2933"/>
              <p:cNvSpPr>
                <a:spLocks/>
              </p:cNvSpPr>
              <p:nvPr/>
            </p:nvSpPr>
            <p:spPr bwMode="auto">
              <a:xfrm>
                <a:off x="5381130" y="4095430"/>
                <a:ext cx="1881966" cy="971835"/>
              </a:xfrm>
              <a:custGeom>
                <a:avLst/>
                <a:gdLst/>
                <a:ahLst/>
                <a:cxnLst>
                  <a:cxn ang="0">
                    <a:pos x="1250" y="34"/>
                  </a:cxn>
                  <a:cxn ang="0">
                    <a:pos x="1218" y="0"/>
                  </a:cxn>
                  <a:cxn ang="0">
                    <a:pos x="968" y="98"/>
                  </a:cxn>
                  <a:cxn ang="0">
                    <a:pos x="906" y="108"/>
                  </a:cxn>
                  <a:cxn ang="0">
                    <a:pos x="906" y="108"/>
                  </a:cxn>
                  <a:cxn ang="0">
                    <a:pos x="900" y="112"/>
                  </a:cxn>
                  <a:cxn ang="0">
                    <a:pos x="902" y="108"/>
                  </a:cxn>
                  <a:cxn ang="0">
                    <a:pos x="554" y="166"/>
                  </a:cxn>
                  <a:cxn ang="0">
                    <a:pos x="348" y="186"/>
                  </a:cxn>
                  <a:cxn ang="0">
                    <a:pos x="378" y="92"/>
                  </a:cxn>
                  <a:cxn ang="0">
                    <a:pos x="374" y="92"/>
                  </a:cxn>
                  <a:cxn ang="0">
                    <a:pos x="270" y="410"/>
                  </a:cxn>
                  <a:cxn ang="0">
                    <a:pos x="280" y="450"/>
                  </a:cxn>
                  <a:cxn ang="0">
                    <a:pos x="0" y="470"/>
                  </a:cxn>
                  <a:cxn ang="0">
                    <a:pos x="0" y="474"/>
                  </a:cxn>
                  <a:cxn ang="0">
                    <a:pos x="280" y="454"/>
                  </a:cxn>
                  <a:cxn ang="0">
                    <a:pos x="310" y="544"/>
                  </a:cxn>
                  <a:cxn ang="0">
                    <a:pos x="276" y="694"/>
                  </a:cxn>
                  <a:cxn ang="0">
                    <a:pos x="448" y="684"/>
                  </a:cxn>
                  <a:cxn ang="0">
                    <a:pos x="486" y="756"/>
                  </a:cxn>
                  <a:cxn ang="0">
                    <a:pos x="490" y="756"/>
                  </a:cxn>
                  <a:cxn ang="0">
                    <a:pos x="452" y="678"/>
                  </a:cxn>
                  <a:cxn ang="0">
                    <a:pos x="280" y="692"/>
                  </a:cxn>
                  <a:cxn ang="0">
                    <a:pos x="312" y="542"/>
                  </a:cxn>
                  <a:cxn ang="0">
                    <a:pos x="274" y="410"/>
                  </a:cxn>
                  <a:cxn ang="0">
                    <a:pos x="348" y="192"/>
                  </a:cxn>
                  <a:cxn ang="0">
                    <a:pos x="552" y="170"/>
                  </a:cxn>
                  <a:cxn ang="0">
                    <a:pos x="780" y="134"/>
                  </a:cxn>
                  <a:cxn ang="0">
                    <a:pos x="780" y="132"/>
                  </a:cxn>
                  <a:cxn ang="0">
                    <a:pos x="786" y="130"/>
                  </a:cxn>
                  <a:cxn ang="0">
                    <a:pos x="786" y="132"/>
                  </a:cxn>
                  <a:cxn ang="0">
                    <a:pos x="968" y="102"/>
                  </a:cxn>
                  <a:cxn ang="0">
                    <a:pos x="1218" y="6"/>
                  </a:cxn>
                  <a:cxn ang="0">
                    <a:pos x="1248" y="38"/>
                  </a:cxn>
                  <a:cxn ang="0">
                    <a:pos x="1330" y="22"/>
                  </a:cxn>
                  <a:cxn ang="0">
                    <a:pos x="1462" y="110"/>
                  </a:cxn>
                  <a:cxn ang="0">
                    <a:pos x="1464" y="104"/>
                  </a:cxn>
                  <a:cxn ang="0">
                    <a:pos x="1330" y="16"/>
                  </a:cxn>
                  <a:cxn ang="0">
                    <a:pos x="1250" y="34"/>
                  </a:cxn>
                </a:cxnLst>
                <a:rect l="0" t="0" r="r" b="b"/>
                <a:pathLst>
                  <a:path w="1464" h="756">
                    <a:moveTo>
                      <a:pt x="1250" y="34"/>
                    </a:moveTo>
                    <a:lnTo>
                      <a:pt x="1218" y="0"/>
                    </a:lnTo>
                    <a:lnTo>
                      <a:pt x="968" y="98"/>
                    </a:lnTo>
                    <a:lnTo>
                      <a:pt x="906" y="108"/>
                    </a:lnTo>
                    <a:lnTo>
                      <a:pt x="906" y="108"/>
                    </a:lnTo>
                    <a:lnTo>
                      <a:pt x="900" y="112"/>
                    </a:lnTo>
                    <a:lnTo>
                      <a:pt x="902" y="108"/>
                    </a:lnTo>
                    <a:lnTo>
                      <a:pt x="554" y="166"/>
                    </a:lnTo>
                    <a:lnTo>
                      <a:pt x="348" y="186"/>
                    </a:lnTo>
                    <a:lnTo>
                      <a:pt x="378" y="92"/>
                    </a:lnTo>
                    <a:lnTo>
                      <a:pt x="374" y="92"/>
                    </a:lnTo>
                    <a:lnTo>
                      <a:pt x="270" y="410"/>
                    </a:lnTo>
                    <a:lnTo>
                      <a:pt x="280" y="450"/>
                    </a:lnTo>
                    <a:lnTo>
                      <a:pt x="0" y="470"/>
                    </a:lnTo>
                    <a:lnTo>
                      <a:pt x="0" y="474"/>
                    </a:lnTo>
                    <a:lnTo>
                      <a:pt x="280" y="454"/>
                    </a:lnTo>
                    <a:lnTo>
                      <a:pt x="310" y="544"/>
                    </a:lnTo>
                    <a:lnTo>
                      <a:pt x="276" y="694"/>
                    </a:lnTo>
                    <a:lnTo>
                      <a:pt x="448" y="684"/>
                    </a:lnTo>
                    <a:lnTo>
                      <a:pt x="486" y="756"/>
                    </a:lnTo>
                    <a:lnTo>
                      <a:pt x="490" y="756"/>
                    </a:lnTo>
                    <a:lnTo>
                      <a:pt x="452" y="678"/>
                    </a:lnTo>
                    <a:lnTo>
                      <a:pt x="280" y="692"/>
                    </a:lnTo>
                    <a:lnTo>
                      <a:pt x="312" y="542"/>
                    </a:lnTo>
                    <a:lnTo>
                      <a:pt x="274" y="410"/>
                    </a:lnTo>
                    <a:lnTo>
                      <a:pt x="348" y="192"/>
                    </a:lnTo>
                    <a:lnTo>
                      <a:pt x="552" y="170"/>
                    </a:lnTo>
                    <a:lnTo>
                      <a:pt x="780" y="134"/>
                    </a:lnTo>
                    <a:lnTo>
                      <a:pt x="780" y="132"/>
                    </a:lnTo>
                    <a:lnTo>
                      <a:pt x="786" y="130"/>
                    </a:lnTo>
                    <a:lnTo>
                      <a:pt x="786" y="132"/>
                    </a:lnTo>
                    <a:lnTo>
                      <a:pt x="968" y="102"/>
                    </a:lnTo>
                    <a:lnTo>
                      <a:pt x="1218" y="6"/>
                    </a:lnTo>
                    <a:lnTo>
                      <a:pt x="1248" y="38"/>
                    </a:lnTo>
                    <a:lnTo>
                      <a:pt x="1330" y="22"/>
                    </a:lnTo>
                    <a:lnTo>
                      <a:pt x="1462" y="110"/>
                    </a:lnTo>
                    <a:lnTo>
                      <a:pt x="1464" y="104"/>
                    </a:lnTo>
                    <a:lnTo>
                      <a:pt x="1330" y="16"/>
                    </a:lnTo>
                    <a:lnTo>
                      <a:pt x="1250" y="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9" name="Rectangle 2934"/>
              <p:cNvSpPr>
                <a:spLocks noChangeArrowheads="1"/>
              </p:cNvSpPr>
              <p:nvPr/>
            </p:nvSpPr>
            <p:spPr bwMode="auto">
              <a:xfrm>
                <a:off x="5370846" y="4704755"/>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00" name="Freeform 2935"/>
              <p:cNvSpPr>
                <a:spLocks/>
              </p:cNvSpPr>
              <p:nvPr/>
            </p:nvSpPr>
            <p:spPr bwMode="auto">
              <a:xfrm>
                <a:off x="6538076" y="4234263"/>
                <a:ext cx="7713" cy="5142"/>
              </a:xfrm>
              <a:custGeom>
                <a:avLst/>
                <a:gdLst/>
                <a:ahLst/>
                <a:cxnLst>
                  <a:cxn ang="0">
                    <a:pos x="0" y="4"/>
                  </a:cxn>
                  <a:cxn ang="0">
                    <a:pos x="6" y="0"/>
                  </a:cxn>
                  <a:cxn ang="0">
                    <a:pos x="6" y="0"/>
                  </a:cxn>
                  <a:cxn ang="0">
                    <a:pos x="2" y="0"/>
                  </a:cxn>
                  <a:cxn ang="0">
                    <a:pos x="0" y="4"/>
                  </a:cxn>
                </a:cxnLst>
                <a:rect l="0" t="0" r="r" b="b"/>
                <a:pathLst>
                  <a:path w="6" h="4">
                    <a:moveTo>
                      <a:pt x="0" y="4"/>
                    </a:moveTo>
                    <a:lnTo>
                      <a:pt x="6" y="0"/>
                    </a:lnTo>
                    <a:lnTo>
                      <a:pt x="6" y="0"/>
                    </a:lnTo>
                    <a:lnTo>
                      <a:pt x="2"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1" name="Freeform 2936"/>
              <p:cNvSpPr>
                <a:spLocks/>
              </p:cNvSpPr>
              <p:nvPr/>
            </p:nvSpPr>
            <p:spPr bwMode="auto">
              <a:xfrm>
                <a:off x="5370846" y="4699613"/>
                <a:ext cx="10284" cy="5142"/>
              </a:xfrm>
              <a:custGeom>
                <a:avLst/>
                <a:gdLst/>
                <a:ahLst/>
                <a:cxnLst>
                  <a:cxn ang="0">
                    <a:pos x="0" y="4"/>
                  </a:cxn>
                  <a:cxn ang="0">
                    <a:pos x="0" y="4"/>
                  </a:cxn>
                  <a:cxn ang="0">
                    <a:pos x="8" y="4"/>
                  </a:cxn>
                  <a:cxn ang="0">
                    <a:pos x="8" y="0"/>
                  </a:cxn>
                  <a:cxn ang="0">
                    <a:pos x="0" y="0"/>
                  </a:cxn>
                  <a:cxn ang="0">
                    <a:pos x="0" y="4"/>
                  </a:cxn>
                </a:cxnLst>
                <a:rect l="0" t="0" r="r" b="b"/>
                <a:pathLst>
                  <a:path w="8" h="4">
                    <a:moveTo>
                      <a:pt x="0" y="4"/>
                    </a:moveTo>
                    <a:lnTo>
                      <a:pt x="0" y="4"/>
                    </a:lnTo>
                    <a:lnTo>
                      <a:pt x="8" y="4"/>
                    </a:lnTo>
                    <a:lnTo>
                      <a:pt x="8" y="0"/>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2" name="Rectangle 2937"/>
              <p:cNvSpPr>
                <a:spLocks noChangeArrowheads="1"/>
              </p:cNvSpPr>
              <p:nvPr/>
            </p:nvSpPr>
            <p:spPr bwMode="auto">
              <a:xfrm>
                <a:off x="5861906" y="4211124"/>
                <a:ext cx="5142"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03" name="Freeform 2938"/>
              <p:cNvSpPr>
                <a:spLocks/>
              </p:cNvSpPr>
              <p:nvPr/>
            </p:nvSpPr>
            <p:spPr bwMode="auto">
              <a:xfrm>
                <a:off x="6265551" y="5010703"/>
                <a:ext cx="7713" cy="5142"/>
              </a:xfrm>
              <a:custGeom>
                <a:avLst/>
                <a:gdLst/>
                <a:ahLst/>
                <a:cxnLst>
                  <a:cxn ang="0">
                    <a:pos x="0" y="4"/>
                  </a:cxn>
                  <a:cxn ang="0">
                    <a:pos x="6" y="4"/>
                  </a:cxn>
                  <a:cxn ang="0">
                    <a:pos x="4" y="0"/>
                  </a:cxn>
                  <a:cxn ang="0">
                    <a:pos x="0" y="2"/>
                  </a:cxn>
                  <a:cxn ang="0">
                    <a:pos x="0" y="4"/>
                  </a:cxn>
                </a:cxnLst>
                <a:rect l="0" t="0" r="r" b="b"/>
                <a:pathLst>
                  <a:path w="6" h="4">
                    <a:moveTo>
                      <a:pt x="0" y="4"/>
                    </a:moveTo>
                    <a:lnTo>
                      <a:pt x="6" y="4"/>
                    </a:lnTo>
                    <a:lnTo>
                      <a:pt x="4" y="0"/>
                    </a:lnTo>
                    <a:lnTo>
                      <a:pt x="0" y="2"/>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4" name="Freeform 2939"/>
              <p:cNvSpPr>
                <a:spLocks/>
              </p:cNvSpPr>
              <p:nvPr/>
            </p:nvSpPr>
            <p:spPr bwMode="auto">
              <a:xfrm>
                <a:off x="6208989" y="4265115"/>
                <a:ext cx="858711" cy="748158"/>
              </a:xfrm>
              <a:custGeom>
                <a:avLst/>
                <a:gdLst/>
                <a:ahLst/>
                <a:cxnLst>
                  <a:cxn ang="0">
                    <a:pos x="278" y="474"/>
                  </a:cxn>
                  <a:cxn ang="0">
                    <a:pos x="280" y="486"/>
                  </a:cxn>
                  <a:cxn ang="0">
                    <a:pos x="302" y="516"/>
                  </a:cxn>
                  <a:cxn ang="0">
                    <a:pos x="562" y="474"/>
                  </a:cxn>
                  <a:cxn ang="0">
                    <a:pos x="604" y="488"/>
                  </a:cxn>
                  <a:cxn ang="0">
                    <a:pos x="604" y="438"/>
                  </a:cxn>
                  <a:cxn ang="0">
                    <a:pos x="668" y="438"/>
                  </a:cxn>
                  <a:cxn ang="0">
                    <a:pos x="668" y="430"/>
                  </a:cxn>
                  <a:cxn ang="0">
                    <a:pos x="598" y="432"/>
                  </a:cxn>
                  <a:cxn ang="0">
                    <a:pos x="598" y="480"/>
                  </a:cxn>
                  <a:cxn ang="0">
                    <a:pos x="564" y="468"/>
                  </a:cxn>
                  <a:cxn ang="0">
                    <a:pos x="302" y="510"/>
                  </a:cxn>
                  <a:cxn ang="0">
                    <a:pos x="284" y="486"/>
                  </a:cxn>
                  <a:cxn ang="0">
                    <a:pos x="262" y="330"/>
                  </a:cxn>
                  <a:cxn ang="0">
                    <a:pos x="142" y="0"/>
                  </a:cxn>
                  <a:cxn ang="0">
                    <a:pos x="136" y="2"/>
                  </a:cxn>
                  <a:cxn ang="0">
                    <a:pos x="260" y="332"/>
                  </a:cxn>
                  <a:cxn ang="0">
                    <a:pos x="278" y="468"/>
                  </a:cxn>
                  <a:cxn ang="0">
                    <a:pos x="0" y="492"/>
                  </a:cxn>
                  <a:cxn ang="0">
                    <a:pos x="44" y="582"/>
                  </a:cxn>
                  <a:cxn ang="0">
                    <a:pos x="48" y="580"/>
                  </a:cxn>
                  <a:cxn ang="0">
                    <a:pos x="4" y="494"/>
                  </a:cxn>
                  <a:cxn ang="0">
                    <a:pos x="278" y="474"/>
                  </a:cxn>
                </a:cxnLst>
                <a:rect l="0" t="0" r="r" b="b"/>
                <a:pathLst>
                  <a:path w="668" h="582">
                    <a:moveTo>
                      <a:pt x="278" y="474"/>
                    </a:moveTo>
                    <a:lnTo>
                      <a:pt x="280" y="486"/>
                    </a:lnTo>
                    <a:lnTo>
                      <a:pt x="302" y="516"/>
                    </a:lnTo>
                    <a:lnTo>
                      <a:pt x="562" y="474"/>
                    </a:lnTo>
                    <a:lnTo>
                      <a:pt x="604" y="488"/>
                    </a:lnTo>
                    <a:lnTo>
                      <a:pt x="604" y="438"/>
                    </a:lnTo>
                    <a:lnTo>
                      <a:pt x="668" y="438"/>
                    </a:lnTo>
                    <a:lnTo>
                      <a:pt x="668" y="430"/>
                    </a:lnTo>
                    <a:lnTo>
                      <a:pt x="598" y="432"/>
                    </a:lnTo>
                    <a:lnTo>
                      <a:pt x="598" y="480"/>
                    </a:lnTo>
                    <a:lnTo>
                      <a:pt x="564" y="468"/>
                    </a:lnTo>
                    <a:lnTo>
                      <a:pt x="302" y="510"/>
                    </a:lnTo>
                    <a:lnTo>
                      <a:pt x="284" y="486"/>
                    </a:lnTo>
                    <a:lnTo>
                      <a:pt x="262" y="330"/>
                    </a:lnTo>
                    <a:lnTo>
                      <a:pt x="142" y="0"/>
                    </a:lnTo>
                    <a:lnTo>
                      <a:pt x="136" y="2"/>
                    </a:lnTo>
                    <a:lnTo>
                      <a:pt x="260" y="332"/>
                    </a:lnTo>
                    <a:lnTo>
                      <a:pt x="278" y="468"/>
                    </a:lnTo>
                    <a:lnTo>
                      <a:pt x="0" y="492"/>
                    </a:lnTo>
                    <a:lnTo>
                      <a:pt x="44" y="582"/>
                    </a:lnTo>
                    <a:lnTo>
                      <a:pt x="48" y="580"/>
                    </a:lnTo>
                    <a:lnTo>
                      <a:pt x="4" y="494"/>
                    </a:lnTo>
                    <a:lnTo>
                      <a:pt x="278" y="47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5" name="Freeform 2940"/>
              <p:cNvSpPr>
                <a:spLocks/>
              </p:cNvSpPr>
              <p:nvPr/>
            </p:nvSpPr>
            <p:spPr bwMode="auto">
              <a:xfrm>
                <a:off x="6383817" y="4262544"/>
                <a:ext cx="7713" cy="5142"/>
              </a:xfrm>
              <a:custGeom>
                <a:avLst/>
                <a:gdLst/>
                <a:ahLst/>
                <a:cxnLst>
                  <a:cxn ang="0">
                    <a:pos x="6" y="0"/>
                  </a:cxn>
                  <a:cxn ang="0">
                    <a:pos x="0" y="2"/>
                  </a:cxn>
                  <a:cxn ang="0">
                    <a:pos x="0" y="4"/>
                  </a:cxn>
                  <a:cxn ang="0">
                    <a:pos x="6" y="2"/>
                  </a:cxn>
                  <a:cxn ang="0">
                    <a:pos x="6" y="0"/>
                  </a:cxn>
                </a:cxnLst>
                <a:rect l="0" t="0" r="r" b="b"/>
                <a:pathLst>
                  <a:path w="6" h="4">
                    <a:moveTo>
                      <a:pt x="6" y="0"/>
                    </a:moveTo>
                    <a:lnTo>
                      <a:pt x="0" y="2"/>
                    </a:lnTo>
                    <a:lnTo>
                      <a:pt x="0" y="4"/>
                    </a:lnTo>
                    <a:lnTo>
                      <a:pt x="6" y="2"/>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6" name="Freeform 2941"/>
              <p:cNvSpPr>
                <a:spLocks/>
              </p:cNvSpPr>
              <p:nvPr/>
            </p:nvSpPr>
            <p:spPr bwMode="auto">
              <a:xfrm>
                <a:off x="7093410" y="4589060"/>
                <a:ext cx="5142" cy="7713"/>
              </a:xfrm>
              <a:custGeom>
                <a:avLst/>
                <a:gdLst/>
                <a:ahLst/>
                <a:cxnLst>
                  <a:cxn ang="0">
                    <a:pos x="2" y="6"/>
                  </a:cxn>
                  <a:cxn ang="0">
                    <a:pos x="4" y="2"/>
                  </a:cxn>
                  <a:cxn ang="0">
                    <a:pos x="2" y="0"/>
                  </a:cxn>
                  <a:cxn ang="0">
                    <a:pos x="0" y="2"/>
                  </a:cxn>
                  <a:cxn ang="0">
                    <a:pos x="2" y="6"/>
                  </a:cxn>
                </a:cxnLst>
                <a:rect l="0" t="0" r="r" b="b"/>
                <a:pathLst>
                  <a:path w="4" h="6">
                    <a:moveTo>
                      <a:pt x="2" y="6"/>
                    </a:moveTo>
                    <a:lnTo>
                      <a:pt x="4" y="2"/>
                    </a:lnTo>
                    <a:lnTo>
                      <a:pt x="2" y="0"/>
                    </a:lnTo>
                    <a:lnTo>
                      <a:pt x="0" y="2"/>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7" name="Freeform 2942"/>
              <p:cNvSpPr>
                <a:spLocks/>
              </p:cNvSpPr>
              <p:nvPr/>
            </p:nvSpPr>
            <p:spPr bwMode="auto">
              <a:xfrm>
                <a:off x="6689765" y="4190556"/>
                <a:ext cx="406217" cy="401075"/>
              </a:xfrm>
              <a:custGeom>
                <a:avLst/>
                <a:gdLst/>
                <a:ahLst/>
                <a:cxnLst>
                  <a:cxn ang="0">
                    <a:pos x="54" y="50"/>
                  </a:cxn>
                  <a:cxn ang="0">
                    <a:pos x="6" y="54"/>
                  </a:cxn>
                  <a:cxn ang="0">
                    <a:pos x="28" y="0"/>
                  </a:cxn>
                  <a:cxn ang="0">
                    <a:pos x="22" y="2"/>
                  </a:cxn>
                  <a:cxn ang="0">
                    <a:pos x="0" y="56"/>
                  </a:cxn>
                  <a:cxn ang="0">
                    <a:pos x="52" y="54"/>
                  </a:cxn>
                  <a:cxn ang="0">
                    <a:pos x="52" y="88"/>
                  </a:cxn>
                  <a:cxn ang="0">
                    <a:pos x="314" y="312"/>
                  </a:cxn>
                  <a:cxn ang="0">
                    <a:pos x="316" y="310"/>
                  </a:cxn>
                  <a:cxn ang="0">
                    <a:pos x="54" y="86"/>
                  </a:cxn>
                  <a:cxn ang="0">
                    <a:pos x="54" y="50"/>
                  </a:cxn>
                </a:cxnLst>
                <a:rect l="0" t="0" r="r" b="b"/>
                <a:pathLst>
                  <a:path w="316" h="312">
                    <a:moveTo>
                      <a:pt x="54" y="50"/>
                    </a:moveTo>
                    <a:lnTo>
                      <a:pt x="6" y="54"/>
                    </a:lnTo>
                    <a:lnTo>
                      <a:pt x="28" y="0"/>
                    </a:lnTo>
                    <a:lnTo>
                      <a:pt x="22" y="2"/>
                    </a:lnTo>
                    <a:lnTo>
                      <a:pt x="0" y="56"/>
                    </a:lnTo>
                    <a:lnTo>
                      <a:pt x="52" y="54"/>
                    </a:lnTo>
                    <a:lnTo>
                      <a:pt x="52" y="88"/>
                    </a:lnTo>
                    <a:lnTo>
                      <a:pt x="314" y="312"/>
                    </a:lnTo>
                    <a:lnTo>
                      <a:pt x="316" y="310"/>
                    </a:lnTo>
                    <a:lnTo>
                      <a:pt x="54" y="86"/>
                    </a:lnTo>
                    <a:lnTo>
                      <a:pt x="54" y="5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8" name="Freeform 2943"/>
              <p:cNvSpPr>
                <a:spLocks/>
              </p:cNvSpPr>
              <p:nvPr/>
            </p:nvSpPr>
            <p:spPr bwMode="auto">
              <a:xfrm>
                <a:off x="6460946" y="3151876"/>
                <a:ext cx="15426" cy="5142"/>
              </a:xfrm>
              <a:custGeom>
                <a:avLst/>
                <a:gdLst/>
                <a:ahLst/>
                <a:cxnLst>
                  <a:cxn ang="0">
                    <a:pos x="12" y="2"/>
                  </a:cxn>
                  <a:cxn ang="0">
                    <a:pos x="6" y="0"/>
                  </a:cxn>
                  <a:cxn ang="0">
                    <a:pos x="0" y="2"/>
                  </a:cxn>
                  <a:cxn ang="0">
                    <a:pos x="6" y="4"/>
                  </a:cxn>
                  <a:cxn ang="0">
                    <a:pos x="12" y="2"/>
                  </a:cxn>
                </a:cxnLst>
                <a:rect l="0" t="0" r="r" b="b"/>
                <a:pathLst>
                  <a:path w="12" h="4">
                    <a:moveTo>
                      <a:pt x="12" y="2"/>
                    </a:moveTo>
                    <a:lnTo>
                      <a:pt x="6" y="0"/>
                    </a:lnTo>
                    <a:lnTo>
                      <a:pt x="0" y="2"/>
                    </a:lnTo>
                    <a:lnTo>
                      <a:pt x="6" y="4"/>
                    </a:lnTo>
                    <a:lnTo>
                      <a:pt x="1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9" name="Freeform 2944"/>
              <p:cNvSpPr>
                <a:spLocks/>
              </p:cNvSpPr>
              <p:nvPr/>
            </p:nvSpPr>
            <p:spPr bwMode="auto">
              <a:xfrm>
                <a:off x="6031591" y="3213580"/>
                <a:ext cx="10284" cy="7713"/>
              </a:xfrm>
              <a:custGeom>
                <a:avLst/>
                <a:gdLst/>
                <a:ahLst/>
                <a:cxnLst>
                  <a:cxn ang="0">
                    <a:pos x="6" y="0"/>
                  </a:cxn>
                  <a:cxn ang="0">
                    <a:pos x="0" y="6"/>
                  </a:cxn>
                  <a:cxn ang="0">
                    <a:pos x="2" y="6"/>
                  </a:cxn>
                  <a:cxn ang="0">
                    <a:pos x="8" y="0"/>
                  </a:cxn>
                  <a:cxn ang="0">
                    <a:pos x="6" y="0"/>
                  </a:cxn>
                </a:cxnLst>
                <a:rect l="0" t="0" r="r" b="b"/>
                <a:pathLst>
                  <a:path w="8" h="6">
                    <a:moveTo>
                      <a:pt x="6" y="0"/>
                    </a:moveTo>
                    <a:lnTo>
                      <a:pt x="0" y="6"/>
                    </a:lnTo>
                    <a:lnTo>
                      <a:pt x="2" y="6"/>
                    </a:lnTo>
                    <a:lnTo>
                      <a:pt x="8" y="0"/>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0" name="Freeform 2945"/>
              <p:cNvSpPr>
                <a:spLocks/>
              </p:cNvSpPr>
              <p:nvPr/>
            </p:nvSpPr>
            <p:spPr bwMode="auto">
              <a:xfrm>
                <a:off x="6034162" y="3154447"/>
                <a:ext cx="434498" cy="439639"/>
              </a:xfrm>
              <a:custGeom>
                <a:avLst/>
                <a:gdLst/>
                <a:ahLst/>
                <a:cxnLst>
                  <a:cxn ang="0">
                    <a:pos x="258" y="342"/>
                  </a:cxn>
                  <a:cxn ang="0">
                    <a:pos x="258" y="340"/>
                  </a:cxn>
                  <a:cxn ang="0">
                    <a:pos x="262" y="340"/>
                  </a:cxn>
                  <a:cxn ang="0">
                    <a:pos x="196" y="46"/>
                  </a:cxn>
                  <a:cxn ang="0">
                    <a:pos x="338" y="2"/>
                  </a:cxn>
                  <a:cxn ang="0">
                    <a:pos x="332" y="0"/>
                  </a:cxn>
                  <a:cxn ang="0">
                    <a:pos x="194" y="42"/>
                  </a:cxn>
                  <a:cxn ang="0">
                    <a:pos x="6" y="46"/>
                  </a:cxn>
                  <a:cxn ang="0">
                    <a:pos x="0" y="52"/>
                  </a:cxn>
                  <a:cxn ang="0">
                    <a:pos x="190" y="46"/>
                  </a:cxn>
                  <a:cxn ang="0">
                    <a:pos x="258" y="342"/>
                  </a:cxn>
                </a:cxnLst>
                <a:rect l="0" t="0" r="r" b="b"/>
                <a:pathLst>
                  <a:path w="338" h="342">
                    <a:moveTo>
                      <a:pt x="258" y="342"/>
                    </a:moveTo>
                    <a:lnTo>
                      <a:pt x="258" y="340"/>
                    </a:lnTo>
                    <a:lnTo>
                      <a:pt x="262" y="340"/>
                    </a:lnTo>
                    <a:lnTo>
                      <a:pt x="196" y="46"/>
                    </a:lnTo>
                    <a:lnTo>
                      <a:pt x="338" y="2"/>
                    </a:lnTo>
                    <a:lnTo>
                      <a:pt x="332" y="0"/>
                    </a:lnTo>
                    <a:lnTo>
                      <a:pt x="194" y="42"/>
                    </a:lnTo>
                    <a:lnTo>
                      <a:pt x="6" y="46"/>
                    </a:lnTo>
                    <a:lnTo>
                      <a:pt x="0" y="52"/>
                    </a:lnTo>
                    <a:lnTo>
                      <a:pt x="190" y="46"/>
                    </a:lnTo>
                    <a:lnTo>
                      <a:pt x="258" y="3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1" name="Freeform 2946"/>
              <p:cNvSpPr>
                <a:spLocks/>
              </p:cNvSpPr>
              <p:nvPr/>
            </p:nvSpPr>
            <p:spPr bwMode="auto">
              <a:xfrm>
                <a:off x="6018736" y="3596658"/>
                <a:ext cx="357368" cy="300806"/>
              </a:xfrm>
              <a:custGeom>
                <a:avLst/>
                <a:gdLst/>
                <a:ahLst/>
                <a:cxnLst>
                  <a:cxn ang="0">
                    <a:pos x="274" y="12"/>
                  </a:cxn>
                  <a:cxn ang="0">
                    <a:pos x="236" y="52"/>
                  </a:cxn>
                  <a:cxn ang="0">
                    <a:pos x="186" y="160"/>
                  </a:cxn>
                  <a:cxn ang="0">
                    <a:pos x="158" y="146"/>
                  </a:cxn>
                  <a:cxn ang="0">
                    <a:pos x="78" y="200"/>
                  </a:cxn>
                  <a:cxn ang="0">
                    <a:pos x="54" y="186"/>
                  </a:cxn>
                  <a:cxn ang="0">
                    <a:pos x="0" y="230"/>
                  </a:cxn>
                  <a:cxn ang="0">
                    <a:pos x="0" y="234"/>
                  </a:cxn>
                  <a:cxn ang="0">
                    <a:pos x="54" y="190"/>
                  </a:cxn>
                  <a:cxn ang="0">
                    <a:pos x="78" y="206"/>
                  </a:cxn>
                  <a:cxn ang="0">
                    <a:pos x="158" y="150"/>
                  </a:cxn>
                  <a:cxn ang="0">
                    <a:pos x="188" y="164"/>
                  </a:cxn>
                  <a:cxn ang="0">
                    <a:pos x="238" y="54"/>
                  </a:cxn>
                  <a:cxn ang="0">
                    <a:pos x="278" y="14"/>
                  </a:cxn>
                  <a:cxn ang="0">
                    <a:pos x="274" y="2"/>
                  </a:cxn>
                  <a:cxn ang="0">
                    <a:pos x="270" y="0"/>
                  </a:cxn>
                  <a:cxn ang="0">
                    <a:pos x="274" y="12"/>
                  </a:cxn>
                </a:cxnLst>
                <a:rect l="0" t="0" r="r" b="b"/>
                <a:pathLst>
                  <a:path w="278" h="234">
                    <a:moveTo>
                      <a:pt x="274" y="12"/>
                    </a:moveTo>
                    <a:lnTo>
                      <a:pt x="236" y="52"/>
                    </a:lnTo>
                    <a:lnTo>
                      <a:pt x="186" y="160"/>
                    </a:lnTo>
                    <a:lnTo>
                      <a:pt x="158" y="146"/>
                    </a:lnTo>
                    <a:lnTo>
                      <a:pt x="78" y="200"/>
                    </a:lnTo>
                    <a:lnTo>
                      <a:pt x="54" y="186"/>
                    </a:lnTo>
                    <a:lnTo>
                      <a:pt x="0" y="230"/>
                    </a:lnTo>
                    <a:lnTo>
                      <a:pt x="0" y="234"/>
                    </a:lnTo>
                    <a:lnTo>
                      <a:pt x="54" y="190"/>
                    </a:lnTo>
                    <a:lnTo>
                      <a:pt x="78" y="206"/>
                    </a:lnTo>
                    <a:lnTo>
                      <a:pt x="158" y="150"/>
                    </a:lnTo>
                    <a:lnTo>
                      <a:pt x="188" y="164"/>
                    </a:lnTo>
                    <a:lnTo>
                      <a:pt x="238" y="54"/>
                    </a:lnTo>
                    <a:lnTo>
                      <a:pt x="278" y="14"/>
                    </a:lnTo>
                    <a:lnTo>
                      <a:pt x="274" y="2"/>
                    </a:lnTo>
                    <a:lnTo>
                      <a:pt x="270" y="0"/>
                    </a:lnTo>
                    <a:lnTo>
                      <a:pt x="274" y="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2" name="Freeform 2947"/>
              <p:cNvSpPr>
                <a:spLocks/>
              </p:cNvSpPr>
              <p:nvPr/>
            </p:nvSpPr>
            <p:spPr bwMode="auto">
              <a:xfrm>
                <a:off x="7167969" y="3336987"/>
                <a:ext cx="2571" cy="2571"/>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3" name="Freeform 2948"/>
              <p:cNvSpPr>
                <a:spLocks/>
              </p:cNvSpPr>
              <p:nvPr/>
            </p:nvSpPr>
            <p:spPr bwMode="auto">
              <a:xfrm>
                <a:off x="6365820" y="3594087"/>
                <a:ext cx="1286" cy="2571"/>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4" name="Freeform 2949"/>
              <p:cNvSpPr>
                <a:spLocks/>
              </p:cNvSpPr>
              <p:nvPr/>
            </p:nvSpPr>
            <p:spPr bwMode="auto">
              <a:xfrm>
                <a:off x="6370962" y="3046465"/>
                <a:ext cx="431927" cy="686455"/>
              </a:xfrm>
              <a:custGeom>
                <a:avLst/>
                <a:gdLst/>
                <a:ahLst/>
                <a:cxnLst>
                  <a:cxn ang="0">
                    <a:pos x="106" y="466"/>
                  </a:cxn>
                  <a:cxn ang="0">
                    <a:pos x="196" y="454"/>
                  </a:cxn>
                  <a:cxn ang="0">
                    <a:pos x="220" y="470"/>
                  </a:cxn>
                  <a:cxn ang="0">
                    <a:pos x="234" y="512"/>
                  </a:cxn>
                  <a:cxn ang="0">
                    <a:pos x="286" y="534"/>
                  </a:cxn>
                  <a:cxn ang="0">
                    <a:pos x="288" y="532"/>
                  </a:cxn>
                  <a:cxn ang="0">
                    <a:pos x="236" y="510"/>
                  </a:cxn>
                  <a:cxn ang="0">
                    <a:pos x="226" y="474"/>
                  </a:cxn>
                  <a:cxn ang="0">
                    <a:pos x="232" y="480"/>
                  </a:cxn>
                  <a:cxn ang="0">
                    <a:pos x="290" y="348"/>
                  </a:cxn>
                  <a:cxn ang="0">
                    <a:pos x="324" y="288"/>
                  </a:cxn>
                  <a:cxn ang="0">
                    <a:pos x="334" y="210"/>
                  </a:cxn>
                  <a:cxn ang="0">
                    <a:pos x="334" y="208"/>
                  </a:cxn>
                  <a:cxn ang="0">
                    <a:pos x="334" y="208"/>
                  </a:cxn>
                  <a:cxn ang="0">
                    <a:pos x="336" y="200"/>
                  </a:cxn>
                  <a:cxn ang="0">
                    <a:pos x="262" y="0"/>
                  </a:cxn>
                  <a:cxn ang="0">
                    <a:pos x="260" y="6"/>
                  </a:cxn>
                  <a:cxn ang="0">
                    <a:pos x="330" y="202"/>
                  </a:cxn>
                  <a:cxn ang="0">
                    <a:pos x="320" y="286"/>
                  </a:cxn>
                  <a:cxn ang="0">
                    <a:pos x="288" y="346"/>
                  </a:cxn>
                  <a:cxn ang="0">
                    <a:pos x="232" y="470"/>
                  </a:cxn>
                  <a:cxn ang="0">
                    <a:pos x="198" y="450"/>
                  </a:cxn>
                  <a:cxn ang="0">
                    <a:pos x="106" y="462"/>
                  </a:cxn>
                  <a:cxn ang="0">
                    <a:pos x="0" y="424"/>
                  </a:cxn>
                  <a:cxn ang="0">
                    <a:pos x="0" y="430"/>
                  </a:cxn>
                  <a:cxn ang="0">
                    <a:pos x="106" y="466"/>
                  </a:cxn>
                </a:cxnLst>
                <a:rect l="0" t="0" r="r" b="b"/>
                <a:pathLst>
                  <a:path w="336" h="534">
                    <a:moveTo>
                      <a:pt x="106" y="466"/>
                    </a:moveTo>
                    <a:lnTo>
                      <a:pt x="196" y="454"/>
                    </a:lnTo>
                    <a:lnTo>
                      <a:pt x="220" y="470"/>
                    </a:lnTo>
                    <a:lnTo>
                      <a:pt x="234" y="512"/>
                    </a:lnTo>
                    <a:lnTo>
                      <a:pt x="286" y="534"/>
                    </a:lnTo>
                    <a:lnTo>
                      <a:pt x="288" y="532"/>
                    </a:lnTo>
                    <a:lnTo>
                      <a:pt x="236" y="510"/>
                    </a:lnTo>
                    <a:lnTo>
                      <a:pt x="226" y="474"/>
                    </a:lnTo>
                    <a:lnTo>
                      <a:pt x="232" y="480"/>
                    </a:lnTo>
                    <a:lnTo>
                      <a:pt x="290" y="348"/>
                    </a:lnTo>
                    <a:lnTo>
                      <a:pt x="324" y="288"/>
                    </a:lnTo>
                    <a:lnTo>
                      <a:pt x="334" y="210"/>
                    </a:lnTo>
                    <a:lnTo>
                      <a:pt x="334" y="208"/>
                    </a:lnTo>
                    <a:lnTo>
                      <a:pt x="334" y="208"/>
                    </a:lnTo>
                    <a:lnTo>
                      <a:pt x="336" y="200"/>
                    </a:lnTo>
                    <a:lnTo>
                      <a:pt x="262" y="0"/>
                    </a:lnTo>
                    <a:lnTo>
                      <a:pt x="260" y="6"/>
                    </a:lnTo>
                    <a:lnTo>
                      <a:pt x="330" y="202"/>
                    </a:lnTo>
                    <a:lnTo>
                      <a:pt x="320" y="286"/>
                    </a:lnTo>
                    <a:lnTo>
                      <a:pt x="288" y="346"/>
                    </a:lnTo>
                    <a:lnTo>
                      <a:pt x="232" y="470"/>
                    </a:lnTo>
                    <a:lnTo>
                      <a:pt x="198" y="450"/>
                    </a:lnTo>
                    <a:lnTo>
                      <a:pt x="106" y="462"/>
                    </a:lnTo>
                    <a:lnTo>
                      <a:pt x="0" y="424"/>
                    </a:lnTo>
                    <a:lnTo>
                      <a:pt x="0" y="430"/>
                    </a:lnTo>
                    <a:lnTo>
                      <a:pt x="106" y="4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5" name="Freeform 2950"/>
              <p:cNvSpPr>
                <a:spLocks/>
              </p:cNvSpPr>
              <p:nvPr/>
            </p:nvSpPr>
            <p:spPr bwMode="auto">
              <a:xfrm>
                <a:off x="6743755" y="3342129"/>
                <a:ext cx="424214" cy="437068"/>
              </a:xfrm>
              <a:custGeom>
                <a:avLst/>
                <a:gdLst/>
                <a:ahLst/>
                <a:cxnLst>
                  <a:cxn ang="0">
                    <a:pos x="328" y="0"/>
                  </a:cxn>
                  <a:cxn ang="0">
                    <a:pos x="312" y="22"/>
                  </a:cxn>
                  <a:cxn ang="0">
                    <a:pos x="272" y="22"/>
                  </a:cxn>
                  <a:cxn ang="0">
                    <a:pos x="230" y="84"/>
                  </a:cxn>
                  <a:cxn ang="0">
                    <a:pos x="202" y="154"/>
                  </a:cxn>
                  <a:cxn ang="0">
                    <a:pos x="172" y="130"/>
                  </a:cxn>
                  <a:cxn ang="0">
                    <a:pos x="142" y="294"/>
                  </a:cxn>
                  <a:cxn ang="0">
                    <a:pos x="72" y="336"/>
                  </a:cxn>
                  <a:cxn ang="0">
                    <a:pos x="0" y="304"/>
                  </a:cxn>
                  <a:cxn ang="0">
                    <a:pos x="0" y="304"/>
                  </a:cxn>
                  <a:cxn ang="0">
                    <a:pos x="0" y="306"/>
                  </a:cxn>
                  <a:cxn ang="0">
                    <a:pos x="72" y="340"/>
                  </a:cxn>
                  <a:cxn ang="0">
                    <a:pos x="144" y="296"/>
                  </a:cxn>
                  <a:cxn ang="0">
                    <a:pos x="174" y="132"/>
                  </a:cxn>
                  <a:cxn ang="0">
                    <a:pos x="202" y="158"/>
                  </a:cxn>
                  <a:cxn ang="0">
                    <a:pos x="232" y="84"/>
                  </a:cxn>
                  <a:cxn ang="0">
                    <a:pos x="274" y="26"/>
                  </a:cxn>
                  <a:cxn ang="0">
                    <a:pos x="312" y="26"/>
                  </a:cxn>
                  <a:cxn ang="0">
                    <a:pos x="330" y="0"/>
                  </a:cxn>
                  <a:cxn ang="0">
                    <a:pos x="330" y="0"/>
                  </a:cxn>
                  <a:cxn ang="0">
                    <a:pos x="328" y="0"/>
                  </a:cxn>
                </a:cxnLst>
                <a:rect l="0" t="0" r="r" b="b"/>
                <a:pathLst>
                  <a:path w="330" h="340">
                    <a:moveTo>
                      <a:pt x="328" y="0"/>
                    </a:moveTo>
                    <a:lnTo>
                      <a:pt x="312" y="22"/>
                    </a:lnTo>
                    <a:lnTo>
                      <a:pt x="272" y="22"/>
                    </a:lnTo>
                    <a:lnTo>
                      <a:pt x="230" y="84"/>
                    </a:lnTo>
                    <a:lnTo>
                      <a:pt x="202" y="154"/>
                    </a:lnTo>
                    <a:lnTo>
                      <a:pt x="172" y="130"/>
                    </a:lnTo>
                    <a:lnTo>
                      <a:pt x="142" y="294"/>
                    </a:lnTo>
                    <a:lnTo>
                      <a:pt x="72" y="336"/>
                    </a:lnTo>
                    <a:lnTo>
                      <a:pt x="0" y="304"/>
                    </a:lnTo>
                    <a:lnTo>
                      <a:pt x="0" y="304"/>
                    </a:lnTo>
                    <a:lnTo>
                      <a:pt x="0" y="306"/>
                    </a:lnTo>
                    <a:lnTo>
                      <a:pt x="72" y="340"/>
                    </a:lnTo>
                    <a:lnTo>
                      <a:pt x="144" y="296"/>
                    </a:lnTo>
                    <a:lnTo>
                      <a:pt x="174" y="132"/>
                    </a:lnTo>
                    <a:lnTo>
                      <a:pt x="202" y="158"/>
                    </a:lnTo>
                    <a:lnTo>
                      <a:pt x="232" y="84"/>
                    </a:lnTo>
                    <a:lnTo>
                      <a:pt x="274" y="26"/>
                    </a:lnTo>
                    <a:lnTo>
                      <a:pt x="312" y="26"/>
                    </a:lnTo>
                    <a:lnTo>
                      <a:pt x="330" y="0"/>
                    </a:lnTo>
                    <a:lnTo>
                      <a:pt x="330" y="0"/>
                    </a:lnTo>
                    <a:lnTo>
                      <a:pt x="3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6" name="Freeform 2951"/>
              <p:cNvSpPr>
                <a:spLocks/>
              </p:cNvSpPr>
              <p:nvPr/>
            </p:nvSpPr>
            <p:spPr bwMode="auto">
              <a:xfrm>
                <a:off x="6738613" y="3730349"/>
                <a:ext cx="5142" cy="5142"/>
              </a:xfrm>
              <a:custGeom>
                <a:avLst/>
                <a:gdLst/>
                <a:ahLst/>
                <a:cxnLst>
                  <a:cxn ang="0">
                    <a:pos x="4" y="2"/>
                  </a:cxn>
                  <a:cxn ang="0">
                    <a:pos x="2" y="0"/>
                  </a:cxn>
                  <a:cxn ang="0">
                    <a:pos x="0" y="2"/>
                  </a:cxn>
                  <a:cxn ang="0">
                    <a:pos x="4" y="4"/>
                  </a:cxn>
                  <a:cxn ang="0">
                    <a:pos x="4" y="2"/>
                  </a:cxn>
                  <a:cxn ang="0">
                    <a:pos x="4" y="2"/>
                  </a:cxn>
                </a:cxnLst>
                <a:rect l="0" t="0" r="r" b="b"/>
                <a:pathLst>
                  <a:path w="4" h="4">
                    <a:moveTo>
                      <a:pt x="4" y="2"/>
                    </a:moveTo>
                    <a:lnTo>
                      <a:pt x="2" y="0"/>
                    </a:lnTo>
                    <a:lnTo>
                      <a:pt x="0" y="2"/>
                    </a:lnTo>
                    <a:lnTo>
                      <a:pt x="4" y="4"/>
                    </a:lnTo>
                    <a:lnTo>
                      <a:pt x="4" y="2"/>
                    </a:lnTo>
                    <a:lnTo>
                      <a:pt x="4"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7" name="Freeform 2952"/>
              <p:cNvSpPr>
                <a:spLocks/>
              </p:cNvSpPr>
              <p:nvPr/>
            </p:nvSpPr>
            <p:spPr bwMode="auto">
              <a:xfrm>
                <a:off x="6365820" y="3591516"/>
                <a:ext cx="5142" cy="7713"/>
              </a:xfrm>
              <a:custGeom>
                <a:avLst/>
                <a:gdLst/>
                <a:ahLst/>
                <a:cxnLst>
                  <a:cxn ang="0">
                    <a:pos x="0" y="2"/>
                  </a:cxn>
                  <a:cxn ang="0">
                    <a:pos x="0" y="4"/>
                  </a:cxn>
                  <a:cxn ang="0">
                    <a:pos x="4" y="6"/>
                  </a:cxn>
                  <a:cxn ang="0">
                    <a:pos x="4" y="0"/>
                  </a:cxn>
                  <a:cxn ang="0">
                    <a:pos x="0" y="0"/>
                  </a:cxn>
                  <a:cxn ang="0">
                    <a:pos x="0" y="2"/>
                  </a:cxn>
                </a:cxnLst>
                <a:rect l="0" t="0" r="r" b="b"/>
                <a:pathLst>
                  <a:path w="4" h="6">
                    <a:moveTo>
                      <a:pt x="0" y="2"/>
                    </a:moveTo>
                    <a:lnTo>
                      <a:pt x="0" y="4"/>
                    </a:lnTo>
                    <a:lnTo>
                      <a:pt x="4" y="6"/>
                    </a:lnTo>
                    <a:lnTo>
                      <a:pt x="4" y="0"/>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8" name="Freeform 2953"/>
              <p:cNvSpPr>
                <a:spLocks/>
              </p:cNvSpPr>
              <p:nvPr/>
            </p:nvSpPr>
            <p:spPr bwMode="auto">
              <a:xfrm>
                <a:off x="7497056" y="3457824"/>
                <a:ext cx="5142" cy="7713"/>
              </a:xfrm>
              <a:custGeom>
                <a:avLst/>
                <a:gdLst/>
                <a:ahLst/>
                <a:cxnLst>
                  <a:cxn ang="0">
                    <a:pos x="4" y="6"/>
                  </a:cxn>
                  <a:cxn ang="0">
                    <a:pos x="4" y="0"/>
                  </a:cxn>
                  <a:cxn ang="0">
                    <a:pos x="2" y="2"/>
                  </a:cxn>
                  <a:cxn ang="0">
                    <a:pos x="0" y="6"/>
                  </a:cxn>
                  <a:cxn ang="0">
                    <a:pos x="4" y="6"/>
                  </a:cxn>
                </a:cxnLst>
                <a:rect l="0" t="0" r="r" b="b"/>
                <a:pathLst>
                  <a:path w="4" h="6">
                    <a:moveTo>
                      <a:pt x="4" y="6"/>
                    </a:moveTo>
                    <a:lnTo>
                      <a:pt x="4" y="0"/>
                    </a:lnTo>
                    <a:lnTo>
                      <a:pt x="2" y="2"/>
                    </a:lnTo>
                    <a:lnTo>
                      <a:pt x="0" y="6"/>
                    </a:lnTo>
                    <a:lnTo>
                      <a:pt x="4"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9" name="Freeform 2954"/>
              <p:cNvSpPr>
                <a:spLocks/>
              </p:cNvSpPr>
              <p:nvPr/>
            </p:nvSpPr>
            <p:spPr bwMode="auto">
              <a:xfrm>
                <a:off x="7167969" y="3339558"/>
                <a:ext cx="331658" cy="151688"/>
              </a:xfrm>
              <a:custGeom>
                <a:avLst/>
                <a:gdLst/>
                <a:ahLst/>
                <a:cxnLst>
                  <a:cxn ang="0">
                    <a:pos x="54" y="106"/>
                  </a:cxn>
                  <a:cxn ang="0">
                    <a:pos x="64" y="26"/>
                  </a:cxn>
                  <a:cxn ang="0">
                    <a:pos x="2" y="0"/>
                  </a:cxn>
                  <a:cxn ang="0">
                    <a:pos x="2" y="0"/>
                  </a:cxn>
                  <a:cxn ang="0">
                    <a:pos x="2" y="2"/>
                  </a:cxn>
                  <a:cxn ang="0">
                    <a:pos x="0" y="2"/>
                  </a:cxn>
                  <a:cxn ang="0">
                    <a:pos x="60" y="28"/>
                  </a:cxn>
                  <a:cxn ang="0">
                    <a:pos x="50" y="108"/>
                  </a:cxn>
                  <a:cxn ang="0">
                    <a:pos x="172" y="118"/>
                  </a:cxn>
                  <a:cxn ang="0">
                    <a:pos x="256" y="98"/>
                  </a:cxn>
                  <a:cxn ang="0">
                    <a:pos x="258" y="94"/>
                  </a:cxn>
                  <a:cxn ang="0">
                    <a:pos x="176" y="116"/>
                  </a:cxn>
                  <a:cxn ang="0">
                    <a:pos x="54" y="106"/>
                  </a:cxn>
                </a:cxnLst>
                <a:rect l="0" t="0" r="r" b="b"/>
                <a:pathLst>
                  <a:path w="258" h="118">
                    <a:moveTo>
                      <a:pt x="54" y="106"/>
                    </a:moveTo>
                    <a:lnTo>
                      <a:pt x="64" y="26"/>
                    </a:lnTo>
                    <a:lnTo>
                      <a:pt x="2" y="0"/>
                    </a:lnTo>
                    <a:lnTo>
                      <a:pt x="2" y="0"/>
                    </a:lnTo>
                    <a:lnTo>
                      <a:pt x="2" y="2"/>
                    </a:lnTo>
                    <a:lnTo>
                      <a:pt x="0" y="2"/>
                    </a:lnTo>
                    <a:lnTo>
                      <a:pt x="60" y="28"/>
                    </a:lnTo>
                    <a:lnTo>
                      <a:pt x="50" y="108"/>
                    </a:lnTo>
                    <a:lnTo>
                      <a:pt x="172" y="118"/>
                    </a:lnTo>
                    <a:lnTo>
                      <a:pt x="256" y="98"/>
                    </a:lnTo>
                    <a:lnTo>
                      <a:pt x="258" y="94"/>
                    </a:lnTo>
                    <a:lnTo>
                      <a:pt x="176" y="116"/>
                    </a:lnTo>
                    <a:lnTo>
                      <a:pt x="54" y="10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0" name="Freeform 2955"/>
              <p:cNvSpPr>
                <a:spLocks/>
              </p:cNvSpPr>
              <p:nvPr/>
            </p:nvSpPr>
            <p:spPr bwMode="auto">
              <a:xfrm>
                <a:off x="6800317" y="3308707"/>
                <a:ext cx="367652" cy="92556"/>
              </a:xfrm>
              <a:custGeom>
                <a:avLst/>
                <a:gdLst/>
                <a:ahLst/>
                <a:cxnLst>
                  <a:cxn ang="0">
                    <a:pos x="18" y="56"/>
                  </a:cxn>
                  <a:cxn ang="0">
                    <a:pos x="106" y="26"/>
                  </a:cxn>
                  <a:cxn ang="0">
                    <a:pos x="132" y="72"/>
                  </a:cxn>
                  <a:cxn ang="0">
                    <a:pos x="238" y="16"/>
                  </a:cxn>
                  <a:cxn ang="0">
                    <a:pos x="284" y="26"/>
                  </a:cxn>
                  <a:cxn ang="0">
                    <a:pos x="286" y="24"/>
                  </a:cxn>
                  <a:cxn ang="0">
                    <a:pos x="234" y="12"/>
                  </a:cxn>
                  <a:cxn ang="0">
                    <a:pos x="132" y="68"/>
                  </a:cxn>
                  <a:cxn ang="0">
                    <a:pos x="108" y="26"/>
                  </a:cxn>
                  <a:cxn ang="0">
                    <a:pos x="108" y="26"/>
                  </a:cxn>
                  <a:cxn ang="0">
                    <a:pos x="106" y="24"/>
                  </a:cxn>
                  <a:cxn ang="0">
                    <a:pos x="20" y="50"/>
                  </a:cxn>
                  <a:cxn ang="0">
                    <a:pos x="2" y="0"/>
                  </a:cxn>
                  <a:cxn ang="0">
                    <a:pos x="0" y="4"/>
                  </a:cxn>
                  <a:cxn ang="0">
                    <a:pos x="0" y="6"/>
                  </a:cxn>
                  <a:cxn ang="0">
                    <a:pos x="18" y="56"/>
                  </a:cxn>
                </a:cxnLst>
                <a:rect l="0" t="0" r="r" b="b"/>
                <a:pathLst>
                  <a:path w="286" h="72">
                    <a:moveTo>
                      <a:pt x="18" y="56"/>
                    </a:moveTo>
                    <a:lnTo>
                      <a:pt x="106" y="26"/>
                    </a:lnTo>
                    <a:lnTo>
                      <a:pt x="132" y="72"/>
                    </a:lnTo>
                    <a:lnTo>
                      <a:pt x="238" y="16"/>
                    </a:lnTo>
                    <a:lnTo>
                      <a:pt x="284" y="26"/>
                    </a:lnTo>
                    <a:lnTo>
                      <a:pt x="286" y="24"/>
                    </a:lnTo>
                    <a:lnTo>
                      <a:pt x="234" y="12"/>
                    </a:lnTo>
                    <a:lnTo>
                      <a:pt x="132" y="68"/>
                    </a:lnTo>
                    <a:lnTo>
                      <a:pt x="108" y="26"/>
                    </a:lnTo>
                    <a:lnTo>
                      <a:pt x="108" y="26"/>
                    </a:lnTo>
                    <a:lnTo>
                      <a:pt x="106" y="24"/>
                    </a:lnTo>
                    <a:lnTo>
                      <a:pt x="20" y="50"/>
                    </a:lnTo>
                    <a:lnTo>
                      <a:pt x="2" y="0"/>
                    </a:lnTo>
                    <a:lnTo>
                      <a:pt x="0" y="4"/>
                    </a:lnTo>
                    <a:lnTo>
                      <a:pt x="0" y="6"/>
                    </a:lnTo>
                    <a:lnTo>
                      <a:pt x="18" y="5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1" name="Freeform 2956"/>
              <p:cNvSpPr>
                <a:spLocks/>
              </p:cNvSpPr>
              <p:nvPr/>
            </p:nvSpPr>
            <p:spPr bwMode="auto">
              <a:xfrm>
                <a:off x="7165398" y="3339558"/>
                <a:ext cx="5142" cy="2571"/>
              </a:xfrm>
              <a:custGeom>
                <a:avLst/>
                <a:gdLst/>
                <a:ahLst/>
                <a:cxnLst>
                  <a:cxn ang="0">
                    <a:pos x="2" y="2"/>
                  </a:cxn>
                  <a:cxn ang="0">
                    <a:pos x="2" y="2"/>
                  </a:cxn>
                  <a:cxn ang="0">
                    <a:pos x="4" y="2"/>
                  </a:cxn>
                  <a:cxn ang="0">
                    <a:pos x="4" y="0"/>
                  </a:cxn>
                  <a:cxn ang="0">
                    <a:pos x="2" y="0"/>
                  </a:cxn>
                  <a:cxn ang="0">
                    <a:pos x="0" y="2"/>
                  </a:cxn>
                  <a:cxn ang="0">
                    <a:pos x="2" y="2"/>
                  </a:cxn>
                </a:cxnLst>
                <a:rect l="0" t="0" r="r" b="b"/>
                <a:pathLst>
                  <a:path w="4" h="2">
                    <a:moveTo>
                      <a:pt x="2" y="2"/>
                    </a:moveTo>
                    <a:lnTo>
                      <a:pt x="2" y="2"/>
                    </a:lnTo>
                    <a:lnTo>
                      <a:pt x="4" y="2"/>
                    </a:lnTo>
                    <a:lnTo>
                      <a:pt x="4" y="0"/>
                    </a:lnTo>
                    <a:lnTo>
                      <a:pt x="2" y="0"/>
                    </a:lnTo>
                    <a:lnTo>
                      <a:pt x="0" y="2"/>
                    </a:lnTo>
                    <a:lnTo>
                      <a:pt x="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2" name="Rectangle 2957"/>
              <p:cNvSpPr>
                <a:spLocks noChangeArrowheads="1"/>
              </p:cNvSpPr>
              <p:nvPr/>
            </p:nvSpPr>
            <p:spPr bwMode="auto">
              <a:xfrm>
                <a:off x="6800317" y="3313848"/>
                <a:ext cx="1286"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23" name="Freeform 2958"/>
              <p:cNvSpPr>
                <a:spLocks/>
              </p:cNvSpPr>
              <p:nvPr/>
            </p:nvSpPr>
            <p:spPr bwMode="auto">
              <a:xfrm>
                <a:off x="6792604" y="2856212"/>
                <a:ext cx="629893" cy="347084"/>
              </a:xfrm>
              <a:custGeom>
                <a:avLst/>
                <a:gdLst/>
                <a:ahLst/>
                <a:cxnLst>
                  <a:cxn ang="0">
                    <a:pos x="462" y="258"/>
                  </a:cxn>
                  <a:cxn ang="0">
                    <a:pos x="490" y="190"/>
                  </a:cxn>
                  <a:cxn ang="0">
                    <a:pos x="452" y="138"/>
                  </a:cxn>
                  <a:cxn ang="0">
                    <a:pos x="462" y="68"/>
                  </a:cxn>
                  <a:cxn ang="0">
                    <a:pos x="382" y="0"/>
                  </a:cxn>
                  <a:cxn ang="0">
                    <a:pos x="18" y="120"/>
                  </a:cxn>
                  <a:cxn ang="0">
                    <a:pos x="2" y="74"/>
                  </a:cxn>
                  <a:cxn ang="0">
                    <a:pos x="0" y="76"/>
                  </a:cxn>
                  <a:cxn ang="0">
                    <a:pos x="16" y="124"/>
                  </a:cxn>
                  <a:cxn ang="0">
                    <a:pos x="382" y="4"/>
                  </a:cxn>
                  <a:cxn ang="0">
                    <a:pos x="458" y="70"/>
                  </a:cxn>
                  <a:cxn ang="0">
                    <a:pos x="448" y="138"/>
                  </a:cxn>
                  <a:cxn ang="0">
                    <a:pos x="488" y="190"/>
                  </a:cxn>
                  <a:cxn ang="0">
                    <a:pos x="458" y="256"/>
                  </a:cxn>
                  <a:cxn ang="0">
                    <a:pos x="428" y="266"/>
                  </a:cxn>
                  <a:cxn ang="0">
                    <a:pos x="430" y="270"/>
                  </a:cxn>
                  <a:cxn ang="0">
                    <a:pos x="462" y="258"/>
                  </a:cxn>
                </a:cxnLst>
                <a:rect l="0" t="0" r="r" b="b"/>
                <a:pathLst>
                  <a:path w="490" h="270">
                    <a:moveTo>
                      <a:pt x="462" y="258"/>
                    </a:moveTo>
                    <a:lnTo>
                      <a:pt x="490" y="190"/>
                    </a:lnTo>
                    <a:lnTo>
                      <a:pt x="452" y="138"/>
                    </a:lnTo>
                    <a:lnTo>
                      <a:pt x="462" y="68"/>
                    </a:lnTo>
                    <a:lnTo>
                      <a:pt x="382" y="0"/>
                    </a:lnTo>
                    <a:lnTo>
                      <a:pt x="18" y="120"/>
                    </a:lnTo>
                    <a:lnTo>
                      <a:pt x="2" y="74"/>
                    </a:lnTo>
                    <a:lnTo>
                      <a:pt x="0" y="76"/>
                    </a:lnTo>
                    <a:lnTo>
                      <a:pt x="16" y="124"/>
                    </a:lnTo>
                    <a:lnTo>
                      <a:pt x="382" y="4"/>
                    </a:lnTo>
                    <a:lnTo>
                      <a:pt x="458" y="70"/>
                    </a:lnTo>
                    <a:lnTo>
                      <a:pt x="448" y="138"/>
                    </a:lnTo>
                    <a:lnTo>
                      <a:pt x="488" y="190"/>
                    </a:lnTo>
                    <a:lnTo>
                      <a:pt x="458" y="256"/>
                    </a:lnTo>
                    <a:lnTo>
                      <a:pt x="428" y="266"/>
                    </a:lnTo>
                    <a:lnTo>
                      <a:pt x="430" y="270"/>
                    </a:lnTo>
                    <a:lnTo>
                      <a:pt x="462" y="25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4" name="Freeform 2959"/>
              <p:cNvSpPr>
                <a:spLocks/>
              </p:cNvSpPr>
              <p:nvPr/>
            </p:nvSpPr>
            <p:spPr bwMode="auto">
              <a:xfrm>
                <a:off x="6934009" y="3198154"/>
                <a:ext cx="411359" cy="143975"/>
              </a:xfrm>
              <a:custGeom>
                <a:avLst/>
                <a:gdLst/>
                <a:ahLst/>
                <a:cxnLst>
                  <a:cxn ang="0">
                    <a:pos x="4" y="112"/>
                  </a:cxn>
                  <a:cxn ang="0">
                    <a:pos x="320" y="4"/>
                  </a:cxn>
                  <a:cxn ang="0">
                    <a:pos x="318" y="0"/>
                  </a:cxn>
                  <a:cxn ang="0">
                    <a:pos x="0" y="110"/>
                  </a:cxn>
                  <a:cxn ang="0">
                    <a:pos x="2" y="110"/>
                  </a:cxn>
                  <a:cxn ang="0">
                    <a:pos x="2" y="110"/>
                  </a:cxn>
                  <a:cxn ang="0">
                    <a:pos x="4" y="112"/>
                  </a:cxn>
                </a:cxnLst>
                <a:rect l="0" t="0" r="r" b="b"/>
                <a:pathLst>
                  <a:path w="320" h="112">
                    <a:moveTo>
                      <a:pt x="4" y="112"/>
                    </a:moveTo>
                    <a:lnTo>
                      <a:pt x="320" y="4"/>
                    </a:lnTo>
                    <a:lnTo>
                      <a:pt x="318" y="0"/>
                    </a:lnTo>
                    <a:lnTo>
                      <a:pt x="0" y="110"/>
                    </a:lnTo>
                    <a:lnTo>
                      <a:pt x="2" y="110"/>
                    </a:lnTo>
                    <a:lnTo>
                      <a:pt x="2" y="110"/>
                    </a:lnTo>
                    <a:lnTo>
                      <a:pt x="4" y="1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5" name="Freeform 2960"/>
              <p:cNvSpPr>
                <a:spLocks/>
              </p:cNvSpPr>
              <p:nvPr/>
            </p:nvSpPr>
            <p:spPr bwMode="auto">
              <a:xfrm>
                <a:off x="6936580" y="3339558"/>
                <a:ext cx="2571" cy="2571"/>
              </a:xfrm>
              <a:custGeom>
                <a:avLst/>
                <a:gdLst/>
                <a:ahLst/>
                <a:cxnLst>
                  <a:cxn ang="0">
                    <a:pos x="2" y="2"/>
                  </a:cxn>
                  <a:cxn ang="0">
                    <a:pos x="0" y="0"/>
                  </a:cxn>
                  <a:cxn ang="0">
                    <a:pos x="0" y="0"/>
                  </a:cxn>
                  <a:cxn ang="0">
                    <a:pos x="2" y="2"/>
                  </a:cxn>
                  <a:cxn ang="0">
                    <a:pos x="2" y="2"/>
                  </a:cxn>
                </a:cxnLst>
                <a:rect l="0" t="0" r="r" b="b"/>
                <a:pathLst>
                  <a:path w="2" h="2">
                    <a:moveTo>
                      <a:pt x="2" y="2"/>
                    </a:moveTo>
                    <a:lnTo>
                      <a:pt x="0" y="0"/>
                    </a:lnTo>
                    <a:lnTo>
                      <a:pt x="0" y="0"/>
                    </a:lnTo>
                    <a:lnTo>
                      <a:pt x="2" y="2"/>
                    </a:lnTo>
                    <a:lnTo>
                      <a:pt x="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6" name="Rectangle 2961"/>
              <p:cNvSpPr>
                <a:spLocks noChangeArrowheads="1"/>
              </p:cNvSpPr>
              <p:nvPr/>
            </p:nvSpPr>
            <p:spPr bwMode="auto">
              <a:xfrm>
                <a:off x="7507340" y="3372981"/>
                <a:ext cx="2571"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27" name="Rectangle 2962"/>
              <p:cNvSpPr>
                <a:spLocks noChangeArrowheads="1"/>
              </p:cNvSpPr>
              <p:nvPr/>
            </p:nvSpPr>
            <p:spPr bwMode="auto">
              <a:xfrm>
                <a:off x="7342796" y="3198154"/>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28" name="Freeform 2963"/>
              <p:cNvSpPr>
                <a:spLocks/>
              </p:cNvSpPr>
              <p:nvPr/>
            </p:nvSpPr>
            <p:spPr bwMode="auto">
              <a:xfrm>
                <a:off x="7345367" y="3203296"/>
                <a:ext cx="161972" cy="208250"/>
              </a:xfrm>
              <a:custGeom>
                <a:avLst/>
                <a:gdLst/>
                <a:ahLst/>
                <a:cxnLst>
                  <a:cxn ang="0">
                    <a:pos x="0" y="0"/>
                  </a:cxn>
                  <a:cxn ang="0">
                    <a:pos x="0" y="0"/>
                  </a:cxn>
                  <a:cxn ang="0">
                    <a:pos x="58" y="162"/>
                  </a:cxn>
                  <a:cxn ang="0">
                    <a:pos x="126" y="134"/>
                  </a:cxn>
                  <a:cxn ang="0">
                    <a:pos x="126" y="132"/>
                  </a:cxn>
                  <a:cxn ang="0">
                    <a:pos x="62" y="158"/>
                  </a:cxn>
                  <a:cxn ang="0">
                    <a:pos x="0" y="0"/>
                  </a:cxn>
                </a:cxnLst>
                <a:rect l="0" t="0" r="r" b="b"/>
                <a:pathLst>
                  <a:path w="126" h="162">
                    <a:moveTo>
                      <a:pt x="0" y="0"/>
                    </a:moveTo>
                    <a:lnTo>
                      <a:pt x="0" y="0"/>
                    </a:lnTo>
                    <a:lnTo>
                      <a:pt x="58" y="162"/>
                    </a:lnTo>
                    <a:lnTo>
                      <a:pt x="126" y="134"/>
                    </a:lnTo>
                    <a:lnTo>
                      <a:pt x="126" y="132"/>
                    </a:lnTo>
                    <a:lnTo>
                      <a:pt x="62" y="158"/>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9" name="Freeform 2964"/>
              <p:cNvSpPr>
                <a:spLocks/>
              </p:cNvSpPr>
              <p:nvPr/>
            </p:nvSpPr>
            <p:spPr bwMode="auto">
              <a:xfrm>
                <a:off x="7342796" y="3198154"/>
                <a:ext cx="2571" cy="5142"/>
              </a:xfrm>
              <a:custGeom>
                <a:avLst/>
                <a:gdLst/>
                <a:ahLst/>
                <a:cxnLst>
                  <a:cxn ang="0">
                    <a:pos x="2" y="4"/>
                  </a:cxn>
                  <a:cxn ang="0">
                    <a:pos x="0" y="0"/>
                  </a:cxn>
                  <a:cxn ang="0">
                    <a:pos x="0" y="0"/>
                  </a:cxn>
                  <a:cxn ang="0">
                    <a:pos x="2" y="4"/>
                  </a:cxn>
                  <a:cxn ang="0">
                    <a:pos x="2" y="4"/>
                  </a:cxn>
                </a:cxnLst>
                <a:rect l="0" t="0" r="r" b="b"/>
                <a:pathLst>
                  <a:path w="2" h="4">
                    <a:moveTo>
                      <a:pt x="2" y="4"/>
                    </a:moveTo>
                    <a:lnTo>
                      <a:pt x="0" y="0"/>
                    </a:lnTo>
                    <a:lnTo>
                      <a:pt x="0" y="0"/>
                    </a:lnTo>
                    <a:lnTo>
                      <a:pt x="2" y="4"/>
                    </a:lnTo>
                    <a:lnTo>
                      <a:pt x="2"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0" name="Freeform 2965"/>
              <p:cNvSpPr>
                <a:spLocks/>
              </p:cNvSpPr>
              <p:nvPr/>
            </p:nvSpPr>
            <p:spPr bwMode="auto">
              <a:xfrm>
                <a:off x="7774723" y="2732805"/>
                <a:ext cx="2571" cy="5142"/>
              </a:xfrm>
              <a:custGeom>
                <a:avLst/>
                <a:gdLst/>
                <a:ahLst/>
                <a:cxnLst>
                  <a:cxn ang="0">
                    <a:pos x="2" y="4"/>
                  </a:cxn>
                  <a:cxn ang="0">
                    <a:pos x="2" y="2"/>
                  </a:cxn>
                  <a:cxn ang="0">
                    <a:pos x="0" y="0"/>
                  </a:cxn>
                  <a:cxn ang="0">
                    <a:pos x="0" y="0"/>
                  </a:cxn>
                  <a:cxn ang="0">
                    <a:pos x="2" y="4"/>
                  </a:cxn>
                </a:cxnLst>
                <a:rect l="0" t="0" r="r" b="b"/>
                <a:pathLst>
                  <a:path w="2" h="4">
                    <a:moveTo>
                      <a:pt x="2" y="4"/>
                    </a:moveTo>
                    <a:lnTo>
                      <a:pt x="2" y="2"/>
                    </a:lnTo>
                    <a:lnTo>
                      <a:pt x="0" y="0"/>
                    </a:lnTo>
                    <a:lnTo>
                      <a:pt x="0" y="0"/>
                    </a:lnTo>
                    <a:lnTo>
                      <a:pt x="2"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1" name="Freeform 2966"/>
              <p:cNvSpPr>
                <a:spLocks/>
              </p:cNvSpPr>
              <p:nvPr/>
            </p:nvSpPr>
            <p:spPr bwMode="auto">
              <a:xfrm>
                <a:off x="7695022" y="2881922"/>
                <a:ext cx="5142" cy="7713"/>
              </a:xfrm>
              <a:custGeom>
                <a:avLst/>
                <a:gdLst/>
                <a:ahLst/>
                <a:cxnLst>
                  <a:cxn ang="0">
                    <a:pos x="2" y="6"/>
                  </a:cxn>
                  <a:cxn ang="0">
                    <a:pos x="2" y="6"/>
                  </a:cxn>
                  <a:cxn ang="0">
                    <a:pos x="4" y="4"/>
                  </a:cxn>
                  <a:cxn ang="0">
                    <a:pos x="2" y="0"/>
                  </a:cxn>
                  <a:cxn ang="0">
                    <a:pos x="0" y="4"/>
                  </a:cxn>
                  <a:cxn ang="0">
                    <a:pos x="2" y="6"/>
                  </a:cxn>
                </a:cxnLst>
                <a:rect l="0" t="0" r="r" b="b"/>
                <a:pathLst>
                  <a:path w="4" h="6">
                    <a:moveTo>
                      <a:pt x="2" y="6"/>
                    </a:moveTo>
                    <a:lnTo>
                      <a:pt x="2" y="6"/>
                    </a:lnTo>
                    <a:lnTo>
                      <a:pt x="4" y="4"/>
                    </a:lnTo>
                    <a:lnTo>
                      <a:pt x="2" y="0"/>
                    </a:lnTo>
                    <a:lnTo>
                      <a:pt x="0" y="4"/>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2" name="Freeform 2967"/>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3" name="Freeform 2968"/>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4" name="Freeform 2969"/>
              <p:cNvSpPr>
                <a:spLocks/>
              </p:cNvSpPr>
              <p:nvPr/>
            </p:nvSpPr>
            <p:spPr bwMode="auto">
              <a:xfrm>
                <a:off x="7659028" y="2678814"/>
                <a:ext cx="115695" cy="208250"/>
              </a:xfrm>
              <a:custGeom>
                <a:avLst/>
                <a:gdLst/>
                <a:ahLst/>
                <a:cxnLst>
                  <a:cxn ang="0">
                    <a:pos x="0" y="20"/>
                  </a:cxn>
                  <a:cxn ang="0">
                    <a:pos x="28" y="162"/>
                  </a:cxn>
                  <a:cxn ang="0">
                    <a:pos x="30" y="158"/>
                  </a:cxn>
                  <a:cxn ang="0">
                    <a:pos x="4" y="20"/>
                  </a:cxn>
                  <a:cxn ang="0">
                    <a:pos x="54" y="2"/>
                  </a:cxn>
                  <a:cxn ang="0">
                    <a:pos x="90" y="42"/>
                  </a:cxn>
                  <a:cxn ang="0">
                    <a:pos x="90" y="42"/>
                  </a:cxn>
                  <a:cxn ang="0">
                    <a:pos x="54" y="0"/>
                  </a:cxn>
                  <a:cxn ang="0">
                    <a:pos x="0" y="20"/>
                  </a:cxn>
                </a:cxnLst>
                <a:rect l="0" t="0" r="r" b="b"/>
                <a:pathLst>
                  <a:path w="90" h="162">
                    <a:moveTo>
                      <a:pt x="0" y="20"/>
                    </a:moveTo>
                    <a:lnTo>
                      <a:pt x="28" y="162"/>
                    </a:lnTo>
                    <a:lnTo>
                      <a:pt x="30" y="158"/>
                    </a:lnTo>
                    <a:lnTo>
                      <a:pt x="4" y="20"/>
                    </a:lnTo>
                    <a:lnTo>
                      <a:pt x="54" y="2"/>
                    </a:lnTo>
                    <a:lnTo>
                      <a:pt x="90" y="42"/>
                    </a:lnTo>
                    <a:lnTo>
                      <a:pt x="90" y="42"/>
                    </a:lnTo>
                    <a:lnTo>
                      <a:pt x="54" y="0"/>
                    </a:lnTo>
                    <a:lnTo>
                      <a:pt x="0" y="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5" name="Rectangle 2970"/>
              <p:cNvSpPr>
                <a:spLocks noChangeArrowheads="1"/>
              </p:cNvSpPr>
              <p:nvPr/>
            </p:nvSpPr>
            <p:spPr bwMode="auto">
              <a:xfrm>
                <a:off x="7697593" y="2889635"/>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36" name="Freeform 2971"/>
              <p:cNvSpPr>
                <a:spLocks/>
              </p:cNvSpPr>
              <p:nvPr/>
            </p:nvSpPr>
            <p:spPr bwMode="auto">
              <a:xfrm>
                <a:off x="7525337" y="2205751"/>
                <a:ext cx="213392" cy="318803"/>
              </a:xfrm>
              <a:custGeom>
                <a:avLst/>
                <a:gdLst/>
                <a:ahLst/>
                <a:cxnLst>
                  <a:cxn ang="0">
                    <a:pos x="0" y="0"/>
                  </a:cxn>
                  <a:cxn ang="0">
                    <a:pos x="0" y="2"/>
                  </a:cxn>
                  <a:cxn ang="0">
                    <a:pos x="126" y="220"/>
                  </a:cxn>
                  <a:cxn ang="0">
                    <a:pos x="166" y="248"/>
                  </a:cxn>
                  <a:cxn ang="0">
                    <a:pos x="166" y="246"/>
                  </a:cxn>
                  <a:cxn ang="0">
                    <a:pos x="126" y="218"/>
                  </a:cxn>
                  <a:cxn ang="0">
                    <a:pos x="0" y="0"/>
                  </a:cxn>
                </a:cxnLst>
                <a:rect l="0" t="0" r="r" b="b"/>
                <a:pathLst>
                  <a:path w="166" h="248">
                    <a:moveTo>
                      <a:pt x="0" y="0"/>
                    </a:moveTo>
                    <a:lnTo>
                      <a:pt x="0" y="2"/>
                    </a:lnTo>
                    <a:lnTo>
                      <a:pt x="126" y="220"/>
                    </a:lnTo>
                    <a:lnTo>
                      <a:pt x="166" y="248"/>
                    </a:lnTo>
                    <a:lnTo>
                      <a:pt x="166" y="246"/>
                    </a:lnTo>
                    <a:lnTo>
                      <a:pt x="126" y="218"/>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7" name="Freeform 2972"/>
              <p:cNvSpPr>
                <a:spLocks/>
              </p:cNvSpPr>
              <p:nvPr/>
            </p:nvSpPr>
            <p:spPr bwMode="auto">
              <a:xfrm>
                <a:off x="2802426" y="2072060"/>
                <a:ext cx="82272" cy="439639"/>
              </a:xfrm>
              <a:custGeom>
                <a:avLst/>
                <a:gdLst/>
                <a:ahLst/>
                <a:cxnLst>
                  <a:cxn ang="0">
                    <a:pos x="0" y="342"/>
                  </a:cxn>
                  <a:cxn ang="0">
                    <a:pos x="64" y="0"/>
                  </a:cxn>
                  <a:cxn ang="0">
                    <a:pos x="60" y="0"/>
                  </a:cxn>
                  <a:cxn ang="0">
                    <a:pos x="0" y="342"/>
                  </a:cxn>
                </a:cxnLst>
                <a:rect l="0" t="0" r="r" b="b"/>
                <a:pathLst>
                  <a:path w="64" h="342">
                    <a:moveTo>
                      <a:pt x="0" y="342"/>
                    </a:moveTo>
                    <a:lnTo>
                      <a:pt x="64" y="0"/>
                    </a:lnTo>
                    <a:lnTo>
                      <a:pt x="60" y="0"/>
                    </a:lnTo>
                    <a:lnTo>
                      <a:pt x="0" y="3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8" name="Freeform 2973"/>
              <p:cNvSpPr>
                <a:spLocks/>
              </p:cNvSpPr>
              <p:nvPr/>
            </p:nvSpPr>
            <p:spPr bwMode="auto">
              <a:xfrm>
                <a:off x="1964283" y="2344585"/>
                <a:ext cx="876708" cy="835572"/>
              </a:xfrm>
              <a:custGeom>
                <a:avLst/>
                <a:gdLst/>
                <a:ahLst/>
                <a:cxnLst>
                  <a:cxn ang="0">
                    <a:pos x="528" y="128"/>
                  </a:cxn>
                  <a:cxn ang="0">
                    <a:pos x="412" y="144"/>
                  </a:cxn>
                  <a:cxn ang="0">
                    <a:pos x="232" y="112"/>
                  </a:cxn>
                  <a:cxn ang="0">
                    <a:pos x="224" y="26"/>
                  </a:cxn>
                  <a:cxn ang="0">
                    <a:pos x="128" y="0"/>
                  </a:cxn>
                  <a:cxn ang="0">
                    <a:pos x="128" y="20"/>
                  </a:cxn>
                  <a:cxn ang="0">
                    <a:pos x="0" y="410"/>
                  </a:cxn>
                  <a:cxn ang="0">
                    <a:pos x="6" y="510"/>
                  </a:cxn>
                  <a:cxn ang="0">
                    <a:pos x="344" y="602"/>
                  </a:cxn>
                  <a:cxn ang="0">
                    <a:pos x="572" y="650"/>
                  </a:cxn>
                  <a:cxn ang="0">
                    <a:pos x="622" y="386"/>
                  </a:cxn>
                  <a:cxn ang="0">
                    <a:pos x="614" y="360"/>
                  </a:cxn>
                  <a:cxn ang="0">
                    <a:pos x="682" y="224"/>
                  </a:cxn>
                  <a:cxn ang="0">
                    <a:pos x="662" y="166"/>
                  </a:cxn>
                  <a:cxn ang="0">
                    <a:pos x="528" y="128"/>
                  </a:cxn>
                </a:cxnLst>
                <a:rect l="0" t="0" r="r" b="b"/>
                <a:pathLst>
                  <a:path w="682" h="650">
                    <a:moveTo>
                      <a:pt x="528" y="128"/>
                    </a:moveTo>
                    <a:lnTo>
                      <a:pt x="412" y="144"/>
                    </a:lnTo>
                    <a:lnTo>
                      <a:pt x="232" y="112"/>
                    </a:lnTo>
                    <a:lnTo>
                      <a:pt x="224" y="26"/>
                    </a:lnTo>
                    <a:lnTo>
                      <a:pt x="128" y="0"/>
                    </a:lnTo>
                    <a:lnTo>
                      <a:pt x="128" y="20"/>
                    </a:lnTo>
                    <a:lnTo>
                      <a:pt x="0" y="410"/>
                    </a:lnTo>
                    <a:lnTo>
                      <a:pt x="6" y="510"/>
                    </a:lnTo>
                    <a:lnTo>
                      <a:pt x="344" y="602"/>
                    </a:lnTo>
                    <a:lnTo>
                      <a:pt x="572" y="650"/>
                    </a:lnTo>
                    <a:lnTo>
                      <a:pt x="622" y="386"/>
                    </a:lnTo>
                    <a:lnTo>
                      <a:pt x="614" y="360"/>
                    </a:lnTo>
                    <a:lnTo>
                      <a:pt x="682" y="224"/>
                    </a:lnTo>
                    <a:lnTo>
                      <a:pt x="662" y="166"/>
                    </a:lnTo>
                    <a:lnTo>
                      <a:pt x="528" y="1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9" name="Freeform 2974"/>
              <p:cNvSpPr>
                <a:spLocks/>
              </p:cNvSpPr>
              <p:nvPr/>
            </p:nvSpPr>
            <p:spPr bwMode="auto">
              <a:xfrm>
                <a:off x="2128826" y="1920371"/>
                <a:ext cx="755871" cy="624751"/>
              </a:xfrm>
              <a:custGeom>
                <a:avLst/>
                <a:gdLst/>
                <a:ahLst/>
                <a:cxnLst>
                  <a:cxn ang="0">
                    <a:pos x="198" y="12"/>
                  </a:cxn>
                  <a:cxn ang="0">
                    <a:pos x="118" y="92"/>
                  </a:cxn>
                  <a:cxn ang="0">
                    <a:pos x="0" y="0"/>
                  </a:cxn>
                  <a:cxn ang="0">
                    <a:pos x="0" y="324"/>
                  </a:cxn>
                  <a:cxn ang="0">
                    <a:pos x="100" y="352"/>
                  </a:cxn>
                  <a:cxn ang="0">
                    <a:pos x="110" y="436"/>
                  </a:cxn>
                  <a:cxn ang="0">
                    <a:pos x="284" y="468"/>
                  </a:cxn>
                  <a:cxn ang="0">
                    <a:pos x="400" y="452"/>
                  </a:cxn>
                  <a:cxn ang="0">
                    <a:pos x="532" y="486"/>
                  </a:cxn>
                  <a:cxn ang="0">
                    <a:pos x="524" y="460"/>
                  </a:cxn>
                  <a:cxn ang="0">
                    <a:pos x="584" y="118"/>
                  </a:cxn>
                  <a:cxn ang="0">
                    <a:pos x="588" y="118"/>
                  </a:cxn>
                  <a:cxn ang="0">
                    <a:pos x="588" y="116"/>
                  </a:cxn>
                  <a:cxn ang="0">
                    <a:pos x="198" y="12"/>
                  </a:cxn>
                </a:cxnLst>
                <a:rect l="0" t="0" r="r" b="b"/>
                <a:pathLst>
                  <a:path w="588" h="486">
                    <a:moveTo>
                      <a:pt x="198" y="12"/>
                    </a:moveTo>
                    <a:lnTo>
                      <a:pt x="118" y="92"/>
                    </a:lnTo>
                    <a:lnTo>
                      <a:pt x="0" y="0"/>
                    </a:lnTo>
                    <a:lnTo>
                      <a:pt x="0" y="324"/>
                    </a:lnTo>
                    <a:lnTo>
                      <a:pt x="100" y="352"/>
                    </a:lnTo>
                    <a:lnTo>
                      <a:pt x="110" y="436"/>
                    </a:lnTo>
                    <a:lnTo>
                      <a:pt x="284" y="468"/>
                    </a:lnTo>
                    <a:lnTo>
                      <a:pt x="400" y="452"/>
                    </a:lnTo>
                    <a:lnTo>
                      <a:pt x="532" y="486"/>
                    </a:lnTo>
                    <a:lnTo>
                      <a:pt x="524" y="460"/>
                    </a:lnTo>
                    <a:lnTo>
                      <a:pt x="584" y="118"/>
                    </a:lnTo>
                    <a:lnTo>
                      <a:pt x="588" y="118"/>
                    </a:lnTo>
                    <a:lnTo>
                      <a:pt x="588" y="116"/>
                    </a:lnTo>
                    <a:lnTo>
                      <a:pt x="198" y="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0" name="Freeform 2975"/>
              <p:cNvSpPr>
                <a:spLocks/>
              </p:cNvSpPr>
              <p:nvPr/>
            </p:nvSpPr>
            <p:spPr bwMode="auto">
              <a:xfrm>
                <a:off x="2802426" y="2511699"/>
                <a:ext cx="10284" cy="33423"/>
              </a:xfrm>
              <a:custGeom>
                <a:avLst/>
                <a:gdLst/>
                <a:ahLst/>
                <a:cxnLst>
                  <a:cxn ang="0">
                    <a:pos x="8" y="26"/>
                  </a:cxn>
                  <a:cxn ang="0">
                    <a:pos x="0" y="0"/>
                  </a:cxn>
                  <a:cxn ang="0">
                    <a:pos x="8" y="26"/>
                  </a:cxn>
                  <a:cxn ang="0">
                    <a:pos x="8" y="26"/>
                  </a:cxn>
                </a:cxnLst>
                <a:rect l="0" t="0" r="r" b="b"/>
                <a:pathLst>
                  <a:path w="8" h="26">
                    <a:moveTo>
                      <a:pt x="8" y="26"/>
                    </a:moveTo>
                    <a:lnTo>
                      <a:pt x="0" y="0"/>
                    </a:lnTo>
                    <a:lnTo>
                      <a:pt x="8" y="26"/>
                    </a:lnTo>
                    <a:lnTo>
                      <a:pt x="8" y="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1" name="Freeform 2979"/>
              <p:cNvSpPr>
                <a:spLocks/>
              </p:cNvSpPr>
              <p:nvPr/>
            </p:nvSpPr>
            <p:spPr bwMode="auto">
              <a:xfrm>
                <a:off x="3036386" y="2516841"/>
                <a:ext cx="233960" cy="380507"/>
              </a:xfrm>
              <a:custGeom>
                <a:avLst/>
                <a:gdLst/>
                <a:ahLst/>
                <a:cxnLst>
                  <a:cxn ang="0">
                    <a:pos x="50" y="126"/>
                  </a:cxn>
                  <a:cxn ang="0">
                    <a:pos x="40" y="188"/>
                  </a:cxn>
                  <a:cxn ang="0">
                    <a:pos x="112" y="296"/>
                  </a:cxn>
                  <a:cxn ang="0">
                    <a:pos x="182" y="284"/>
                  </a:cxn>
                  <a:cxn ang="0">
                    <a:pos x="118" y="292"/>
                  </a:cxn>
                  <a:cxn ang="0">
                    <a:pos x="48" y="188"/>
                  </a:cxn>
                  <a:cxn ang="0">
                    <a:pos x="56" y="118"/>
                  </a:cxn>
                  <a:cxn ang="0">
                    <a:pos x="8" y="130"/>
                  </a:cxn>
                  <a:cxn ang="0">
                    <a:pos x="38" y="0"/>
                  </a:cxn>
                  <a:cxn ang="0">
                    <a:pos x="0" y="138"/>
                  </a:cxn>
                  <a:cxn ang="0">
                    <a:pos x="50" y="126"/>
                  </a:cxn>
                </a:cxnLst>
                <a:rect l="0" t="0" r="r" b="b"/>
                <a:pathLst>
                  <a:path w="182" h="296">
                    <a:moveTo>
                      <a:pt x="50" y="126"/>
                    </a:moveTo>
                    <a:lnTo>
                      <a:pt x="40" y="188"/>
                    </a:lnTo>
                    <a:lnTo>
                      <a:pt x="112" y="296"/>
                    </a:lnTo>
                    <a:lnTo>
                      <a:pt x="182" y="284"/>
                    </a:lnTo>
                    <a:lnTo>
                      <a:pt x="118" y="292"/>
                    </a:lnTo>
                    <a:lnTo>
                      <a:pt x="48" y="188"/>
                    </a:lnTo>
                    <a:lnTo>
                      <a:pt x="56" y="118"/>
                    </a:lnTo>
                    <a:lnTo>
                      <a:pt x="8" y="130"/>
                    </a:lnTo>
                    <a:lnTo>
                      <a:pt x="38" y="0"/>
                    </a:lnTo>
                    <a:lnTo>
                      <a:pt x="0" y="138"/>
                    </a:lnTo>
                    <a:lnTo>
                      <a:pt x="50" y="1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2" name="Freeform 2980"/>
              <p:cNvSpPr>
                <a:spLocks/>
              </p:cNvSpPr>
              <p:nvPr/>
            </p:nvSpPr>
            <p:spPr bwMode="auto">
              <a:xfrm>
                <a:off x="3180362" y="2866496"/>
                <a:ext cx="167114" cy="30852"/>
              </a:xfrm>
              <a:custGeom>
                <a:avLst/>
                <a:gdLst/>
                <a:ahLst/>
                <a:cxnLst>
                  <a:cxn ang="0">
                    <a:pos x="92" y="14"/>
                  </a:cxn>
                  <a:cxn ang="0">
                    <a:pos x="130" y="0"/>
                  </a:cxn>
                  <a:cxn ang="0">
                    <a:pos x="98" y="6"/>
                  </a:cxn>
                  <a:cxn ang="0">
                    <a:pos x="90" y="8"/>
                  </a:cxn>
                  <a:cxn ang="0">
                    <a:pos x="70" y="12"/>
                  </a:cxn>
                  <a:cxn ang="0">
                    <a:pos x="0" y="24"/>
                  </a:cxn>
                  <a:cxn ang="0">
                    <a:pos x="92" y="14"/>
                  </a:cxn>
                </a:cxnLst>
                <a:rect l="0" t="0" r="r" b="b"/>
                <a:pathLst>
                  <a:path w="130" h="24">
                    <a:moveTo>
                      <a:pt x="92" y="14"/>
                    </a:moveTo>
                    <a:lnTo>
                      <a:pt x="130" y="0"/>
                    </a:lnTo>
                    <a:lnTo>
                      <a:pt x="98" y="6"/>
                    </a:lnTo>
                    <a:lnTo>
                      <a:pt x="90" y="8"/>
                    </a:lnTo>
                    <a:lnTo>
                      <a:pt x="70" y="12"/>
                    </a:lnTo>
                    <a:lnTo>
                      <a:pt x="0" y="24"/>
                    </a:lnTo>
                    <a:lnTo>
                      <a:pt x="92" y="1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3" name="Freeform 2981"/>
              <p:cNvSpPr>
                <a:spLocks/>
              </p:cNvSpPr>
              <p:nvPr/>
            </p:nvSpPr>
            <p:spPr bwMode="auto">
              <a:xfrm>
                <a:off x="3388612" y="2282881"/>
                <a:ext cx="779010" cy="611896"/>
              </a:xfrm>
              <a:custGeom>
                <a:avLst/>
                <a:gdLst/>
                <a:ahLst/>
                <a:cxnLst>
                  <a:cxn ang="0">
                    <a:pos x="600" y="452"/>
                  </a:cxn>
                  <a:cxn ang="0">
                    <a:pos x="6" y="414"/>
                  </a:cxn>
                  <a:cxn ang="0">
                    <a:pos x="0" y="476"/>
                  </a:cxn>
                  <a:cxn ang="0">
                    <a:pos x="12" y="420"/>
                  </a:cxn>
                  <a:cxn ang="0">
                    <a:pos x="606" y="460"/>
                  </a:cxn>
                  <a:cxn ang="0">
                    <a:pos x="604" y="0"/>
                  </a:cxn>
                  <a:cxn ang="0">
                    <a:pos x="600" y="452"/>
                  </a:cxn>
                </a:cxnLst>
                <a:rect l="0" t="0" r="r" b="b"/>
                <a:pathLst>
                  <a:path w="606" h="476">
                    <a:moveTo>
                      <a:pt x="600" y="452"/>
                    </a:moveTo>
                    <a:lnTo>
                      <a:pt x="6" y="414"/>
                    </a:lnTo>
                    <a:lnTo>
                      <a:pt x="0" y="476"/>
                    </a:lnTo>
                    <a:lnTo>
                      <a:pt x="12" y="420"/>
                    </a:lnTo>
                    <a:lnTo>
                      <a:pt x="606" y="460"/>
                    </a:lnTo>
                    <a:lnTo>
                      <a:pt x="604" y="0"/>
                    </a:lnTo>
                    <a:lnTo>
                      <a:pt x="600" y="45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4" name="Freeform 2982"/>
              <p:cNvSpPr>
                <a:spLocks/>
              </p:cNvSpPr>
              <p:nvPr/>
            </p:nvSpPr>
            <p:spPr bwMode="auto">
              <a:xfrm>
                <a:off x="4165051" y="2282881"/>
                <a:ext cx="789294" cy="591328"/>
              </a:xfrm>
              <a:custGeom>
                <a:avLst/>
                <a:gdLst/>
                <a:ahLst/>
                <a:cxnLst>
                  <a:cxn ang="0">
                    <a:pos x="612" y="358"/>
                  </a:cxn>
                  <a:cxn ang="0">
                    <a:pos x="614" y="354"/>
                  </a:cxn>
                  <a:cxn ang="0">
                    <a:pos x="2" y="356"/>
                  </a:cxn>
                  <a:cxn ang="0">
                    <a:pos x="6" y="2"/>
                  </a:cxn>
                  <a:cxn ang="0">
                    <a:pos x="0" y="0"/>
                  </a:cxn>
                  <a:cxn ang="0">
                    <a:pos x="2" y="460"/>
                  </a:cxn>
                  <a:cxn ang="0">
                    <a:pos x="2" y="360"/>
                  </a:cxn>
                  <a:cxn ang="0">
                    <a:pos x="612" y="358"/>
                  </a:cxn>
                </a:cxnLst>
                <a:rect l="0" t="0" r="r" b="b"/>
                <a:pathLst>
                  <a:path w="614" h="460">
                    <a:moveTo>
                      <a:pt x="612" y="358"/>
                    </a:moveTo>
                    <a:lnTo>
                      <a:pt x="614" y="354"/>
                    </a:lnTo>
                    <a:lnTo>
                      <a:pt x="2" y="356"/>
                    </a:lnTo>
                    <a:lnTo>
                      <a:pt x="6" y="2"/>
                    </a:lnTo>
                    <a:lnTo>
                      <a:pt x="0" y="0"/>
                    </a:lnTo>
                    <a:lnTo>
                      <a:pt x="2" y="460"/>
                    </a:lnTo>
                    <a:lnTo>
                      <a:pt x="2" y="360"/>
                    </a:lnTo>
                    <a:lnTo>
                      <a:pt x="612" y="35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5" name="Freeform 2983"/>
              <p:cNvSpPr>
                <a:spLocks/>
              </p:cNvSpPr>
              <p:nvPr/>
            </p:nvSpPr>
            <p:spPr bwMode="auto">
              <a:xfrm>
                <a:off x="3306340" y="2861354"/>
                <a:ext cx="79701" cy="53991"/>
              </a:xfrm>
              <a:custGeom>
                <a:avLst/>
                <a:gdLst/>
                <a:ahLst/>
                <a:cxnLst>
                  <a:cxn ang="0">
                    <a:pos x="0" y="10"/>
                  </a:cxn>
                  <a:cxn ang="0">
                    <a:pos x="32" y="4"/>
                  </a:cxn>
                  <a:cxn ang="0">
                    <a:pos x="60" y="42"/>
                  </a:cxn>
                  <a:cxn ang="0">
                    <a:pos x="62" y="34"/>
                  </a:cxn>
                  <a:cxn ang="0">
                    <a:pos x="36" y="0"/>
                  </a:cxn>
                  <a:cxn ang="0">
                    <a:pos x="0" y="10"/>
                  </a:cxn>
                </a:cxnLst>
                <a:rect l="0" t="0" r="r" b="b"/>
                <a:pathLst>
                  <a:path w="62" h="42">
                    <a:moveTo>
                      <a:pt x="0" y="10"/>
                    </a:moveTo>
                    <a:lnTo>
                      <a:pt x="32" y="4"/>
                    </a:lnTo>
                    <a:lnTo>
                      <a:pt x="60" y="42"/>
                    </a:lnTo>
                    <a:lnTo>
                      <a:pt x="62" y="34"/>
                    </a:lnTo>
                    <a:lnTo>
                      <a:pt x="36" y="0"/>
                    </a:lnTo>
                    <a:lnTo>
                      <a:pt x="0" y="1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6" name="Freeform 2984"/>
              <p:cNvSpPr>
                <a:spLocks/>
              </p:cNvSpPr>
              <p:nvPr/>
            </p:nvSpPr>
            <p:spPr bwMode="auto">
              <a:xfrm>
                <a:off x="3386041" y="2894777"/>
                <a:ext cx="2571" cy="12855"/>
              </a:xfrm>
              <a:custGeom>
                <a:avLst/>
                <a:gdLst/>
                <a:ahLst/>
                <a:cxnLst>
                  <a:cxn ang="0">
                    <a:pos x="0" y="10"/>
                  </a:cxn>
                  <a:cxn ang="0">
                    <a:pos x="2" y="0"/>
                  </a:cxn>
                  <a:cxn ang="0">
                    <a:pos x="0" y="8"/>
                  </a:cxn>
                  <a:cxn ang="0">
                    <a:pos x="0" y="10"/>
                  </a:cxn>
                </a:cxnLst>
                <a:rect l="0" t="0" r="r" b="b"/>
                <a:pathLst>
                  <a:path w="2" h="10">
                    <a:moveTo>
                      <a:pt x="0" y="10"/>
                    </a:moveTo>
                    <a:lnTo>
                      <a:pt x="2" y="0"/>
                    </a:lnTo>
                    <a:lnTo>
                      <a:pt x="0" y="8"/>
                    </a:lnTo>
                    <a:lnTo>
                      <a:pt x="0" y="1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7" name="Freeform 2985"/>
              <p:cNvSpPr>
                <a:spLocks/>
              </p:cNvSpPr>
              <p:nvPr/>
            </p:nvSpPr>
            <p:spPr bwMode="auto">
              <a:xfrm>
                <a:off x="3270346" y="2874209"/>
                <a:ext cx="35994" cy="7713"/>
              </a:xfrm>
              <a:custGeom>
                <a:avLst/>
                <a:gdLst/>
                <a:ahLst/>
                <a:cxnLst>
                  <a:cxn ang="0">
                    <a:pos x="28" y="0"/>
                  </a:cxn>
                  <a:cxn ang="0">
                    <a:pos x="0" y="6"/>
                  </a:cxn>
                  <a:cxn ang="0">
                    <a:pos x="20" y="2"/>
                  </a:cxn>
                  <a:cxn ang="0">
                    <a:pos x="28" y="0"/>
                  </a:cxn>
                </a:cxnLst>
                <a:rect l="0" t="0" r="r" b="b"/>
                <a:pathLst>
                  <a:path w="28" h="6">
                    <a:moveTo>
                      <a:pt x="28" y="0"/>
                    </a:moveTo>
                    <a:lnTo>
                      <a:pt x="0" y="6"/>
                    </a:lnTo>
                    <a:lnTo>
                      <a:pt x="20" y="2"/>
                    </a:lnTo>
                    <a:lnTo>
                      <a:pt x="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8" name="Freeform 2986"/>
              <p:cNvSpPr>
                <a:spLocks/>
              </p:cNvSpPr>
              <p:nvPr/>
            </p:nvSpPr>
            <p:spPr bwMode="auto">
              <a:xfrm>
                <a:off x="2709870" y="2069489"/>
                <a:ext cx="673600" cy="1241789"/>
              </a:xfrm>
              <a:custGeom>
                <a:avLst/>
                <a:gdLst/>
                <a:ahLst/>
                <a:cxnLst>
                  <a:cxn ang="0">
                    <a:pos x="458" y="634"/>
                  </a:cxn>
                  <a:cxn ang="0">
                    <a:pos x="366" y="644"/>
                  </a:cxn>
                  <a:cxn ang="0">
                    <a:pos x="294" y="536"/>
                  </a:cxn>
                  <a:cxn ang="0">
                    <a:pos x="304" y="474"/>
                  </a:cxn>
                  <a:cxn ang="0">
                    <a:pos x="254" y="486"/>
                  </a:cxn>
                  <a:cxn ang="0">
                    <a:pos x="284" y="348"/>
                  </a:cxn>
                  <a:cxn ang="0">
                    <a:pos x="256" y="334"/>
                  </a:cxn>
                  <a:cxn ang="0">
                    <a:pos x="184" y="168"/>
                  </a:cxn>
                  <a:cxn ang="0">
                    <a:pos x="210" y="24"/>
                  </a:cxn>
                  <a:cxn ang="0">
                    <a:pos x="212" y="26"/>
                  </a:cxn>
                  <a:cxn ang="0">
                    <a:pos x="214" y="22"/>
                  </a:cxn>
                  <a:cxn ang="0">
                    <a:pos x="136" y="0"/>
                  </a:cxn>
                  <a:cxn ang="0">
                    <a:pos x="136" y="2"/>
                  </a:cxn>
                  <a:cxn ang="0">
                    <a:pos x="140" y="4"/>
                  </a:cxn>
                  <a:cxn ang="0">
                    <a:pos x="78" y="344"/>
                  </a:cxn>
                  <a:cxn ang="0">
                    <a:pos x="108" y="438"/>
                  </a:cxn>
                  <a:cxn ang="0">
                    <a:pos x="40" y="574"/>
                  </a:cxn>
                  <a:cxn ang="0">
                    <a:pos x="50" y="600"/>
                  </a:cxn>
                  <a:cxn ang="0">
                    <a:pos x="0" y="866"/>
                  </a:cxn>
                  <a:cxn ang="0">
                    <a:pos x="496" y="966"/>
                  </a:cxn>
                  <a:cxn ang="0">
                    <a:pos x="524" y="658"/>
                  </a:cxn>
                  <a:cxn ang="0">
                    <a:pos x="496" y="620"/>
                  </a:cxn>
                  <a:cxn ang="0">
                    <a:pos x="458" y="634"/>
                  </a:cxn>
                </a:cxnLst>
                <a:rect l="0" t="0" r="r" b="b"/>
                <a:pathLst>
                  <a:path w="524" h="966">
                    <a:moveTo>
                      <a:pt x="458" y="634"/>
                    </a:moveTo>
                    <a:lnTo>
                      <a:pt x="366" y="644"/>
                    </a:lnTo>
                    <a:lnTo>
                      <a:pt x="294" y="536"/>
                    </a:lnTo>
                    <a:lnTo>
                      <a:pt x="304" y="474"/>
                    </a:lnTo>
                    <a:lnTo>
                      <a:pt x="254" y="486"/>
                    </a:lnTo>
                    <a:lnTo>
                      <a:pt x="284" y="348"/>
                    </a:lnTo>
                    <a:lnTo>
                      <a:pt x="256" y="334"/>
                    </a:lnTo>
                    <a:lnTo>
                      <a:pt x="184" y="168"/>
                    </a:lnTo>
                    <a:lnTo>
                      <a:pt x="210" y="24"/>
                    </a:lnTo>
                    <a:lnTo>
                      <a:pt x="212" y="26"/>
                    </a:lnTo>
                    <a:lnTo>
                      <a:pt x="214" y="22"/>
                    </a:lnTo>
                    <a:lnTo>
                      <a:pt x="136" y="0"/>
                    </a:lnTo>
                    <a:lnTo>
                      <a:pt x="136" y="2"/>
                    </a:lnTo>
                    <a:lnTo>
                      <a:pt x="140" y="4"/>
                    </a:lnTo>
                    <a:lnTo>
                      <a:pt x="78" y="344"/>
                    </a:lnTo>
                    <a:lnTo>
                      <a:pt x="108" y="438"/>
                    </a:lnTo>
                    <a:lnTo>
                      <a:pt x="40" y="574"/>
                    </a:lnTo>
                    <a:lnTo>
                      <a:pt x="50" y="600"/>
                    </a:lnTo>
                    <a:lnTo>
                      <a:pt x="0" y="866"/>
                    </a:lnTo>
                    <a:lnTo>
                      <a:pt x="496" y="966"/>
                    </a:lnTo>
                    <a:lnTo>
                      <a:pt x="524" y="658"/>
                    </a:lnTo>
                    <a:lnTo>
                      <a:pt x="496" y="620"/>
                    </a:lnTo>
                    <a:lnTo>
                      <a:pt x="458" y="6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9" name="Freeform 2987"/>
              <p:cNvSpPr>
                <a:spLocks/>
              </p:cNvSpPr>
              <p:nvPr/>
            </p:nvSpPr>
            <p:spPr bwMode="auto">
              <a:xfrm>
                <a:off x="4982627" y="3241861"/>
                <a:ext cx="151688" cy="408788"/>
              </a:xfrm>
              <a:custGeom>
                <a:avLst/>
                <a:gdLst/>
                <a:ahLst/>
                <a:cxnLst>
                  <a:cxn ang="0">
                    <a:pos x="94" y="254"/>
                  </a:cxn>
                  <a:cxn ang="0">
                    <a:pos x="94" y="256"/>
                  </a:cxn>
                  <a:cxn ang="0">
                    <a:pos x="96" y="256"/>
                  </a:cxn>
                  <a:cxn ang="0">
                    <a:pos x="118" y="318"/>
                  </a:cxn>
                  <a:cxn ang="0">
                    <a:pos x="0" y="0"/>
                  </a:cxn>
                  <a:cxn ang="0">
                    <a:pos x="94" y="254"/>
                  </a:cxn>
                  <a:cxn ang="0">
                    <a:pos x="94" y="254"/>
                  </a:cxn>
                </a:cxnLst>
                <a:rect l="0" t="0" r="r" b="b"/>
                <a:pathLst>
                  <a:path w="118" h="318">
                    <a:moveTo>
                      <a:pt x="94" y="254"/>
                    </a:moveTo>
                    <a:lnTo>
                      <a:pt x="94" y="256"/>
                    </a:lnTo>
                    <a:lnTo>
                      <a:pt x="96" y="256"/>
                    </a:lnTo>
                    <a:lnTo>
                      <a:pt x="118" y="318"/>
                    </a:lnTo>
                    <a:lnTo>
                      <a:pt x="0" y="0"/>
                    </a:lnTo>
                    <a:lnTo>
                      <a:pt x="94" y="254"/>
                    </a:lnTo>
                    <a:lnTo>
                      <a:pt x="94" y="2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0" name="Freeform 2988"/>
              <p:cNvSpPr>
                <a:spLocks/>
              </p:cNvSpPr>
              <p:nvPr/>
            </p:nvSpPr>
            <p:spPr bwMode="auto">
              <a:xfrm>
                <a:off x="4969772" y="2822789"/>
                <a:ext cx="12855" cy="419072"/>
              </a:xfrm>
              <a:custGeom>
                <a:avLst/>
                <a:gdLst/>
                <a:ahLst/>
                <a:cxnLst>
                  <a:cxn ang="0">
                    <a:pos x="6" y="188"/>
                  </a:cxn>
                  <a:cxn ang="0">
                    <a:pos x="6" y="188"/>
                  </a:cxn>
                  <a:cxn ang="0">
                    <a:pos x="10" y="326"/>
                  </a:cxn>
                  <a:cxn ang="0">
                    <a:pos x="0" y="0"/>
                  </a:cxn>
                  <a:cxn ang="0">
                    <a:pos x="6" y="186"/>
                  </a:cxn>
                  <a:cxn ang="0">
                    <a:pos x="6" y="188"/>
                  </a:cxn>
                </a:cxnLst>
                <a:rect l="0" t="0" r="r" b="b"/>
                <a:pathLst>
                  <a:path w="10" h="326">
                    <a:moveTo>
                      <a:pt x="6" y="188"/>
                    </a:moveTo>
                    <a:lnTo>
                      <a:pt x="6" y="188"/>
                    </a:lnTo>
                    <a:lnTo>
                      <a:pt x="10" y="326"/>
                    </a:lnTo>
                    <a:lnTo>
                      <a:pt x="0" y="0"/>
                    </a:lnTo>
                    <a:lnTo>
                      <a:pt x="6" y="186"/>
                    </a:lnTo>
                    <a:lnTo>
                      <a:pt x="6" y="1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1" name="Freeform 2989"/>
              <p:cNvSpPr>
                <a:spLocks/>
              </p:cNvSpPr>
              <p:nvPr/>
            </p:nvSpPr>
            <p:spPr bwMode="auto">
              <a:xfrm>
                <a:off x="4159909" y="2285452"/>
                <a:ext cx="833001" cy="1249502"/>
              </a:xfrm>
              <a:custGeom>
                <a:avLst/>
                <a:gdLst/>
                <a:ahLst/>
                <a:cxnLst>
                  <a:cxn ang="0">
                    <a:pos x="478" y="708"/>
                  </a:cxn>
                  <a:cxn ang="0">
                    <a:pos x="648" y="766"/>
                  </a:cxn>
                  <a:cxn ang="0">
                    <a:pos x="646" y="758"/>
                  </a:cxn>
                  <a:cxn ang="0">
                    <a:pos x="478" y="704"/>
                  </a:cxn>
                  <a:cxn ang="0">
                    <a:pos x="4" y="706"/>
                  </a:cxn>
                  <a:cxn ang="0">
                    <a:pos x="8" y="458"/>
                  </a:cxn>
                  <a:cxn ang="0">
                    <a:pos x="6" y="458"/>
                  </a:cxn>
                  <a:cxn ang="0">
                    <a:pos x="6" y="358"/>
                  </a:cxn>
                  <a:cxn ang="0">
                    <a:pos x="616" y="356"/>
                  </a:cxn>
                  <a:cxn ang="0">
                    <a:pos x="618" y="352"/>
                  </a:cxn>
                  <a:cxn ang="0">
                    <a:pos x="6" y="354"/>
                  </a:cxn>
                  <a:cxn ang="0">
                    <a:pos x="10" y="0"/>
                  </a:cxn>
                  <a:cxn ang="0">
                    <a:pos x="8" y="0"/>
                  </a:cxn>
                  <a:cxn ang="0">
                    <a:pos x="0" y="972"/>
                  </a:cxn>
                  <a:cxn ang="0">
                    <a:pos x="4" y="710"/>
                  </a:cxn>
                  <a:cxn ang="0">
                    <a:pos x="478" y="708"/>
                  </a:cxn>
                </a:cxnLst>
                <a:rect l="0" t="0" r="r" b="b"/>
                <a:pathLst>
                  <a:path w="648" h="972">
                    <a:moveTo>
                      <a:pt x="478" y="708"/>
                    </a:moveTo>
                    <a:lnTo>
                      <a:pt x="648" y="766"/>
                    </a:lnTo>
                    <a:lnTo>
                      <a:pt x="646" y="758"/>
                    </a:lnTo>
                    <a:lnTo>
                      <a:pt x="478" y="704"/>
                    </a:lnTo>
                    <a:lnTo>
                      <a:pt x="4" y="706"/>
                    </a:lnTo>
                    <a:lnTo>
                      <a:pt x="8" y="458"/>
                    </a:lnTo>
                    <a:lnTo>
                      <a:pt x="6" y="458"/>
                    </a:lnTo>
                    <a:lnTo>
                      <a:pt x="6" y="358"/>
                    </a:lnTo>
                    <a:lnTo>
                      <a:pt x="616" y="356"/>
                    </a:lnTo>
                    <a:lnTo>
                      <a:pt x="618" y="352"/>
                    </a:lnTo>
                    <a:lnTo>
                      <a:pt x="6" y="354"/>
                    </a:lnTo>
                    <a:lnTo>
                      <a:pt x="10" y="0"/>
                    </a:lnTo>
                    <a:lnTo>
                      <a:pt x="8" y="0"/>
                    </a:lnTo>
                    <a:lnTo>
                      <a:pt x="0" y="972"/>
                    </a:lnTo>
                    <a:lnTo>
                      <a:pt x="4" y="710"/>
                    </a:lnTo>
                    <a:lnTo>
                      <a:pt x="478" y="70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2" name="Freeform 2990"/>
              <p:cNvSpPr>
                <a:spLocks/>
              </p:cNvSpPr>
              <p:nvPr/>
            </p:nvSpPr>
            <p:spPr bwMode="auto">
              <a:xfrm>
                <a:off x="4370731" y="3650648"/>
                <a:ext cx="773868" cy="10284"/>
              </a:xfrm>
              <a:custGeom>
                <a:avLst/>
                <a:gdLst/>
                <a:ahLst/>
                <a:cxnLst>
                  <a:cxn ang="0">
                    <a:pos x="602" y="6"/>
                  </a:cxn>
                  <a:cxn ang="0">
                    <a:pos x="594" y="0"/>
                  </a:cxn>
                  <a:cxn ang="0">
                    <a:pos x="0" y="8"/>
                  </a:cxn>
                  <a:cxn ang="0">
                    <a:pos x="602" y="6"/>
                  </a:cxn>
                </a:cxnLst>
                <a:rect l="0" t="0" r="r" b="b"/>
                <a:pathLst>
                  <a:path w="602" h="8">
                    <a:moveTo>
                      <a:pt x="602" y="6"/>
                    </a:moveTo>
                    <a:lnTo>
                      <a:pt x="594" y="0"/>
                    </a:lnTo>
                    <a:lnTo>
                      <a:pt x="0" y="8"/>
                    </a:lnTo>
                    <a:lnTo>
                      <a:pt x="60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3" name="Freeform 2991"/>
              <p:cNvSpPr>
                <a:spLocks/>
              </p:cNvSpPr>
              <p:nvPr/>
            </p:nvSpPr>
            <p:spPr bwMode="auto">
              <a:xfrm>
                <a:off x="4861790" y="2246887"/>
                <a:ext cx="95127" cy="485917"/>
              </a:xfrm>
              <a:custGeom>
                <a:avLst/>
                <a:gdLst/>
                <a:ahLst/>
                <a:cxnLst>
                  <a:cxn ang="0">
                    <a:pos x="74" y="378"/>
                  </a:cxn>
                  <a:cxn ang="0">
                    <a:pos x="2" y="0"/>
                  </a:cxn>
                  <a:cxn ang="0">
                    <a:pos x="0" y="0"/>
                  </a:cxn>
                  <a:cxn ang="0">
                    <a:pos x="74" y="378"/>
                  </a:cxn>
                </a:cxnLst>
                <a:rect l="0" t="0" r="r" b="b"/>
                <a:pathLst>
                  <a:path w="74" h="378">
                    <a:moveTo>
                      <a:pt x="74" y="378"/>
                    </a:moveTo>
                    <a:lnTo>
                      <a:pt x="2" y="0"/>
                    </a:lnTo>
                    <a:lnTo>
                      <a:pt x="0" y="0"/>
                    </a:lnTo>
                    <a:lnTo>
                      <a:pt x="74" y="37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4" name="Freeform 2992"/>
              <p:cNvSpPr>
                <a:spLocks/>
              </p:cNvSpPr>
              <p:nvPr/>
            </p:nvSpPr>
            <p:spPr bwMode="auto">
              <a:xfrm>
                <a:off x="2952829" y="2095199"/>
                <a:ext cx="1213508" cy="807291"/>
              </a:xfrm>
              <a:custGeom>
                <a:avLst/>
                <a:gdLst/>
                <a:ahLst/>
                <a:cxnLst>
                  <a:cxn ang="0">
                    <a:pos x="260" y="62"/>
                  </a:cxn>
                  <a:cxn ang="0">
                    <a:pos x="22" y="0"/>
                  </a:cxn>
                  <a:cxn ang="0">
                    <a:pos x="20" y="4"/>
                  </a:cxn>
                  <a:cxn ang="0">
                    <a:pos x="24" y="4"/>
                  </a:cxn>
                  <a:cxn ang="0">
                    <a:pos x="0" y="148"/>
                  </a:cxn>
                  <a:cxn ang="0">
                    <a:pos x="66" y="306"/>
                  </a:cxn>
                  <a:cxn ang="0">
                    <a:pos x="100" y="326"/>
                  </a:cxn>
                  <a:cxn ang="0">
                    <a:pos x="70" y="456"/>
                  </a:cxn>
                  <a:cxn ang="0">
                    <a:pos x="118" y="444"/>
                  </a:cxn>
                  <a:cxn ang="0">
                    <a:pos x="110" y="514"/>
                  </a:cxn>
                  <a:cxn ang="0">
                    <a:pos x="180" y="618"/>
                  </a:cxn>
                  <a:cxn ang="0">
                    <a:pos x="244" y="610"/>
                  </a:cxn>
                  <a:cxn ang="0">
                    <a:pos x="272" y="604"/>
                  </a:cxn>
                  <a:cxn ang="0">
                    <a:pos x="308" y="594"/>
                  </a:cxn>
                  <a:cxn ang="0">
                    <a:pos x="334" y="628"/>
                  </a:cxn>
                  <a:cxn ang="0">
                    <a:pos x="336" y="620"/>
                  </a:cxn>
                  <a:cxn ang="0">
                    <a:pos x="342" y="558"/>
                  </a:cxn>
                  <a:cxn ang="0">
                    <a:pos x="936" y="596"/>
                  </a:cxn>
                  <a:cxn ang="0">
                    <a:pos x="940" y="144"/>
                  </a:cxn>
                  <a:cxn ang="0">
                    <a:pos x="944" y="146"/>
                  </a:cxn>
                  <a:cxn ang="0">
                    <a:pos x="944" y="140"/>
                  </a:cxn>
                  <a:cxn ang="0">
                    <a:pos x="260" y="62"/>
                  </a:cxn>
                </a:cxnLst>
                <a:rect l="0" t="0" r="r" b="b"/>
                <a:pathLst>
                  <a:path w="944" h="628">
                    <a:moveTo>
                      <a:pt x="260" y="62"/>
                    </a:moveTo>
                    <a:lnTo>
                      <a:pt x="22" y="0"/>
                    </a:lnTo>
                    <a:lnTo>
                      <a:pt x="20" y="4"/>
                    </a:lnTo>
                    <a:lnTo>
                      <a:pt x="24" y="4"/>
                    </a:lnTo>
                    <a:lnTo>
                      <a:pt x="0" y="148"/>
                    </a:lnTo>
                    <a:lnTo>
                      <a:pt x="66" y="306"/>
                    </a:lnTo>
                    <a:lnTo>
                      <a:pt x="100" y="326"/>
                    </a:lnTo>
                    <a:lnTo>
                      <a:pt x="70" y="456"/>
                    </a:lnTo>
                    <a:lnTo>
                      <a:pt x="118" y="444"/>
                    </a:lnTo>
                    <a:lnTo>
                      <a:pt x="110" y="514"/>
                    </a:lnTo>
                    <a:lnTo>
                      <a:pt x="180" y="618"/>
                    </a:lnTo>
                    <a:lnTo>
                      <a:pt x="244" y="610"/>
                    </a:lnTo>
                    <a:lnTo>
                      <a:pt x="272" y="604"/>
                    </a:lnTo>
                    <a:lnTo>
                      <a:pt x="308" y="594"/>
                    </a:lnTo>
                    <a:lnTo>
                      <a:pt x="334" y="628"/>
                    </a:lnTo>
                    <a:lnTo>
                      <a:pt x="336" y="620"/>
                    </a:lnTo>
                    <a:lnTo>
                      <a:pt x="342" y="558"/>
                    </a:lnTo>
                    <a:lnTo>
                      <a:pt x="936" y="596"/>
                    </a:lnTo>
                    <a:lnTo>
                      <a:pt x="940" y="144"/>
                    </a:lnTo>
                    <a:lnTo>
                      <a:pt x="944" y="146"/>
                    </a:lnTo>
                    <a:lnTo>
                      <a:pt x="944" y="140"/>
                    </a:lnTo>
                    <a:lnTo>
                      <a:pt x="260" y="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5" name="Freeform 2993"/>
              <p:cNvSpPr>
                <a:spLocks/>
              </p:cNvSpPr>
              <p:nvPr/>
            </p:nvSpPr>
            <p:spPr bwMode="auto">
              <a:xfrm>
                <a:off x="4774376" y="3190441"/>
                <a:ext cx="215963" cy="71988"/>
              </a:xfrm>
              <a:custGeom>
                <a:avLst/>
                <a:gdLst/>
                <a:ahLst/>
                <a:cxnLst>
                  <a:cxn ang="0">
                    <a:pos x="0" y="0"/>
                  </a:cxn>
                  <a:cxn ang="0">
                    <a:pos x="168" y="56"/>
                  </a:cxn>
                  <a:cxn ang="0">
                    <a:pos x="168" y="54"/>
                  </a:cxn>
                  <a:cxn ang="0">
                    <a:pos x="0" y="0"/>
                  </a:cxn>
                </a:cxnLst>
                <a:rect l="0" t="0" r="r" b="b"/>
                <a:pathLst>
                  <a:path w="168" h="56">
                    <a:moveTo>
                      <a:pt x="0" y="0"/>
                    </a:moveTo>
                    <a:lnTo>
                      <a:pt x="168" y="56"/>
                    </a:lnTo>
                    <a:lnTo>
                      <a:pt x="168" y="54"/>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6" name="Freeform 2994"/>
              <p:cNvSpPr>
                <a:spLocks/>
              </p:cNvSpPr>
              <p:nvPr/>
            </p:nvSpPr>
            <p:spPr bwMode="auto">
              <a:xfrm>
                <a:off x="4167622" y="2241745"/>
                <a:ext cx="789294" cy="498772"/>
              </a:xfrm>
              <a:custGeom>
                <a:avLst/>
                <a:gdLst/>
                <a:ahLst/>
                <a:cxnLst>
                  <a:cxn ang="0">
                    <a:pos x="614" y="382"/>
                  </a:cxn>
                  <a:cxn ang="0">
                    <a:pos x="540" y="4"/>
                  </a:cxn>
                  <a:cxn ang="0">
                    <a:pos x="542" y="4"/>
                  </a:cxn>
                  <a:cxn ang="0">
                    <a:pos x="542" y="0"/>
                  </a:cxn>
                  <a:cxn ang="0">
                    <a:pos x="26" y="32"/>
                  </a:cxn>
                  <a:cxn ang="0">
                    <a:pos x="2" y="28"/>
                  </a:cxn>
                  <a:cxn ang="0">
                    <a:pos x="2" y="34"/>
                  </a:cxn>
                  <a:cxn ang="0">
                    <a:pos x="4" y="34"/>
                  </a:cxn>
                  <a:cxn ang="0">
                    <a:pos x="0" y="388"/>
                  </a:cxn>
                  <a:cxn ang="0">
                    <a:pos x="612" y="386"/>
                  </a:cxn>
                  <a:cxn ang="0">
                    <a:pos x="610" y="388"/>
                  </a:cxn>
                  <a:cxn ang="0">
                    <a:pos x="610" y="388"/>
                  </a:cxn>
                  <a:cxn ang="0">
                    <a:pos x="614" y="382"/>
                  </a:cxn>
                </a:cxnLst>
                <a:rect l="0" t="0" r="r" b="b"/>
                <a:pathLst>
                  <a:path w="614" h="388">
                    <a:moveTo>
                      <a:pt x="614" y="382"/>
                    </a:moveTo>
                    <a:lnTo>
                      <a:pt x="540" y="4"/>
                    </a:lnTo>
                    <a:lnTo>
                      <a:pt x="542" y="4"/>
                    </a:lnTo>
                    <a:lnTo>
                      <a:pt x="542" y="0"/>
                    </a:lnTo>
                    <a:lnTo>
                      <a:pt x="26" y="32"/>
                    </a:lnTo>
                    <a:lnTo>
                      <a:pt x="2" y="28"/>
                    </a:lnTo>
                    <a:lnTo>
                      <a:pt x="2" y="34"/>
                    </a:lnTo>
                    <a:lnTo>
                      <a:pt x="4" y="34"/>
                    </a:lnTo>
                    <a:lnTo>
                      <a:pt x="0" y="388"/>
                    </a:lnTo>
                    <a:lnTo>
                      <a:pt x="612" y="386"/>
                    </a:lnTo>
                    <a:lnTo>
                      <a:pt x="610" y="388"/>
                    </a:lnTo>
                    <a:lnTo>
                      <a:pt x="610" y="388"/>
                    </a:lnTo>
                    <a:lnTo>
                      <a:pt x="614" y="3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7" name="Freeform 2995"/>
              <p:cNvSpPr>
                <a:spLocks/>
              </p:cNvSpPr>
              <p:nvPr/>
            </p:nvSpPr>
            <p:spPr bwMode="auto">
              <a:xfrm>
                <a:off x="4159909" y="3195583"/>
                <a:ext cx="974406" cy="465349"/>
              </a:xfrm>
              <a:custGeom>
                <a:avLst/>
                <a:gdLst/>
                <a:ahLst/>
                <a:cxnLst>
                  <a:cxn ang="0">
                    <a:pos x="736" y="292"/>
                  </a:cxn>
                  <a:cxn ang="0">
                    <a:pos x="734" y="292"/>
                  </a:cxn>
                  <a:cxn ang="0">
                    <a:pos x="734" y="290"/>
                  </a:cxn>
                  <a:cxn ang="0">
                    <a:pos x="734" y="290"/>
                  </a:cxn>
                  <a:cxn ang="0">
                    <a:pos x="646" y="52"/>
                  </a:cxn>
                  <a:cxn ang="0">
                    <a:pos x="646" y="52"/>
                  </a:cxn>
                  <a:cxn ang="0">
                    <a:pos x="648" y="58"/>
                  </a:cxn>
                  <a:cxn ang="0">
                    <a:pos x="478" y="0"/>
                  </a:cxn>
                  <a:cxn ang="0">
                    <a:pos x="4" y="2"/>
                  </a:cxn>
                  <a:cxn ang="0">
                    <a:pos x="0" y="264"/>
                  </a:cxn>
                  <a:cxn ang="0">
                    <a:pos x="158" y="268"/>
                  </a:cxn>
                  <a:cxn ang="0">
                    <a:pos x="164" y="362"/>
                  </a:cxn>
                  <a:cxn ang="0">
                    <a:pos x="758" y="354"/>
                  </a:cxn>
                  <a:cxn ang="0">
                    <a:pos x="736" y="292"/>
                  </a:cxn>
                </a:cxnLst>
                <a:rect l="0" t="0" r="r" b="b"/>
                <a:pathLst>
                  <a:path w="758" h="362">
                    <a:moveTo>
                      <a:pt x="736" y="292"/>
                    </a:moveTo>
                    <a:lnTo>
                      <a:pt x="734" y="292"/>
                    </a:lnTo>
                    <a:lnTo>
                      <a:pt x="734" y="290"/>
                    </a:lnTo>
                    <a:lnTo>
                      <a:pt x="734" y="290"/>
                    </a:lnTo>
                    <a:lnTo>
                      <a:pt x="646" y="52"/>
                    </a:lnTo>
                    <a:lnTo>
                      <a:pt x="646" y="52"/>
                    </a:lnTo>
                    <a:lnTo>
                      <a:pt x="648" y="58"/>
                    </a:lnTo>
                    <a:lnTo>
                      <a:pt x="478" y="0"/>
                    </a:lnTo>
                    <a:lnTo>
                      <a:pt x="4" y="2"/>
                    </a:lnTo>
                    <a:lnTo>
                      <a:pt x="0" y="264"/>
                    </a:lnTo>
                    <a:lnTo>
                      <a:pt x="158" y="268"/>
                    </a:lnTo>
                    <a:lnTo>
                      <a:pt x="164" y="362"/>
                    </a:lnTo>
                    <a:lnTo>
                      <a:pt x="758" y="354"/>
                    </a:lnTo>
                    <a:lnTo>
                      <a:pt x="736" y="29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8" name="Freeform 2996"/>
              <p:cNvSpPr>
                <a:spLocks/>
              </p:cNvSpPr>
              <p:nvPr/>
            </p:nvSpPr>
            <p:spPr bwMode="auto">
              <a:xfrm>
                <a:off x="4165051" y="2740517"/>
                <a:ext cx="825288" cy="521911"/>
              </a:xfrm>
              <a:custGeom>
                <a:avLst/>
                <a:gdLst/>
                <a:ahLst/>
                <a:cxnLst>
                  <a:cxn ang="0">
                    <a:pos x="636" y="390"/>
                  </a:cxn>
                  <a:cxn ang="0">
                    <a:pos x="632" y="252"/>
                  </a:cxn>
                  <a:cxn ang="0">
                    <a:pos x="632" y="252"/>
                  </a:cxn>
                  <a:cxn ang="0">
                    <a:pos x="632" y="250"/>
                  </a:cxn>
                  <a:cxn ang="0">
                    <a:pos x="626" y="64"/>
                  </a:cxn>
                  <a:cxn ang="0">
                    <a:pos x="596" y="26"/>
                  </a:cxn>
                  <a:cxn ang="0">
                    <a:pos x="612" y="0"/>
                  </a:cxn>
                  <a:cxn ang="0">
                    <a:pos x="612" y="0"/>
                  </a:cxn>
                  <a:cxn ang="0">
                    <a:pos x="612" y="2"/>
                  </a:cxn>
                  <a:cxn ang="0">
                    <a:pos x="2" y="4"/>
                  </a:cxn>
                  <a:cxn ang="0">
                    <a:pos x="2" y="104"/>
                  </a:cxn>
                  <a:cxn ang="0">
                    <a:pos x="4" y="104"/>
                  </a:cxn>
                  <a:cxn ang="0">
                    <a:pos x="0" y="352"/>
                  </a:cxn>
                  <a:cxn ang="0">
                    <a:pos x="474" y="350"/>
                  </a:cxn>
                  <a:cxn ang="0">
                    <a:pos x="642" y="404"/>
                  </a:cxn>
                  <a:cxn ang="0">
                    <a:pos x="642" y="406"/>
                  </a:cxn>
                  <a:cxn ang="0">
                    <a:pos x="642" y="406"/>
                  </a:cxn>
                  <a:cxn ang="0">
                    <a:pos x="636" y="390"/>
                  </a:cxn>
                </a:cxnLst>
                <a:rect l="0" t="0" r="r" b="b"/>
                <a:pathLst>
                  <a:path w="642" h="406">
                    <a:moveTo>
                      <a:pt x="636" y="390"/>
                    </a:moveTo>
                    <a:lnTo>
                      <a:pt x="632" y="252"/>
                    </a:lnTo>
                    <a:lnTo>
                      <a:pt x="632" y="252"/>
                    </a:lnTo>
                    <a:lnTo>
                      <a:pt x="632" y="250"/>
                    </a:lnTo>
                    <a:lnTo>
                      <a:pt x="626" y="64"/>
                    </a:lnTo>
                    <a:lnTo>
                      <a:pt x="596" y="26"/>
                    </a:lnTo>
                    <a:lnTo>
                      <a:pt x="612" y="0"/>
                    </a:lnTo>
                    <a:lnTo>
                      <a:pt x="612" y="0"/>
                    </a:lnTo>
                    <a:lnTo>
                      <a:pt x="612" y="2"/>
                    </a:lnTo>
                    <a:lnTo>
                      <a:pt x="2" y="4"/>
                    </a:lnTo>
                    <a:lnTo>
                      <a:pt x="2" y="104"/>
                    </a:lnTo>
                    <a:lnTo>
                      <a:pt x="4" y="104"/>
                    </a:lnTo>
                    <a:lnTo>
                      <a:pt x="0" y="352"/>
                    </a:lnTo>
                    <a:lnTo>
                      <a:pt x="474" y="350"/>
                    </a:lnTo>
                    <a:lnTo>
                      <a:pt x="642" y="404"/>
                    </a:lnTo>
                    <a:lnTo>
                      <a:pt x="642" y="406"/>
                    </a:lnTo>
                    <a:lnTo>
                      <a:pt x="642" y="406"/>
                    </a:lnTo>
                    <a:lnTo>
                      <a:pt x="636" y="39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9" name="Freeform 2997"/>
              <p:cNvSpPr>
                <a:spLocks/>
              </p:cNvSpPr>
              <p:nvPr/>
            </p:nvSpPr>
            <p:spPr bwMode="auto">
              <a:xfrm>
                <a:off x="4987769" y="3031039"/>
                <a:ext cx="673600" cy="537337"/>
              </a:xfrm>
              <a:custGeom>
                <a:avLst/>
                <a:gdLst/>
                <a:ahLst/>
                <a:cxnLst>
                  <a:cxn ang="0">
                    <a:pos x="524" y="202"/>
                  </a:cxn>
                  <a:cxn ang="0">
                    <a:pos x="516" y="146"/>
                  </a:cxn>
                  <a:cxn ang="0">
                    <a:pos x="444" y="76"/>
                  </a:cxn>
                  <a:cxn ang="0">
                    <a:pos x="428" y="2"/>
                  </a:cxn>
                  <a:cxn ang="0">
                    <a:pos x="428" y="0"/>
                  </a:cxn>
                  <a:cxn ang="0">
                    <a:pos x="416" y="0"/>
                  </a:cxn>
                  <a:cxn ang="0">
                    <a:pos x="426" y="0"/>
                  </a:cxn>
                  <a:cxn ang="0">
                    <a:pos x="428" y="6"/>
                  </a:cxn>
                  <a:cxn ang="0">
                    <a:pos x="0" y="24"/>
                  </a:cxn>
                  <a:cxn ang="0">
                    <a:pos x="4" y="160"/>
                  </a:cxn>
                  <a:cxn ang="0">
                    <a:pos x="98" y="418"/>
                  </a:cxn>
                  <a:cxn ang="0">
                    <a:pos x="444" y="408"/>
                  </a:cxn>
                  <a:cxn ang="0">
                    <a:pos x="444" y="378"/>
                  </a:cxn>
                  <a:cxn ang="0">
                    <a:pos x="484" y="308"/>
                  </a:cxn>
                  <a:cxn ang="0">
                    <a:pos x="464" y="268"/>
                  </a:cxn>
                  <a:cxn ang="0">
                    <a:pos x="524" y="202"/>
                  </a:cxn>
                </a:cxnLst>
                <a:rect l="0" t="0" r="r" b="b"/>
                <a:pathLst>
                  <a:path w="524" h="418">
                    <a:moveTo>
                      <a:pt x="524" y="202"/>
                    </a:moveTo>
                    <a:lnTo>
                      <a:pt x="516" y="146"/>
                    </a:lnTo>
                    <a:lnTo>
                      <a:pt x="444" y="76"/>
                    </a:lnTo>
                    <a:lnTo>
                      <a:pt x="428" y="2"/>
                    </a:lnTo>
                    <a:lnTo>
                      <a:pt x="428" y="0"/>
                    </a:lnTo>
                    <a:lnTo>
                      <a:pt x="416" y="0"/>
                    </a:lnTo>
                    <a:lnTo>
                      <a:pt x="426" y="0"/>
                    </a:lnTo>
                    <a:lnTo>
                      <a:pt x="428" y="6"/>
                    </a:lnTo>
                    <a:lnTo>
                      <a:pt x="0" y="24"/>
                    </a:lnTo>
                    <a:lnTo>
                      <a:pt x="4" y="160"/>
                    </a:lnTo>
                    <a:lnTo>
                      <a:pt x="98" y="418"/>
                    </a:lnTo>
                    <a:lnTo>
                      <a:pt x="444" y="408"/>
                    </a:lnTo>
                    <a:lnTo>
                      <a:pt x="444" y="378"/>
                    </a:lnTo>
                    <a:lnTo>
                      <a:pt x="484" y="308"/>
                    </a:lnTo>
                    <a:lnTo>
                      <a:pt x="464" y="268"/>
                    </a:lnTo>
                    <a:lnTo>
                      <a:pt x="524" y="20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0" name="Freeform 2998"/>
              <p:cNvSpPr>
                <a:spLocks/>
              </p:cNvSpPr>
              <p:nvPr/>
            </p:nvSpPr>
            <p:spPr bwMode="auto">
              <a:xfrm>
                <a:off x="4864361" y="2231461"/>
                <a:ext cx="753300" cy="820146"/>
              </a:xfrm>
              <a:custGeom>
                <a:avLst/>
                <a:gdLst/>
                <a:ahLst/>
                <a:cxnLst>
                  <a:cxn ang="0">
                    <a:pos x="514" y="566"/>
                  </a:cxn>
                  <a:cxn ang="0">
                    <a:pos x="376" y="482"/>
                  </a:cxn>
                  <a:cxn ang="0">
                    <a:pos x="346" y="344"/>
                  </a:cxn>
                  <a:cxn ang="0">
                    <a:pos x="386" y="302"/>
                  </a:cxn>
                  <a:cxn ang="0">
                    <a:pos x="424" y="214"/>
                  </a:cxn>
                  <a:cxn ang="0">
                    <a:pos x="418" y="216"/>
                  </a:cxn>
                  <a:cxn ang="0">
                    <a:pos x="506" y="108"/>
                  </a:cxn>
                  <a:cxn ang="0">
                    <a:pos x="586" y="54"/>
                  </a:cxn>
                  <a:cxn ang="0">
                    <a:pos x="406" y="54"/>
                  </a:cxn>
                  <a:cxn ang="0">
                    <a:pos x="158" y="0"/>
                  </a:cxn>
                  <a:cxn ang="0">
                    <a:pos x="0" y="8"/>
                  </a:cxn>
                  <a:cxn ang="0">
                    <a:pos x="0" y="12"/>
                  </a:cxn>
                  <a:cxn ang="0">
                    <a:pos x="4" y="14"/>
                  </a:cxn>
                  <a:cxn ang="0">
                    <a:pos x="78" y="390"/>
                  </a:cxn>
                  <a:cxn ang="0">
                    <a:pos x="60" y="422"/>
                  </a:cxn>
                  <a:cxn ang="0">
                    <a:pos x="90" y="460"/>
                  </a:cxn>
                  <a:cxn ang="0">
                    <a:pos x="96" y="638"/>
                  </a:cxn>
                  <a:cxn ang="0">
                    <a:pos x="512" y="622"/>
                  </a:cxn>
                  <a:cxn ang="0">
                    <a:pos x="524" y="622"/>
                  </a:cxn>
                  <a:cxn ang="0">
                    <a:pos x="514" y="566"/>
                  </a:cxn>
                </a:cxnLst>
                <a:rect l="0" t="0" r="r" b="b"/>
                <a:pathLst>
                  <a:path w="586" h="638">
                    <a:moveTo>
                      <a:pt x="514" y="566"/>
                    </a:moveTo>
                    <a:lnTo>
                      <a:pt x="376" y="482"/>
                    </a:lnTo>
                    <a:lnTo>
                      <a:pt x="346" y="344"/>
                    </a:lnTo>
                    <a:lnTo>
                      <a:pt x="386" y="302"/>
                    </a:lnTo>
                    <a:lnTo>
                      <a:pt x="424" y="214"/>
                    </a:lnTo>
                    <a:lnTo>
                      <a:pt x="418" y="216"/>
                    </a:lnTo>
                    <a:lnTo>
                      <a:pt x="506" y="108"/>
                    </a:lnTo>
                    <a:lnTo>
                      <a:pt x="586" y="54"/>
                    </a:lnTo>
                    <a:lnTo>
                      <a:pt x="406" y="54"/>
                    </a:lnTo>
                    <a:lnTo>
                      <a:pt x="158" y="0"/>
                    </a:lnTo>
                    <a:lnTo>
                      <a:pt x="0" y="8"/>
                    </a:lnTo>
                    <a:lnTo>
                      <a:pt x="0" y="12"/>
                    </a:lnTo>
                    <a:lnTo>
                      <a:pt x="4" y="14"/>
                    </a:lnTo>
                    <a:lnTo>
                      <a:pt x="78" y="390"/>
                    </a:lnTo>
                    <a:lnTo>
                      <a:pt x="60" y="422"/>
                    </a:lnTo>
                    <a:lnTo>
                      <a:pt x="90" y="460"/>
                    </a:lnTo>
                    <a:lnTo>
                      <a:pt x="96" y="638"/>
                    </a:lnTo>
                    <a:lnTo>
                      <a:pt x="512" y="622"/>
                    </a:lnTo>
                    <a:lnTo>
                      <a:pt x="524" y="622"/>
                    </a:lnTo>
                    <a:lnTo>
                      <a:pt x="514" y="5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1" name="Freeform 2999"/>
              <p:cNvSpPr>
                <a:spLocks/>
              </p:cNvSpPr>
              <p:nvPr/>
            </p:nvSpPr>
            <p:spPr bwMode="auto">
              <a:xfrm>
                <a:off x="5725643" y="3735491"/>
                <a:ext cx="105411" cy="177398"/>
              </a:xfrm>
              <a:custGeom>
                <a:avLst/>
                <a:gdLst/>
                <a:ahLst/>
                <a:cxnLst>
                  <a:cxn ang="0">
                    <a:pos x="4" y="84"/>
                  </a:cxn>
                  <a:cxn ang="0">
                    <a:pos x="4" y="0"/>
                  </a:cxn>
                  <a:cxn ang="0">
                    <a:pos x="0" y="84"/>
                  </a:cxn>
                  <a:cxn ang="0">
                    <a:pos x="82" y="138"/>
                  </a:cxn>
                  <a:cxn ang="0">
                    <a:pos x="4" y="84"/>
                  </a:cxn>
                </a:cxnLst>
                <a:rect l="0" t="0" r="r" b="b"/>
                <a:pathLst>
                  <a:path w="82" h="138">
                    <a:moveTo>
                      <a:pt x="4" y="84"/>
                    </a:moveTo>
                    <a:lnTo>
                      <a:pt x="4" y="0"/>
                    </a:lnTo>
                    <a:lnTo>
                      <a:pt x="0" y="84"/>
                    </a:lnTo>
                    <a:lnTo>
                      <a:pt x="82" y="138"/>
                    </a:lnTo>
                    <a:lnTo>
                      <a:pt x="4" y="8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2" name="Freeform 3000"/>
              <p:cNvSpPr>
                <a:spLocks/>
              </p:cNvSpPr>
              <p:nvPr/>
            </p:nvSpPr>
            <p:spPr bwMode="auto">
              <a:xfrm>
                <a:off x="5725643" y="3835760"/>
                <a:ext cx="300806" cy="187682"/>
              </a:xfrm>
              <a:custGeom>
                <a:avLst/>
                <a:gdLst/>
                <a:ahLst/>
                <a:cxnLst>
                  <a:cxn ang="0">
                    <a:pos x="110" y="146"/>
                  </a:cxn>
                  <a:cxn ang="0">
                    <a:pos x="132" y="102"/>
                  </a:cxn>
                  <a:cxn ang="0">
                    <a:pos x="182" y="128"/>
                  </a:cxn>
                  <a:cxn ang="0">
                    <a:pos x="224" y="72"/>
                  </a:cxn>
                  <a:cxn ang="0">
                    <a:pos x="234" y="0"/>
                  </a:cxn>
                  <a:cxn ang="0">
                    <a:pos x="222" y="72"/>
                  </a:cxn>
                  <a:cxn ang="0">
                    <a:pos x="182" y="124"/>
                  </a:cxn>
                  <a:cxn ang="0">
                    <a:pos x="132" y="96"/>
                  </a:cxn>
                  <a:cxn ang="0">
                    <a:pos x="110" y="138"/>
                  </a:cxn>
                  <a:cxn ang="0">
                    <a:pos x="82" y="60"/>
                  </a:cxn>
                  <a:cxn ang="0">
                    <a:pos x="0" y="6"/>
                  </a:cxn>
                  <a:cxn ang="0">
                    <a:pos x="80" y="64"/>
                  </a:cxn>
                  <a:cxn ang="0">
                    <a:pos x="110" y="146"/>
                  </a:cxn>
                </a:cxnLst>
                <a:rect l="0" t="0" r="r" b="b"/>
                <a:pathLst>
                  <a:path w="234" h="146">
                    <a:moveTo>
                      <a:pt x="110" y="146"/>
                    </a:moveTo>
                    <a:lnTo>
                      <a:pt x="132" y="102"/>
                    </a:lnTo>
                    <a:lnTo>
                      <a:pt x="182" y="128"/>
                    </a:lnTo>
                    <a:lnTo>
                      <a:pt x="224" y="72"/>
                    </a:lnTo>
                    <a:lnTo>
                      <a:pt x="234" y="0"/>
                    </a:lnTo>
                    <a:lnTo>
                      <a:pt x="222" y="72"/>
                    </a:lnTo>
                    <a:lnTo>
                      <a:pt x="182" y="124"/>
                    </a:lnTo>
                    <a:lnTo>
                      <a:pt x="132" y="96"/>
                    </a:lnTo>
                    <a:lnTo>
                      <a:pt x="110" y="138"/>
                    </a:lnTo>
                    <a:lnTo>
                      <a:pt x="82" y="60"/>
                    </a:lnTo>
                    <a:lnTo>
                      <a:pt x="0" y="6"/>
                    </a:lnTo>
                    <a:lnTo>
                      <a:pt x="80" y="64"/>
                    </a:lnTo>
                    <a:lnTo>
                      <a:pt x="110" y="14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3" name="Freeform 3001"/>
              <p:cNvSpPr>
                <a:spLocks/>
              </p:cNvSpPr>
              <p:nvPr/>
            </p:nvSpPr>
            <p:spPr bwMode="auto">
              <a:xfrm>
                <a:off x="6011023" y="3717494"/>
                <a:ext cx="35994" cy="210821"/>
              </a:xfrm>
              <a:custGeom>
                <a:avLst/>
                <a:gdLst/>
                <a:ahLst/>
                <a:cxnLst>
                  <a:cxn ang="0">
                    <a:pos x="0" y="164"/>
                  </a:cxn>
                  <a:cxn ang="0">
                    <a:pos x="12" y="92"/>
                  </a:cxn>
                  <a:cxn ang="0">
                    <a:pos x="14" y="82"/>
                  </a:cxn>
                  <a:cxn ang="0">
                    <a:pos x="16" y="72"/>
                  </a:cxn>
                  <a:cxn ang="0">
                    <a:pos x="28" y="0"/>
                  </a:cxn>
                  <a:cxn ang="0">
                    <a:pos x="8" y="82"/>
                  </a:cxn>
                  <a:cxn ang="0">
                    <a:pos x="0" y="164"/>
                  </a:cxn>
                </a:cxnLst>
                <a:rect l="0" t="0" r="r" b="b"/>
                <a:pathLst>
                  <a:path w="28" h="164">
                    <a:moveTo>
                      <a:pt x="0" y="164"/>
                    </a:moveTo>
                    <a:lnTo>
                      <a:pt x="12" y="92"/>
                    </a:lnTo>
                    <a:lnTo>
                      <a:pt x="14" y="82"/>
                    </a:lnTo>
                    <a:lnTo>
                      <a:pt x="16" y="72"/>
                    </a:lnTo>
                    <a:lnTo>
                      <a:pt x="28" y="0"/>
                    </a:lnTo>
                    <a:lnTo>
                      <a:pt x="8" y="82"/>
                    </a:lnTo>
                    <a:lnTo>
                      <a:pt x="0" y="16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4" name="Freeform 3003"/>
              <p:cNvSpPr>
                <a:spLocks/>
              </p:cNvSpPr>
              <p:nvPr/>
            </p:nvSpPr>
            <p:spPr bwMode="auto">
              <a:xfrm>
                <a:off x="6026449" y="3810050"/>
                <a:ext cx="5142" cy="25710"/>
              </a:xfrm>
              <a:custGeom>
                <a:avLst/>
                <a:gdLst/>
                <a:ahLst/>
                <a:cxnLst>
                  <a:cxn ang="0">
                    <a:pos x="0" y="20"/>
                  </a:cxn>
                  <a:cxn ang="0">
                    <a:pos x="4" y="0"/>
                  </a:cxn>
                  <a:cxn ang="0">
                    <a:pos x="2" y="10"/>
                  </a:cxn>
                  <a:cxn ang="0">
                    <a:pos x="0" y="20"/>
                  </a:cxn>
                </a:cxnLst>
                <a:rect l="0" t="0" r="r" b="b"/>
                <a:pathLst>
                  <a:path w="4" h="20">
                    <a:moveTo>
                      <a:pt x="0" y="20"/>
                    </a:moveTo>
                    <a:lnTo>
                      <a:pt x="4" y="0"/>
                    </a:lnTo>
                    <a:lnTo>
                      <a:pt x="2" y="10"/>
                    </a:lnTo>
                    <a:lnTo>
                      <a:pt x="0" y="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5" name="Freeform 3004"/>
              <p:cNvSpPr>
                <a:spLocks/>
              </p:cNvSpPr>
              <p:nvPr/>
            </p:nvSpPr>
            <p:spPr bwMode="auto">
              <a:xfrm>
                <a:off x="6088153" y="3784340"/>
                <a:ext cx="133692" cy="77130"/>
              </a:xfrm>
              <a:custGeom>
                <a:avLst/>
                <a:gdLst/>
                <a:ahLst/>
                <a:cxnLst>
                  <a:cxn ang="0">
                    <a:pos x="24" y="54"/>
                  </a:cxn>
                  <a:cxn ang="0">
                    <a:pos x="0" y="40"/>
                  </a:cxn>
                  <a:cxn ang="0">
                    <a:pos x="24" y="60"/>
                  </a:cxn>
                  <a:cxn ang="0">
                    <a:pos x="104" y="0"/>
                  </a:cxn>
                  <a:cxn ang="0">
                    <a:pos x="24" y="54"/>
                  </a:cxn>
                </a:cxnLst>
                <a:rect l="0" t="0" r="r" b="b"/>
                <a:pathLst>
                  <a:path w="104" h="60">
                    <a:moveTo>
                      <a:pt x="24" y="54"/>
                    </a:moveTo>
                    <a:lnTo>
                      <a:pt x="0" y="40"/>
                    </a:lnTo>
                    <a:lnTo>
                      <a:pt x="24" y="60"/>
                    </a:lnTo>
                    <a:lnTo>
                      <a:pt x="104" y="0"/>
                    </a:lnTo>
                    <a:lnTo>
                      <a:pt x="24" y="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6" name="Freeform 3005"/>
              <p:cNvSpPr>
                <a:spLocks/>
              </p:cNvSpPr>
              <p:nvPr/>
            </p:nvSpPr>
            <p:spPr bwMode="auto">
              <a:xfrm>
                <a:off x="6257838" y="3612083"/>
                <a:ext cx="113124" cy="190253"/>
              </a:xfrm>
              <a:custGeom>
                <a:avLst/>
                <a:gdLst/>
                <a:ahLst/>
                <a:cxnLst>
                  <a:cxn ang="0">
                    <a:pos x="0" y="148"/>
                  </a:cxn>
                  <a:cxn ang="0">
                    <a:pos x="52" y="42"/>
                  </a:cxn>
                  <a:cxn ang="0">
                    <a:pos x="88" y="0"/>
                  </a:cxn>
                  <a:cxn ang="0">
                    <a:pos x="50" y="40"/>
                  </a:cxn>
                  <a:cxn ang="0">
                    <a:pos x="0" y="148"/>
                  </a:cxn>
                </a:cxnLst>
                <a:rect l="0" t="0" r="r" b="b"/>
                <a:pathLst>
                  <a:path w="88" h="148">
                    <a:moveTo>
                      <a:pt x="0" y="148"/>
                    </a:moveTo>
                    <a:lnTo>
                      <a:pt x="52" y="42"/>
                    </a:lnTo>
                    <a:lnTo>
                      <a:pt x="88" y="0"/>
                    </a:lnTo>
                    <a:lnTo>
                      <a:pt x="50" y="40"/>
                    </a:lnTo>
                    <a:lnTo>
                      <a:pt x="0" y="14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7" name="Freeform 3006"/>
              <p:cNvSpPr>
                <a:spLocks/>
              </p:cNvSpPr>
              <p:nvPr/>
            </p:nvSpPr>
            <p:spPr bwMode="auto">
              <a:xfrm>
                <a:off x="6018736" y="3835760"/>
                <a:ext cx="100269" cy="61704"/>
              </a:xfrm>
              <a:custGeom>
                <a:avLst/>
                <a:gdLst/>
                <a:ahLst/>
                <a:cxnLst>
                  <a:cxn ang="0">
                    <a:pos x="0" y="44"/>
                  </a:cxn>
                  <a:cxn ang="0">
                    <a:pos x="0" y="48"/>
                  </a:cxn>
                  <a:cxn ang="0">
                    <a:pos x="54" y="4"/>
                  </a:cxn>
                  <a:cxn ang="0">
                    <a:pos x="78" y="20"/>
                  </a:cxn>
                  <a:cxn ang="0">
                    <a:pos x="54" y="0"/>
                  </a:cxn>
                  <a:cxn ang="0">
                    <a:pos x="0" y="44"/>
                  </a:cxn>
                </a:cxnLst>
                <a:rect l="0" t="0" r="r" b="b"/>
                <a:pathLst>
                  <a:path w="78" h="48">
                    <a:moveTo>
                      <a:pt x="0" y="44"/>
                    </a:moveTo>
                    <a:lnTo>
                      <a:pt x="0" y="48"/>
                    </a:lnTo>
                    <a:lnTo>
                      <a:pt x="54" y="4"/>
                    </a:lnTo>
                    <a:lnTo>
                      <a:pt x="78" y="20"/>
                    </a:lnTo>
                    <a:lnTo>
                      <a:pt x="54" y="0"/>
                    </a:lnTo>
                    <a:lnTo>
                      <a:pt x="0" y="4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8" name="Freeform 3007"/>
              <p:cNvSpPr>
                <a:spLocks/>
              </p:cNvSpPr>
              <p:nvPr/>
            </p:nvSpPr>
            <p:spPr bwMode="auto">
              <a:xfrm>
                <a:off x="6119005" y="3666074"/>
                <a:ext cx="205679" cy="195395"/>
              </a:xfrm>
              <a:custGeom>
                <a:avLst/>
                <a:gdLst/>
                <a:ahLst/>
                <a:cxnLst>
                  <a:cxn ang="0">
                    <a:pos x="80" y="92"/>
                  </a:cxn>
                  <a:cxn ang="0">
                    <a:pos x="0" y="152"/>
                  </a:cxn>
                  <a:cxn ang="0">
                    <a:pos x="80" y="96"/>
                  </a:cxn>
                  <a:cxn ang="0">
                    <a:pos x="110" y="110"/>
                  </a:cxn>
                  <a:cxn ang="0">
                    <a:pos x="160" y="0"/>
                  </a:cxn>
                  <a:cxn ang="0">
                    <a:pos x="108" y="106"/>
                  </a:cxn>
                  <a:cxn ang="0">
                    <a:pos x="80" y="92"/>
                  </a:cxn>
                </a:cxnLst>
                <a:rect l="0" t="0" r="r" b="b"/>
                <a:pathLst>
                  <a:path w="160" h="152">
                    <a:moveTo>
                      <a:pt x="80" y="92"/>
                    </a:moveTo>
                    <a:lnTo>
                      <a:pt x="0" y="152"/>
                    </a:lnTo>
                    <a:lnTo>
                      <a:pt x="80" y="96"/>
                    </a:lnTo>
                    <a:lnTo>
                      <a:pt x="110" y="110"/>
                    </a:lnTo>
                    <a:lnTo>
                      <a:pt x="160" y="0"/>
                    </a:lnTo>
                    <a:lnTo>
                      <a:pt x="108" y="106"/>
                    </a:lnTo>
                    <a:lnTo>
                      <a:pt x="80" y="9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9" name="Freeform 3008"/>
              <p:cNvSpPr>
                <a:spLocks/>
              </p:cNvSpPr>
              <p:nvPr/>
            </p:nvSpPr>
            <p:spPr bwMode="auto">
              <a:xfrm>
                <a:off x="6365820" y="3594087"/>
                <a:ext cx="5142" cy="17997"/>
              </a:xfrm>
              <a:custGeom>
                <a:avLst/>
                <a:gdLst/>
                <a:ahLst/>
                <a:cxnLst>
                  <a:cxn ang="0">
                    <a:pos x="0" y="2"/>
                  </a:cxn>
                  <a:cxn ang="0">
                    <a:pos x="4" y="14"/>
                  </a:cxn>
                  <a:cxn ang="0">
                    <a:pos x="0" y="0"/>
                  </a:cxn>
                  <a:cxn ang="0">
                    <a:pos x="0" y="2"/>
                  </a:cxn>
                  <a:cxn ang="0">
                    <a:pos x="0" y="2"/>
                  </a:cxn>
                </a:cxnLst>
                <a:rect l="0" t="0" r="r" b="b"/>
                <a:pathLst>
                  <a:path w="4" h="14">
                    <a:moveTo>
                      <a:pt x="0" y="2"/>
                    </a:moveTo>
                    <a:lnTo>
                      <a:pt x="4" y="14"/>
                    </a:lnTo>
                    <a:lnTo>
                      <a:pt x="0" y="0"/>
                    </a:lnTo>
                    <a:lnTo>
                      <a:pt x="0" y="2"/>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0" name="Freeform 3010"/>
              <p:cNvSpPr>
                <a:spLocks/>
              </p:cNvSpPr>
              <p:nvPr/>
            </p:nvSpPr>
            <p:spPr bwMode="auto">
              <a:xfrm>
                <a:off x="6000739" y="3213580"/>
                <a:ext cx="370223" cy="673600"/>
              </a:xfrm>
              <a:custGeom>
                <a:avLst/>
                <a:gdLst/>
                <a:ahLst/>
                <a:cxnLst>
                  <a:cxn ang="0">
                    <a:pos x="92" y="498"/>
                  </a:cxn>
                  <a:cxn ang="0">
                    <a:pos x="172" y="444"/>
                  </a:cxn>
                  <a:cxn ang="0">
                    <a:pos x="200" y="458"/>
                  </a:cxn>
                  <a:cxn ang="0">
                    <a:pos x="250" y="350"/>
                  </a:cxn>
                  <a:cxn ang="0">
                    <a:pos x="288" y="310"/>
                  </a:cxn>
                  <a:cxn ang="0">
                    <a:pos x="284" y="298"/>
                  </a:cxn>
                  <a:cxn ang="0">
                    <a:pos x="284" y="298"/>
                  </a:cxn>
                  <a:cxn ang="0">
                    <a:pos x="284" y="296"/>
                  </a:cxn>
                  <a:cxn ang="0">
                    <a:pos x="216" y="0"/>
                  </a:cxn>
                  <a:cxn ang="0">
                    <a:pos x="26" y="6"/>
                  </a:cxn>
                  <a:cxn ang="0">
                    <a:pos x="0" y="28"/>
                  </a:cxn>
                  <a:cxn ang="0">
                    <a:pos x="38" y="392"/>
                  </a:cxn>
                  <a:cxn ang="0">
                    <a:pos x="24" y="464"/>
                  </a:cxn>
                  <a:cxn ang="0">
                    <a:pos x="20" y="484"/>
                  </a:cxn>
                  <a:cxn ang="0">
                    <a:pos x="14" y="524"/>
                  </a:cxn>
                  <a:cxn ang="0">
                    <a:pos x="68" y="484"/>
                  </a:cxn>
                  <a:cxn ang="0">
                    <a:pos x="92" y="498"/>
                  </a:cxn>
                </a:cxnLst>
                <a:rect l="0" t="0" r="r" b="b"/>
                <a:pathLst>
                  <a:path w="288" h="524">
                    <a:moveTo>
                      <a:pt x="92" y="498"/>
                    </a:moveTo>
                    <a:lnTo>
                      <a:pt x="172" y="444"/>
                    </a:lnTo>
                    <a:lnTo>
                      <a:pt x="200" y="458"/>
                    </a:lnTo>
                    <a:lnTo>
                      <a:pt x="250" y="350"/>
                    </a:lnTo>
                    <a:lnTo>
                      <a:pt x="288" y="310"/>
                    </a:lnTo>
                    <a:lnTo>
                      <a:pt x="284" y="298"/>
                    </a:lnTo>
                    <a:lnTo>
                      <a:pt x="284" y="298"/>
                    </a:lnTo>
                    <a:lnTo>
                      <a:pt x="284" y="296"/>
                    </a:lnTo>
                    <a:lnTo>
                      <a:pt x="216" y="0"/>
                    </a:lnTo>
                    <a:lnTo>
                      <a:pt x="26" y="6"/>
                    </a:lnTo>
                    <a:lnTo>
                      <a:pt x="0" y="28"/>
                    </a:lnTo>
                    <a:lnTo>
                      <a:pt x="38" y="392"/>
                    </a:lnTo>
                    <a:lnTo>
                      <a:pt x="24" y="464"/>
                    </a:lnTo>
                    <a:lnTo>
                      <a:pt x="20" y="484"/>
                    </a:lnTo>
                    <a:lnTo>
                      <a:pt x="14" y="524"/>
                    </a:lnTo>
                    <a:lnTo>
                      <a:pt x="68" y="484"/>
                    </a:lnTo>
                    <a:lnTo>
                      <a:pt x="92" y="49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1" name="Freeform 3011"/>
              <p:cNvSpPr>
                <a:spLocks/>
              </p:cNvSpPr>
              <p:nvPr/>
            </p:nvSpPr>
            <p:spPr bwMode="auto">
              <a:xfrm>
                <a:off x="6090724" y="4316535"/>
                <a:ext cx="41136" cy="449923"/>
              </a:xfrm>
              <a:custGeom>
                <a:avLst/>
                <a:gdLst/>
                <a:ahLst/>
                <a:cxnLst>
                  <a:cxn ang="0">
                    <a:pos x="0" y="0"/>
                  </a:cxn>
                  <a:cxn ang="0">
                    <a:pos x="32" y="350"/>
                  </a:cxn>
                  <a:cxn ang="0">
                    <a:pos x="8" y="68"/>
                  </a:cxn>
                  <a:cxn ang="0">
                    <a:pos x="2" y="0"/>
                  </a:cxn>
                  <a:cxn ang="0">
                    <a:pos x="0" y="0"/>
                  </a:cxn>
                </a:cxnLst>
                <a:rect l="0" t="0" r="r" b="b"/>
                <a:pathLst>
                  <a:path w="32" h="350">
                    <a:moveTo>
                      <a:pt x="0" y="0"/>
                    </a:moveTo>
                    <a:lnTo>
                      <a:pt x="32" y="350"/>
                    </a:lnTo>
                    <a:lnTo>
                      <a:pt x="8" y="68"/>
                    </a:lnTo>
                    <a:lnTo>
                      <a:pt x="2"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2" name="Freeform 3012"/>
              <p:cNvSpPr>
                <a:spLocks/>
              </p:cNvSpPr>
              <p:nvPr/>
            </p:nvSpPr>
            <p:spPr bwMode="auto">
              <a:xfrm>
                <a:off x="5733356" y="4313964"/>
                <a:ext cx="421643" cy="753300"/>
              </a:xfrm>
              <a:custGeom>
                <a:avLst/>
                <a:gdLst/>
                <a:ahLst/>
                <a:cxnLst>
                  <a:cxn ang="0">
                    <a:pos x="278" y="0"/>
                  </a:cxn>
                  <a:cxn ang="0">
                    <a:pos x="74" y="22"/>
                  </a:cxn>
                  <a:cxn ang="0">
                    <a:pos x="0" y="240"/>
                  </a:cxn>
                  <a:cxn ang="0">
                    <a:pos x="38" y="372"/>
                  </a:cxn>
                  <a:cxn ang="0">
                    <a:pos x="6" y="522"/>
                  </a:cxn>
                  <a:cxn ang="0">
                    <a:pos x="178" y="508"/>
                  </a:cxn>
                  <a:cxn ang="0">
                    <a:pos x="216" y="586"/>
                  </a:cxn>
                  <a:cxn ang="0">
                    <a:pos x="298" y="560"/>
                  </a:cxn>
                  <a:cxn ang="0">
                    <a:pos x="328" y="560"/>
                  </a:cxn>
                  <a:cxn ang="0">
                    <a:pos x="310" y="352"/>
                  </a:cxn>
                  <a:cxn ang="0">
                    <a:pos x="278" y="2"/>
                  </a:cxn>
                  <a:cxn ang="0">
                    <a:pos x="280" y="2"/>
                  </a:cxn>
                  <a:cxn ang="0">
                    <a:pos x="286" y="70"/>
                  </a:cxn>
                  <a:cxn ang="0">
                    <a:pos x="280" y="0"/>
                  </a:cxn>
                  <a:cxn ang="0">
                    <a:pos x="278" y="0"/>
                  </a:cxn>
                </a:cxnLst>
                <a:rect l="0" t="0" r="r" b="b"/>
                <a:pathLst>
                  <a:path w="328" h="586">
                    <a:moveTo>
                      <a:pt x="278" y="0"/>
                    </a:moveTo>
                    <a:lnTo>
                      <a:pt x="74" y="22"/>
                    </a:lnTo>
                    <a:lnTo>
                      <a:pt x="0" y="240"/>
                    </a:lnTo>
                    <a:lnTo>
                      <a:pt x="38" y="372"/>
                    </a:lnTo>
                    <a:lnTo>
                      <a:pt x="6" y="522"/>
                    </a:lnTo>
                    <a:lnTo>
                      <a:pt x="178" y="508"/>
                    </a:lnTo>
                    <a:lnTo>
                      <a:pt x="216" y="586"/>
                    </a:lnTo>
                    <a:lnTo>
                      <a:pt x="298" y="560"/>
                    </a:lnTo>
                    <a:lnTo>
                      <a:pt x="328" y="560"/>
                    </a:lnTo>
                    <a:lnTo>
                      <a:pt x="310" y="352"/>
                    </a:lnTo>
                    <a:lnTo>
                      <a:pt x="278" y="2"/>
                    </a:lnTo>
                    <a:lnTo>
                      <a:pt x="280" y="2"/>
                    </a:lnTo>
                    <a:lnTo>
                      <a:pt x="286" y="70"/>
                    </a:lnTo>
                    <a:lnTo>
                      <a:pt x="280" y="0"/>
                    </a:lnTo>
                    <a:lnTo>
                      <a:pt x="27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3" name="Freeform 3013"/>
              <p:cNvSpPr>
                <a:spLocks/>
              </p:cNvSpPr>
              <p:nvPr/>
            </p:nvSpPr>
            <p:spPr bwMode="auto">
              <a:xfrm>
                <a:off x="6131860" y="4766458"/>
                <a:ext cx="25710" cy="267383"/>
              </a:xfrm>
              <a:custGeom>
                <a:avLst/>
                <a:gdLst/>
                <a:ahLst/>
                <a:cxnLst>
                  <a:cxn ang="0">
                    <a:pos x="20" y="208"/>
                  </a:cxn>
                  <a:cxn ang="0">
                    <a:pos x="0" y="0"/>
                  </a:cxn>
                  <a:cxn ang="0">
                    <a:pos x="18" y="208"/>
                  </a:cxn>
                  <a:cxn ang="0">
                    <a:pos x="20" y="208"/>
                  </a:cxn>
                </a:cxnLst>
                <a:rect l="0" t="0" r="r" b="b"/>
                <a:pathLst>
                  <a:path w="20" h="208">
                    <a:moveTo>
                      <a:pt x="20" y="208"/>
                    </a:moveTo>
                    <a:lnTo>
                      <a:pt x="0" y="0"/>
                    </a:lnTo>
                    <a:lnTo>
                      <a:pt x="18" y="208"/>
                    </a:lnTo>
                    <a:lnTo>
                      <a:pt x="20" y="20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4" name="Freeform 3014"/>
              <p:cNvSpPr>
                <a:spLocks/>
              </p:cNvSpPr>
              <p:nvPr/>
            </p:nvSpPr>
            <p:spPr bwMode="auto">
              <a:xfrm>
                <a:off x="6093295" y="4267686"/>
                <a:ext cx="473062" cy="766155"/>
              </a:xfrm>
              <a:custGeom>
                <a:avLst/>
                <a:gdLst/>
                <a:ahLst/>
                <a:cxnLst>
                  <a:cxn ang="0">
                    <a:pos x="368" y="466"/>
                  </a:cxn>
                  <a:cxn ang="0">
                    <a:pos x="350" y="330"/>
                  </a:cxn>
                  <a:cxn ang="0">
                    <a:pos x="226" y="0"/>
                  </a:cxn>
                  <a:cxn ang="0">
                    <a:pos x="0" y="36"/>
                  </a:cxn>
                  <a:cxn ang="0">
                    <a:pos x="6" y="106"/>
                  </a:cxn>
                  <a:cxn ang="0">
                    <a:pos x="52" y="596"/>
                  </a:cxn>
                  <a:cxn ang="0">
                    <a:pos x="96" y="596"/>
                  </a:cxn>
                  <a:cxn ang="0">
                    <a:pos x="134" y="580"/>
                  </a:cxn>
                  <a:cxn ang="0">
                    <a:pos x="90" y="490"/>
                  </a:cxn>
                  <a:cxn ang="0">
                    <a:pos x="368" y="466"/>
                  </a:cxn>
                </a:cxnLst>
                <a:rect l="0" t="0" r="r" b="b"/>
                <a:pathLst>
                  <a:path w="368" h="596">
                    <a:moveTo>
                      <a:pt x="368" y="466"/>
                    </a:moveTo>
                    <a:lnTo>
                      <a:pt x="350" y="330"/>
                    </a:lnTo>
                    <a:lnTo>
                      <a:pt x="226" y="0"/>
                    </a:lnTo>
                    <a:lnTo>
                      <a:pt x="0" y="36"/>
                    </a:lnTo>
                    <a:lnTo>
                      <a:pt x="6" y="106"/>
                    </a:lnTo>
                    <a:lnTo>
                      <a:pt x="52" y="596"/>
                    </a:lnTo>
                    <a:lnTo>
                      <a:pt x="96" y="596"/>
                    </a:lnTo>
                    <a:lnTo>
                      <a:pt x="134" y="580"/>
                    </a:lnTo>
                    <a:lnTo>
                      <a:pt x="90" y="490"/>
                    </a:lnTo>
                    <a:lnTo>
                      <a:pt x="368" y="4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5" name="Freeform 3015"/>
              <p:cNvSpPr>
                <a:spLocks/>
              </p:cNvSpPr>
              <p:nvPr/>
            </p:nvSpPr>
            <p:spPr bwMode="auto">
              <a:xfrm>
                <a:off x="6689765" y="4254831"/>
                <a:ext cx="69417" cy="48849"/>
              </a:xfrm>
              <a:custGeom>
                <a:avLst/>
                <a:gdLst/>
                <a:ahLst/>
                <a:cxnLst>
                  <a:cxn ang="0">
                    <a:pos x="0" y="6"/>
                  </a:cxn>
                  <a:cxn ang="0">
                    <a:pos x="52" y="4"/>
                  </a:cxn>
                  <a:cxn ang="0">
                    <a:pos x="52" y="38"/>
                  </a:cxn>
                  <a:cxn ang="0">
                    <a:pos x="54" y="0"/>
                  </a:cxn>
                  <a:cxn ang="0">
                    <a:pos x="0" y="6"/>
                  </a:cxn>
                </a:cxnLst>
                <a:rect l="0" t="0" r="r" b="b"/>
                <a:pathLst>
                  <a:path w="54" h="38">
                    <a:moveTo>
                      <a:pt x="0" y="6"/>
                    </a:moveTo>
                    <a:lnTo>
                      <a:pt x="52" y="4"/>
                    </a:lnTo>
                    <a:lnTo>
                      <a:pt x="52" y="38"/>
                    </a:lnTo>
                    <a:lnTo>
                      <a:pt x="54" y="0"/>
                    </a:lnTo>
                    <a:lnTo>
                      <a:pt x="0"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6" name="Freeform 3016"/>
              <p:cNvSpPr>
                <a:spLocks/>
              </p:cNvSpPr>
              <p:nvPr/>
            </p:nvSpPr>
            <p:spPr bwMode="auto">
              <a:xfrm>
                <a:off x="6689765" y="4208553"/>
                <a:ext cx="69417" cy="53991"/>
              </a:xfrm>
              <a:custGeom>
                <a:avLst/>
                <a:gdLst/>
                <a:ahLst/>
                <a:cxnLst>
                  <a:cxn ang="0">
                    <a:pos x="6" y="40"/>
                  </a:cxn>
                  <a:cxn ang="0">
                    <a:pos x="22" y="0"/>
                  </a:cxn>
                  <a:cxn ang="0">
                    <a:pos x="0" y="42"/>
                  </a:cxn>
                  <a:cxn ang="0">
                    <a:pos x="54" y="36"/>
                  </a:cxn>
                  <a:cxn ang="0">
                    <a:pos x="6" y="40"/>
                  </a:cxn>
                </a:cxnLst>
                <a:rect l="0" t="0" r="r" b="b"/>
                <a:pathLst>
                  <a:path w="54" h="42">
                    <a:moveTo>
                      <a:pt x="6" y="40"/>
                    </a:moveTo>
                    <a:lnTo>
                      <a:pt x="22" y="0"/>
                    </a:lnTo>
                    <a:lnTo>
                      <a:pt x="0" y="42"/>
                    </a:lnTo>
                    <a:lnTo>
                      <a:pt x="54" y="36"/>
                    </a:lnTo>
                    <a:lnTo>
                      <a:pt x="6" y="4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7" name="Freeform 3017"/>
              <p:cNvSpPr>
                <a:spLocks/>
              </p:cNvSpPr>
              <p:nvPr/>
            </p:nvSpPr>
            <p:spPr bwMode="auto">
              <a:xfrm>
                <a:off x="6756610" y="4254831"/>
                <a:ext cx="339371" cy="334229"/>
              </a:xfrm>
              <a:custGeom>
                <a:avLst/>
                <a:gdLst/>
                <a:ahLst/>
                <a:cxnLst>
                  <a:cxn ang="0">
                    <a:pos x="2" y="0"/>
                  </a:cxn>
                  <a:cxn ang="0">
                    <a:pos x="0" y="38"/>
                  </a:cxn>
                  <a:cxn ang="0">
                    <a:pos x="264" y="260"/>
                  </a:cxn>
                  <a:cxn ang="0">
                    <a:pos x="2" y="36"/>
                  </a:cxn>
                  <a:cxn ang="0">
                    <a:pos x="2" y="0"/>
                  </a:cxn>
                </a:cxnLst>
                <a:rect l="0" t="0" r="r" b="b"/>
                <a:pathLst>
                  <a:path w="264" h="260">
                    <a:moveTo>
                      <a:pt x="2" y="0"/>
                    </a:moveTo>
                    <a:lnTo>
                      <a:pt x="0" y="38"/>
                    </a:lnTo>
                    <a:lnTo>
                      <a:pt x="264" y="260"/>
                    </a:lnTo>
                    <a:lnTo>
                      <a:pt x="2" y="36"/>
                    </a:lnTo>
                    <a:lnTo>
                      <a:pt x="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8" name="Freeform 3018"/>
              <p:cNvSpPr>
                <a:spLocks/>
              </p:cNvSpPr>
              <p:nvPr/>
            </p:nvSpPr>
            <p:spPr bwMode="auto">
              <a:xfrm>
                <a:off x="6689765" y="4190556"/>
                <a:ext cx="35994" cy="71988"/>
              </a:xfrm>
              <a:custGeom>
                <a:avLst/>
                <a:gdLst/>
                <a:ahLst/>
                <a:cxnLst>
                  <a:cxn ang="0">
                    <a:pos x="28" y="0"/>
                  </a:cxn>
                  <a:cxn ang="0">
                    <a:pos x="22" y="2"/>
                  </a:cxn>
                  <a:cxn ang="0">
                    <a:pos x="0" y="56"/>
                  </a:cxn>
                  <a:cxn ang="0">
                    <a:pos x="22" y="14"/>
                  </a:cxn>
                  <a:cxn ang="0">
                    <a:pos x="28" y="0"/>
                  </a:cxn>
                </a:cxnLst>
                <a:rect l="0" t="0" r="r" b="b"/>
                <a:pathLst>
                  <a:path w="28" h="56">
                    <a:moveTo>
                      <a:pt x="28" y="0"/>
                    </a:moveTo>
                    <a:lnTo>
                      <a:pt x="22" y="2"/>
                    </a:lnTo>
                    <a:lnTo>
                      <a:pt x="0" y="56"/>
                    </a:lnTo>
                    <a:lnTo>
                      <a:pt x="22" y="14"/>
                    </a:lnTo>
                    <a:lnTo>
                      <a:pt x="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9" name="Freeform 3019"/>
              <p:cNvSpPr>
                <a:spLocks/>
              </p:cNvSpPr>
              <p:nvPr/>
            </p:nvSpPr>
            <p:spPr bwMode="auto">
              <a:xfrm>
                <a:off x="6697478" y="4103143"/>
                <a:ext cx="563047" cy="485917"/>
              </a:xfrm>
              <a:custGeom>
                <a:avLst/>
                <a:gdLst/>
                <a:ahLst/>
                <a:cxnLst>
                  <a:cxn ang="0">
                    <a:pos x="0" y="122"/>
                  </a:cxn>
                  <a:cxn ang="0">
                    <a:pos x="48" y="118"/>
                  </a:cxn>
                  <a:cxn ang="0">
                    <a:pos x="48" y="154"/>
                  </a:cxn>
                  <a:cxn ang="0">
                    <a:pos x="310" y="378"/>
                  </a:cxn>
                  <a:cxn ang="0">
                    <a:pos x="422" y="176"/>
                  </a:cxn>
                  <a:cxn ang="0">
                    <a:pos x="438" y="104"/>
                  </a:cxn>
                  <a:cxn ang="0">
                    <a:pos x="306" y="16"/>
                  </a:cxn>
                  <a:cxn ang="0">
                    <a:pos x="224" y="32"/>
                  </a:cxn>
                  <a:cxn ang="0">
                    <a:pos x="194" y="0"/>
                  </a:cxn>
                  <a:cxn ang="0">
                    <a:pos x="24" y="66"/>
                  </a:cxn>
                  <a:cxn ang="0">
                    <a:pos x="16" y="82"/>
                  </a:cxn>
                  <a:cxn ang="0">
                    <a:pos x="0" y="122"/>
                  </a:cxn>
                </a:cxnLst>
                <a:rect l="0" t="0" r="r" b="b"/>
                <a:pathLst>
                  <a:path w="438" h="378">
                    <a:moveTo>
                      <a:pt x="0" y="122"/>
                    </a:moveTo>
                    <a:lnTo>
                      <a:pt x="48" y="118"/>
                    </a:lnTo>
                    <a:lnTo>
                      <a:pt x="48" y="154"/>
                    </a:lnTo>
                    <a:lnTo>
                      <a:pt x="310" y="378"/>
                    </a:lnTo>
                    <a:lnTo>
                      <a:pt x="422" y="176"/>
                    </a:lnTo>
                    <a:lnTo>
                      <a:pt x="438" y="104"/>
                    </a:lnTo>
                    <a:lnTo>
                      <a:pt x="306" y="16"/>
                    </a:lnTo>
                    <a:lnTo>
                      <a:pt x="224" y="32"/>
                    </a:lnTo>
                    <a:lnTo>
                      <a:pt x="194" y="0"/>
                    </a:lnTo>
                    <a:lnTo>
                      <a:pt x="24" y="66"/>
                    </a:lnTo>
                    <a:lnTo>
                      <a:pt x="16" y="82"/>
                    </a:lnTo>
                    <a:lnTo>
                      <a:pt x="0" y="12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0" name="Freeform 3020"/>
              <p:cNvSpPr>
                <a:spLocks/>
              </p:cNvSpPr>
              <p:nvPr/>
            </p:nvSpPr>
            <p:spPr bwMode="auto">
              <a:xfrm>
                <a:off x="6574070" y="4820449"/>
                <a:ext cx="411359" cy="107982"/>
              </a:xfrm>
              <a:custGeom>
                <a:avLst/>
                <a:gdLst/>
                <a:ahLst/>
                <a:cxnLst>
                  <a:cxn ang="0">
                    <a:pos x="278" y="42"/>
                  </a:cxn>
                  <a:cxn ang="0">
                    <a:pos x="320" y="56"/>
                  </a:cxn>
                  <a:cxn ang="0">
                    <a:pos x="314" y="0"/>
                  </a:cxn>
                  <a:cxn ang="0">
                    <a:pos x="314" y="48"/>
                  </a:cxn>
                  <a:cxn ang="0">
                    <a:pos x="280" y="36"/>
                  </a:cxn>
                  <a:cxn ang="0">
                    <a:pos x="18" y="78"/>
                  </a:cxn>
                  <a:cxn ang="0">
                    <a:pos x="0" y="54"/>
                  </a:cxn>
                  <a:cxn ang="0">
                    <a:pos x="18" y="84"/>
                  </a:cxn>
                  <a:cxn ang="0">
                    <a:pos x="278" y="42"/>
                  </a:cxn>
                </a:cxnLst>
                <a:rect l="0" t="0" r="r" b="b"/>
                <a:pathLst>
                  <a:path w="320" h="84">
                    <a:moveTo>
                      <a:pt x="278" y="42"/>
                    </a:moveTo>
                    <a:lnTo>
                      <a:pt x="320" y="56"/>
                    </a:lnTo>
                    <a:lnTo>
                      <a:pt x="314" y="0"/>
                    </a:lnTo>
                    <a:lnTo>
                      <a:pt x="314" y="48"/>
                    </a:lnTo>
                    <a:lnTo>
                      <a:pt x="280" y="36"/>
                    </a:lnTo>
                    <a:lnTo>
                      <a:pt x="18" y="78"/>
                    </a:lnTo>
                    <a:lnTo>
                      <a:pt x="0" y="54"/>
                    </a:lnTo>
                    <a:lnTo>
                      <a:pt x="18" y="84"/>
                    </a:lnTo>
                    <a:lnTo>
                      <a:pt x="278" y="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1" name="Freeform 3021"/>
              <p:cNvSpPr>
                <a:spLocks/>
              </p:cNvSpPr>
              <p:nvPr/>
            </p:nvSpPr>
            <p:spPr bwMode="auto">
              <a:xfrm>
                <a:off x="6977716" y="4817878"/>
                <a:ext cx="89985" cy="5142"/>
              </a:xfrm>
              <a:custGeom>
                <a:avLst/>
                <a:gdLst/>
                <a:ahLst/>
                <a:cxnLst>
                  <a:cxn ang="0">
                    <a:pos x="0" y="2"/>
                  </a:cxn>
                  <a:cxn ang="0">
                    <a:pos x="70" y="4"/>
                  </a:cxn>
                  <a:cxn ang="0">
                    <a:pos x="70" y="0"/>
                  </a:cxn>
                  <a:cxn ang="0">
                    <a:pos x="0" y="2"/>
                  </a:cxn>
                </a:cxnLst>
                <a:rect l="0" t="0" r="r" b="b"/>
                <a:pathLst>
                  <a:path w="70" h="4">
                    <a:moveTo>
                      <a:pt x="0" y="2"/>
                    </a:moveTo>
                    <a:lnTo>
                      <a:pt x="70" y="4"/>
                    </a:lnTo>
                    <a:lnTo>
                      <a:pt x="7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2" name="Freeform 3022"/>
              <p:cNvSpPr>
                <a:spLocks/>
              </p:cNvSpPr>
              <p:nvPr/>
            </p:nvSpPr>
            <p:spPr bwMode="auto">
              <a:xfrm>
                <a:off x="6977716" y="4820449"/>
                <a:ext cx="89985" cy="71988"/>
              </a:xfrm>
              <a:custGeom>
                <a:avLst/>
                <a:gdLst/>
                <a:ahLst/>
                <a:cxnLst>
                  <a:cxn ang="0">
                    <a:pos x="6" y="56"/>
                  </a:cxn>
                  <a:cxn ang="0">
                    <a:pos x="6" y="6"/>
                  </a:cxn>
                  <a:cxn ang="0">
                    <a:pos x="70" y="6"/>
                  </a:cxn>
                  <a:cxn ang="0">
                    <a:pos x="70" y="2"/>
                  </a:cxn>
                  <a:cxn ang="0">
                    <a:pos x="0" y="0"/>
                  </a:cxn>
                  <a:cxn ang="0">
                    <a:pos x="6" y="56"/>
                  </a:cxn>
                </a:cxnLst>
                <a:rect l="0" t="0" r="r" b="b"/>
                <a:pathLst>
                  <a:path w="70" h="56">
                    <a:moveTo>
                      <a:pt x="6" y="56"/>
                    </a:moveTo>
                    <a:lnTo>
                      <a:pt x="6" y="6"/>
                    </a:lnTo>
                    <a:lnTo>
                      <a:pt x="70" y="6"/>
                    </a:lnTo>
                    <a:lnTo>
                      <a:pt x="70" y="2"/>
                    </a:lnTo>
                    <a:lnTo>
                      <a:pt x="0" y="0"/>
                    </a:lnTo>
                    <a:lnTo>
                      <a:pt x="6" y="5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3" name="Freeform 3023"/>
              <p:cNvSpPr>
                <a:spLocks/>
              </p:cNvSpPr>
              <p:nvPr/>
            </p:nvSpPr>
            <p:spPr bwMode="auto">
              <a:xfrm>
                <a:off x="6566357" y="4874440"/>
                <a:ext cx="30852" cy="53991"/>
              </a:xfrm>
              <a:custGeom>
                <a:avLst/>
                <a:gdLst/>
                <a:ahLst/>
                <a:cxnLst>
                  <a:cxn ang="0">
                    <a:pos x="24" y="42"/>
                  </a:cxn>
                  <a:cxn ang="0">
                    <a:pos x="6" y="12"/>
                  </a:cxn>
                  <a:cxn ang="0">
                    <a:pos x="0" y="0"/>
                  </a:cxn>
                  <a:cxn ang="0">
                    <a:pos x="2" y="12"/>
                  </a:cxn>
                  <a:cxn ang="0">
                    <a:pos x="24" y="42"/>
                  </a:cxn>
                </a:cxnLst>
                <a:rect l="0" t="0" r="r" b="b"/>
                <a:pathLst>
                  <a:path w="24" h="42">
                    <a:moveTo>
                      <a:pt x="24" y="42"/>
                    </a:moveTo>
                    <a:lnTo>
                      <a:pt x="6" y="12"/>
                    </a:lnTo>
                    <a:lnTo>
                      <a:pt x="0" y="0"/>
                    </a:lnTo>
                    <a:lnTo>
                      <a:pt x="2" y="12"/>
                    </a:lnTo>
                    <a:lnTo>
                      <a:pt x="24" y="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4" name="Freeform 3024"/>
              <p:cNvSpPr>
                <a:spLocks/>
              </p:cNvSpPr>
              <p:nvPr/>
            </p:nvSpPr>
            <p:spPr bwMode="auto">
              <a:xfrm>
                <a:off x="6214131" y="4900150"/>
                <a:ext cx="56562" cy="110553"/>
              </a:xfrm>
              <a:custGeom>
                <a:avLst/>
                <a:gdLst/>
                <a:ahLst/>
                <a:cxnLst>
                  <a:cxn ang="0">
                    <a:pos x="44" y="86"/>
                  </a:cxn>
                  <a:cxn ang="0">
                    <a:pos x="44" y="86"/>
                  </a:cxn>
                  <a:cxn ang="0">
                    <a:pos x="0" y="0"/>
                  </a:cxn>
                  <a:cxn ang="0">
                    <a:pos x="44" y="86"/>
                  </a:cxn>
                </a:cxnLst>
                <a:rect l="0" t="0" r="r" b="b"/>
                <a:pathLst>
                  <a:path w="44" h="86">
                    <a:moveTo>
                      <a:pt x="44" y="86"/>
                    </a:moveTo>
                    <a:lnTo>
                      <a:pt x="44" y="86"/>
                    </a:lnTo>
                    <a:lnTo>
                      <a:pt x="0" y="0"/>
                    </a:lnTo>
                    <a:lnTo>
                      <a:pt x="44" y="8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5" name="Freeform 3025"/>
              <p:cNvSpPr>
                <a:spLocks/>
              </p:cNvSpPr>
              <p:nvPr/>
            </p:nvSpPr>
            <p:spPr bwMode="auto">
              <a:xfrm>
                <a:off x="6391530" y="4187985"/>
                <a:ext cx="701881" cy="732732"/>
              </a:xfrm>
              <a:custGeom>
                <a:avLst/>
                <a:gdLst/>
                <a:ahLst/>
                <a:cxnLst>
                  <a:cxn ang="0">
                    <a:pos x="422" y="528"/>
                  </a:cxn>
                  <a:cxn ang="0">
                    <a:pos x="456" y="540"/>
                  </a:cxn>
                  <a:cxn ang="0">
                    <a:pos x="456" y="492"/>
                  </a:cxn>
                  <a:cxn ang="0">
                    <a:pos x="526" y="490"/>
                  </a:cxn>
                  <a:cxn ang="0">
                    <a:pos x="526" y="494"/>
                  </a:cxn>
                  <a:cxn ang="0">
                    <a:pos x="526" y="494"/>
                  </a:cxn>
                  <a:cxn ang="0">
                    <a:pos x="512" y="378"/>
                  </a:cxn>
                  <a:cxn ang="0">
                    <a:pos x="546" y="314"/>
                  </a:cxn>
                  <a:cxn ang="0">
                    <a:pos x="284" y="90"/>
                  </a:cxn>
                  <a:cxn ang="0">
                    <a:pos x="284" y="56"/>
                  </a:cxn>
                  <a:cxn ang="0">
                    <a:pos x="232" y="58"/>
                  </a:cxn>
                  <a:cxn ang="0">
                    <a:pos x="254" y="4"/>
                  </a:cxn>
                  <a:cxn ang="0">
                    <a:pos x="260" y="2"/>
                  </a:cxn>
                  <a:cxn ang="0">
                    <a:pos x="254" y="16"/>
                  </a:cxn>
                  <a:cxn ang="0">
                    <a:pos x="262" y="0"/>
                  </a:cxn>
                  <a:cxn ang="0">
                    <a:pos x="182" y="30"/>
                  </a:cxn>
                  <a:cxn ang="0">
                    <a:pos x="0" y="60"/>
                  </a:cxn>
                  <a:cxn ang="0">
                    <a:pos x="120" y="390"/>
                  </a:cxn>
                  <a:cxn ang="0">
                    <a:pos x="142" y="546"/>
                  </a:cxn>
                  <a:cxn ang="0">
                    <a:pos x="160" y="570"/>
                  </a:cxn>
                  <a:cxn ang="0">
                    <a:pos x="422" y="528"/>
                  </a:cxn>
                </a:cxnLst>
                <a:rect l="0" t="0" r="r" b="b"/>
                <a:pathLst>
                  <a:path w="546" h="570">
                    <a:moveTo>
                      <a:pt x="422" y="528"/>
                    </a:moveTo>
                    <a:lnTo>
                      <a:pt x="456" y="540"/>
                    </a:lnTo>
                    <a:lnTo>
                      <a:pt x="456" y="492"/>
                    </a:lnTo>
                    <a:lnTo>
                      <a:pt x="526" y="490"/>
                    </a:lnTo>
                    <a:lnTo>
                      <a:pt x="526" y="494"/>
                    </a:lnTo>
                    <a:lnTo>
                      <a:pt x="526" y="494"/>
                    </a:lnTo>
                    <a:lnTo>
                      <a:pt x="512" y="378"/>
                    </a:lnTo>
                    <a:lnTo>
                      <a:pt x="546" y="314"/>
                    </a:lnTo>
                    <a:lnTo>
                      <a:pt x="284" y="90"/>
                    </a:lnTo>
                    <a:lnTo>
                      <a:pt x="284" y="56"/>
                    </a:lnTo>
                    <a:lnTo>
                      <a:pt x="232" y="58"/>
                    </a:lnTo>
                    <a:lnTo>
                      <a:pt x="254" y="4"/>
                    </a:lnTo>
                    <a:lnTo>
                      <a:pt x="260" y="2"/>
                    </a:lnTo>
                    <a:lnTo>
                      <a:pt x="254" y="16"/>
                    </a:lnTo>
                    <a:lnTo>
                      <a:pt x="262" y="0"/>
                    </a:lnTo>
                    <a:lnTo>
                      <a:pt x="182" y="30"/>
                    </a:lnTo>
                    <a:lnTo>
                      <a:pt x="0" y="60"/>
                    </a:lnTo>
                    <a:lnTo>
                      <a:pt x="120" y="390"/>
                    </a:lnTo>
                    <a:lnTo>
                      <a:pt x="142" y="546"/>
                    </a:lnTo>
                    <a:lnTo>
                      <a:pt x="160" y="570"/>
                    </a:lnTo>
                    <a:lnTo>
                      <a:pt x="422" y="5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6" name="Freeform 3026"/>
              <p:cNvSpPr>
                <a:spLocks/>
              </p:cNvSpPr>
              <p:nvPr/>
            </p:nvSpPr>
            <p:spPr bwMode="auto">
              <a:xfrm>
                <a:off x="6214131" y="4823020"/>
                <a:ext cx="1190369" cy="856140"/>
              </a:xfrm>
              <a:custGeom>
                <a:avLst/>
                <a:gdLst/>
                <a:ahLst/>
                <a:cxnLst>
                  <a:cxn ang="0">
                    <a:pos x="896" y="342"/>
                  </a:cxn>
                  <a:cxn ang="0">
                    <a:pos x="808" y="232"/>
                  </a:cxn>
                  <a:cxn ang="0">
                    <a:pos x="808" y="182"/>
                  </a:cxn>
                  <a:cxn ang="0">
                    <a:pos x="668" y="20"/>
                  </a:cxn>
                  <a:cxn ang="0">
                    <a:pos x="664" y="0"/>
                  </a:cxn>
                  <a:cxn ang="0">
                    <a:pos x="664" y="0"/>
                  </a:cxn>
                  <a:cxn ang="0">
                    <a:pos x="664" y="4"/>
                  </a:cxn>
                  <a:cxn ang="0">
                    <a:pos x="600" y="4"/>
                  </a:cxn>
                  <a:cxn ang="0">
                    <a:pos x="600" y="54"/>
                  </a:cxn>
                  <a:cxn ang="0">
                    <a:pos x="558" y="40"/>
                  </a:cxn>
                  <a:cxn ang="0">
                    <a:pos x="298" y="82"/>
                  </a:cxn>
                  <a:cxn ang="0">
                    <a:pos x="276" y="52"/>
                  </a:cxn>
                  <a:cxn ang="0">
                    <a:pos x="274" y="40"/>
                  </a:cxn>
                  <a:cxn ang="0">
                    <a:pos x="0" y="60"/>
                  </a:cxn>
                  <a:cxn ang="0">
                    <a:pos x="44" y="146"/>
                  </a:cxn>
                  <a:cxn ang="0">
                    <a:pos x="132" y="108"/>
                  </a:cxn>
                  <a:cxn ang="0">
                    <a:pos x="242" y="154"/>
                  </a:cxn>
                  <a:cxn ang="0">
                    <a:pos x="242" y="192"/>
                  </a:cxn>
                  <a:cxn ang="0">
                    <a:pos x="298" y="192"/>
                  </a:cxn>
                  <a:cxn ang="0">
                    <a:pos x="380" y="128"/>
                  </a:cxn>
                  <a:cxn ang="0">
                    <a:pos x="558" y="206"/>
                  </a:cxn>
                  <a:cxn ang="0">
                    <a:pos x="558" y="368"/>
                  </a:cxn>
                  <a:cxn ang="0">
                    <a:pos x="598" y="382"/>
                  </a:cxn>
                  <a:cxn ang="0">
                    <a:pos x="638" y="478"/>
                  </a:cxn>
                  <a:cxn ang="0">
                    <a:pos x="776" y="584"/>
                  </a:cxn>
                  <a:cxn ang="0">
                    <a:pos x="776" y="626"/>
                  </a:cxn>
                  <a:cxn ang="0">
                    <a:pos x="830" y="666"/>
                  </a:cxn>
                  <a:cxn ang="0">
                    <a:pos x="886" y="610"/>
                  </a:cxn>
                  <a:cxn ang="0">
                    <a:pos x="916" y="610"/>
                  </a:cxn>
                  <a:cxn ang="0">
                    <a:pos x="926" y="518"/>
                  </a:cxn>
                  <a:cxn ang="0">
                    <a:pos x="896" y="342"/>
                  </a:cxn>
                </a:cxnLst>
                <a:rect l="0" t="0" r="r" b="b"/>
                <a:pathLst>
                  <a:path w="926" h="666">
                    <a:moveTo>
                      <a:pt x="896" y="342"/>
                    </a:moveTo>
                    <a:lnTo>
                      <a:pt x="808" y="232"/>
                    </a:lnTo>
                    <a:lnTo>
                      <a:pt x="808" y="182"/>
                    </a:lnTo>
                    <a:lnTo>
                      <a:pt x="668" y="20"/>
                    </a:lnTo>
                    <a:lnTo>
                      <a:pt x="664" y="0"/>
                    </a:lnTo>
                    <a:lnTo>
                      <a:pt x="664" y="0"/>
                    </a:lnTo>
                    <a:lnTo>
                      <a:pt x="664" y="4"/>
                    </a:lnTo>
                    <a:lnTo>
                      <a:pt x="600" y="4"/>
                    </a:lnTo>
                    <a:lnTo>
                      <a:pt x="600" y="54"/>
                    </a:lnTo>
                    <a:lnTo>
                      <a:pt x="558" y="40"/>
                    </a:lnTo>
                    <a:lnTo>
                      <a:pt x="298" y="82"/>
                    </a:lnTo>
                    <a:lnTo>
                      <a:pt x="276" y="52"/>
                    </a:lnTo>
                    <a:lnTo>
                      <a:pt x="274" y="40"/>
                    </a:lnTo>
                    <a:lnTo>
                      <a:pt x="0" y="60"/>
                    </a:lnTo>
                    <a:lnTo>
                      <a:pt x="44" y="146"/>
                    </a:lnTo>
                    <a:lnTo>
                      <a:pt x="132" y="108"/>
                    </a:lnTo>
                    <a:lnTo>
                      <a:pt x="242" y="154"/>
                    </a:lnTo>
                    <a:lnTo>
                      <a:pt x="242" y="192"/>
                    </a:lnTo>
                    <a:lnTo>
                      <a:pt x="298" y="192"/>
                    </a:lnTo>
                    <a:lnTo>
                      <a:pt x="380" y="128"/>
                    </a:lnTo>
                    <a:lnTo>
                      <a:pt x="558" y="206"/>
                    </a:lnTo>
                    <a:lnTo>
                      <a:pt x="558" y="368"/>
                    </a:lnTo>
                    <a:lnTo>
                      <a:pt x="598" y="382"/>
                    </a:lnTo>
                    <a:lnTo>
                      <a:pt x="638" y="478"/>
                    </a:lnTo>
                    <a:lnTo>
                      <a:pt x="776" y="584"/>
                    </a:lnTo>
                    <a:lnTo>
                      <a:pt x="776" y="626"/>
                    </a:lnTo>
                    <a:lnTo>
                      <a:pt x="830" y="666"/>
                    </a:lnTo>
                    <a:lnTo>
                      <a:pt x="886" y="610"/>
                    </a:lnTo>
                    <a:lnTo>
                      <a:pt x="916" y="610"/>
                    </a:lnTo>
                    <a:lnTo>
                      <a:pt x="926" y="518"/>
                    </a:lnTo>
                    <a:lnTo>
                      <a:pt x="896" y="3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7" name="Freeform 3027"/>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8" name="Freeform 3028"/>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9" name="Freeform 3029"/>
              <p:cNvSpPr>
                <a:spLocks/>
              </p:cNvSpPr>
              <p:nvPr/>
            </p:nvSpPr>
            <p:spPr bwMode="auto">
              <a:xfrm>
                <a:off x="6705191" y="3046465"/>
                <a:ext cx="97698" cy="259670"/>
              </a:xfrm>
              <a:custGeom>
                <a:avLst/>
                <a:gdLst/>
                <a:ahLst/>
                <a:cxnLst>
                  <a:cxn ang="0">
                    <a:pos x="2" y="0"/>
                  </a:cxn>
                  <a:cxn ang="0">
                    <a:pos x="0" y="6"/>
                  </a:cxn>
                  <a:cxn ang="0">
                    <a:pos x="6" y="24"/>
                  </a:cxn>
                  <a:cxn ang="0">
                    <a:pos x="74" y="202"/>
                  </a:cxn>
                  <a:cxn ang="0">
                    <a:pos x="76" y="200"/>
                  </a:cxn>
                  <a:cxn ang="0">
                    <a:pos x="2" y="0"/>
                  </a:cxn>
                </a:cxnLst>
                <a:rect l="0" t="0" r="r" b="b"/>
                <a:pathLst>
                  <a:path w="76" h="202">
                    <a:moveTo>
                      <a:pt x="2" y="0"/>
                    </a:moveTo>
                    <a:lnTo>
                      <a:pt x="0" y="6"/>
                    </a:lnTo>
                    <a:lnTo>
                      <a:pt x="6" y="24"/>
                    </a:lnTo>
                    <a:lnTo>
                      <a:pt x="74" y="202"/>
                    </a:lnTo>
                    <a:lnTo>
                      <a:pt x="76" y="200"/>
                    </a:lnTo>
                    <a:lnTo>
                      <a:pt x="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0" name="Freeform 3030"/>
              <p:cNvSpPr>
                <a:spLocks/>
              </p:cNvSpPr>
              <p:nvPr/>
            </p:nvSpPr>
            <p:spPr bwMode="auto">
              <a:xfrm>
                <a:off x="6661484" y="3318990"/>
                <a:ext cx="503914" cy="455065"/>
              </a:xfrm>
              <a:custGeom>
                <a:avLst/>
                <a:gdLst/>
                <a:ahLst/>
                <a:cxnLst>
                  <a:cxn ang="0">
                    <a:pos x="6" y="268"/>
                  </a:cxn>
                  <a:cxn ang="0">
                    <a:pos x="0" y="264"/>
                  </a:cxn>
                  <a:cxn ang="0">
                    <a:pos x="10" y="298"/>
                  </a:cxn>
                  <a:cxn ang="0">
                    <a:pos x="62" y="320"/>
                  </a:cxn>
                  <a:cxn ang="0">
                    <a:pos x="62" y="320"/>
                  </a:cxn>
                  <a:cxn ang="0">
                    <a:pos x="64" y="322"/>
                  </a:cxn>
                  <a:cxn ang="0">
                    <a:pos x="136" y="354"/>
                  </a:cxn>
                  <a:cxn ang="0">
                    <a:pos x="206" y="312"/>
                  </a:cxn>
                  <a:cxn ang="0">
                    <a:pos x="236" y="148"/>
                  </a:cxn>
                  <a:cxn ang="0">
                    <a:pos x="266" y="172"/>
                  </a:cxn>
                  <a:cxn ang="0">
                    <a:pos x="294" y="102"/>
                  </a:cxn>
                  <a:cxn ang="0">
                    <a:pos x="336" y="40"/>
                  </a:cxn>
                  <a:cxn ang="0">
                    <a:pos x="376" y="40"/>
                  </a:cxn>
                  <a:cxn ang="0">
                    <a:pos x="392" y="18"/>
                  </a:cxn>
                  <a:cxn ang="0">
                    <a:pos x="346" y="8"/>
                  </a:cxn>
                  <a:cxn ang="0">
                    <a:pos x="240" y="64"/>
                  </a:cxn>
                  <a:cxn ang="0">
                    <a:pos x="214" y="18"/>
                  </a:cxn>
                  <a:cxn ang="0">
                    <a:pos x="126" y="48"/>
                  </a:cxn>
                  <a:cxn ang="0">
                    <a:pos x="110" y="0"/>
                  </a:cxn>
                  <a:cxn ang="0">
                    <a:pos x="98" y="76"/>
                  </a:cxn>
                  <a:cxn ang="0">
                    <a:pos x="6" y="268"/>
                  </a:cxn>
                </a:cxnLst>
                <a:rect l="0" t="0" r="r" b="b"/>
                <a:pathLst>
                  <a:path w="392" h="354">
                    <a:moveTo>
                      <a:pt x="6" y="268"/>
                    </a:moveTo>
                    <a:lnTo>
                      <a:pt x="0" y="264"/>
                    </a:lnTo>
                    <a:lnTo>
                      <a:pt x="10" y="298"/>
                    </a:lnTo>
                    <a:lnTo>
                      <a:pt x="62" y="320"/>
                    </a:lnTo>
                    <a:lnTo>
                      <a:pt x="62" y="320"/>
                    </a:lnTo>
                    <a:lnTo>
                      <a:pt x="64" y="322"/>
                    </a:lnTo>
                    <a:lnTo>
                      <a:pt x="136" y="354"/>
                    </a:lnTo>
                    <a:lnTo>
                      <a:pt x="206" y="312"/>
                    </a:lnTo>
                    <a:lnTo>
                      <a:pt x="236" y="148"/>
                    </a:lnTo>
                    <a:lnTo>
                      <a:pt x="266" y="172"/>
                    </a:lnTo>
                    <a:lnTo>
                      <a:pt x="294" y="102"/>
                    </a:lnTo>
                    <a:lnTo>
                      <a:pt x="336" y="40"/>
                    </a:lnTo>
                    <a:lnTo>
                      <a:pt x="376" y="40"/>
                    </a:lnTo>
                    <a:lnTo>
                      <a:pt x="392" y="18"/>
                    </a:lnTo>
                    <a:lnTo>
                      <a:pt x="346" y="8"/>
                    </a:lnTo>
                    <a:lnTo>
                      <a:pt x="240" y="64"/>
                    </a:lnTo>
                    <a:lnTo>
                      <a:pt x="214" y="18"/>
                    </a:lnTo>
                    <a:lnTo>
                      <a:pt x="126" y="48"/>
                    </a:lnTo>
                    <a:lnTo>
                      <a:pt x="110" y="0"/>
                    </a:lnTo>
                    <a:lnTo>
                      <a:pt x="98" y="76"/>
                    </a:lnTo>
                    <a:lnTo>
                      <a:pt x="6" y="26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1" name="Freeform 3031"/>
              <p:cNvSpPr>
                <a:spLocks/>
              </p:cNvSpPr>
              <p:nvPr/>
            </p:nvSpPr>
            <p:spPr bwMode="auto">
              <a:xfrm>
                <a:off x="6661484" y="3655790"/>
                <a:ext cx="7713" cy="7713"/>
              </a:xfrm>
              <a:custGeom>
                <a:avLst/>
                <a:gdLst/>
                <a:ahLst/>
                <a:cxnLst>
                  <a:cxn ang="0">
                    <a:pos x="0" y="0"/>
                  </a:cxn>
                  <a:cxn ang="0">
                    <a:pos x="0" y="2"/>
                  </a:cxn>
                  <a:cxn ang="0">
                    <a:pos x="6" y="6"/>
                  </a:cxn>
                  <a:cxn ang="0">
                    <a:pos x="0" y="0"/>
                  </a:cxn>
                </a:cxnLst>
                <a:rect l="0" t="0" r="r" b="b"/>
                <a:pathLst>
                  <a:path w="6" h="6">
                    <a:moveTo>
                      <a:pt x="0" y="0"/>
                    </a:moveTo>
                    <a:lnTo>
                      <a:pt x="0" y="2"/>
                    </a:lnTo>
                    <a:lnTo>
                      <a:pt x="6" y="6"/>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2" name="Freeform 3032"/>
              <p:cNvSpPr>
                <a:spLocks/>
              </p:cNvSpPr>
              <p:nvPr/>
            </p:nvSpPr>
            <p:spPr bwMode="auto">
              <a:xfrm>
                <a:off x="6787462" y="3316419"/>
                <a:ext cx="15426" cy="100269"/>
              </a:xfrm>
              <a:custGeom>
                <a:avLst/>
                <a:gdLst/>
                <a:ahLst/>
                <a:cxnLst>
                  <a:cxn ang="0">
                    <a:pos x="0" y="78"/>
                  </a:cxn>
                  <a:cxn ang="0">
                    <a:pos x="12" y="2"/>
                  </a:cxn>
                  <a:cxn ang="0">
                    <a:pos x="10" y="0"/>
                  </a:cxn>
                  <a:cxn ang="0">
                    <a:pos x="0" y="78"/>
                  </a:cxn>
                </a:cxnLst>
                <a:rect l="0" t="0" r="r" b="b"/>
                <a:pathLst>
                  <a:path w="12" h="78">
                    <a:moveTo>
                      <a:pt x="0" y="78"/>
                    </a:moveTo>
                    <a:lnTo>
                      <a:pt x="12" y="2"/>
                    </a:lnTo>
                    <a:lnTo>
                      <a:pt x="10" y="0"/>
                    </a:lnTo>
                    <a:lnTo>
                      <a:pt x="0" y="7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3" name="Freeform 3033"/>
              <p:cNvSpPr>
                <a:spLocks/>
              </p:cNvSpPr>
              <p:nvPr/>
            </p:nvSpPr>
            <p:spPr bwMode="auto">
              <a:xfrm>
                <a:off x="6669197" y="3416688"/>
                <a:ext cx="118266" cy="246815"/>
              </a:xfrm>
              <a:custGeom>
                <a:avLst/>
                <a:gdLst/>
                <a:ahLst/>
                <a:cxnLst>
                  <a:cxn ang="0">
                    <a:pos x="58" y="60"/>
                  </a:cxn>
                  <a:cxn ang="0">
                    <a:pos x="0" y="192"/>
                  </a:cxn>
                  <a:cxn ang="0">
                    <a:pos x="92" y="0"/>
                  </a:cxn>
                  <a:cxn ang="0">
                    <a:pos x="58" y="60"/>
                  </a:cxn>
                </a:cxnLst>
                <a:rect l="0" t="0" r="r" b="b"/>
                <a:pathLst>
                  <a:path w="92" h="192">
                    <a:moveTo>
                      <a:pt x="58" y="60"/>
                    </a:moveTo>
                    <a:lnTo>
                      <a:pt x="0" y="192"/>
                    </a:lnTo>
                    <a:lnTo>
                      <a:pt x="92" y="0"/>
                    </a:lnTo>
                    <a:lnTo>
                      <a:pt x="58" y="6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4" name="Freeform 3034"/>
              <p:cNvSpPr>
                <a:spLocks/>
              </p:cNvSpPr>
              <p:nvPr/>
            </p:nvSpPr>
            <p:spPr bwMode="auto">
              <a:xfrm>
                <a:off x="6800317" y="3306136"/>
                <a:ext cx="2571" cy="7713"/>
              </a:xfrm>
              <a:custGeom>
                <a:avLst/>
                <a:gdLst/>
                <a:ahLst/>
                <a:cxnLst>
                  <a:cxn ang="0">
                    <a:pos x="0" y="6"/>
                  </a:cxn>
                  <a:cxn ang="0">
                    <a:pos x="2" y="2"/>
                  </a:cxn>
                  <a:cxn ang="0">
                    <a:pos x="0" y="0"/>
                  </a:cxn>
                  <a:cxn ang="0">
                    <a:pos x="0" y="6"/>
                  </a:cxn>
                </a:cxnLst>
                <a:rect l="0" t="0" r="r" b="b"/>
                <a:pathLst>
                  <a:path w="2" h="6">
                    <a:moveTo>
                      <a:pt x="0" y="6"/>
                    </a:moveTo>
                    <a:lnTo>
                      <a:pt x="2" y="2"/>
                    </a:lnTo>
                    <a:lnTo>
                      <a:pt x="0" y="0"/>
                    </a:lnTo>
                    <a:lnTo>
                      <a:pt x="0"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5" name="Freeform 3035"/>
              <p:cNvSpPr>
                <a:spLocks/>
              </p:cNvSpPr>
              <p:nvPr/>
            </p:nvSpPr>
            <p:spPr bwMode="auto">
              <a:xfrm>
                <a:off x="6286119" y="3049036"/>
                <a:ext cx="509056" cy="601612"/>
              </a:xfrm>
              <a:custGeom>
                <a:avLst/>
                <a:gdLst/>
                <a:ahLst/>
                <a:cxnLst>
                  <a:cxn ang="0">
                    <a:pos x="282" y="50"/>
                  </a:cxn>
                  <a:cxn ang="0">
                    <a:pos x="234" y="78"/>
                  </a:cxn>
                  <a:cxn ang="0">
                    <a:pos x="206" y="104"/>
                  </a:cxn>
                  <a:cxn ang="0">
                    <a:pos x="142" y="84"/>
                  </a:cxn>
                  <a:cxn ang="0">
                    <a:pos x="0" y="128"/>
                  </a:cxn>
                  <a:cxn ang="0">
                    <a:pos x="66" y="422"/>
                  </a:cxn>
                  <a:cxn ang="0">
                    <a:pos x="172" y="460"/>
                  </a:cxn>
                  <a:cxn ang="0">
                    <a:pos x="264" y="448"/>
                  </a:cxn>
                  <a:cxn ang="0">
                    <a:pos x="298" y="468"/>
                  </a:cxn>
                  <a:cxn ang="0">
                    <a:pos x="354" y="344"/>
                  </a:cxn>
                  <a:cxn ang="0">
                    <a:pos x="386" y="284"/>
                  </a:cxn>
                  <a:cxn ang="0">
                    <a:pos x="396" y="200"/>
                  </a:cxn>
                  <a:cxn ang="0">
                    <a:pos x="332" y="22"/>
                  </a:cxn>
                  <a:cxn ang="0">
                    <a:pos x="324" y="0"/>
                  </a:cxn>
                  <a:cxn ang="0">
                    <a:pos x="282" y="50"/>
                  </a:cxn>
                </a:cxnLst>
                <a:rect l="0" t="0" r="r" b="b"/>
                <a:pathLst>
                  <a:path w="396" h="468">
                    <a:moveTo>
                      <a:pt x="282" y="50"/>
                    </a:moveTo>
                    <a:lnTo>
                      <a:pt x="234" y="78"/>
                    </a:lnTo>
                    <a:lnTo>
                      <a:pt x="206" y="104"/>
                    </a:lnTo>
                    <a:lnTo>
                      <a:pt x="142" y="84"/>
                    </a:lnTo>
                    <a:lnTo>
                      <a:pt x="0" y="128"/>
                    </a:lnTo>
                    <a:lnTo>
                      <a:pt x="66" y="422"/>
                    </a:lnTo>
                    <a:lnTo>
                      <a:pt x="172" y="460"/>
                    </a:lnTo>
                    <a:lnTo>
                      <a:pt x="264" y="448"/>
                    </a:lnTo>
                    <a:lnTo>
                      <a:pt x="298" y="468"/>
                    </a:lnTo>
                    <a:lnTo>
                      <a:pt x="354" y="344"/>
                    </a:lnTo>
                    <a:lnTo>
                      <a:pt x="386" y="284"/>
                    </a:lnTo>
                    <a:lnTo>
                      <a:pt x="396" y="200"/>
                    </a:lnTo>
                    <a:lnTo>
                      <a:pt x="332" y="22"/>
                    </a:lnTo>
                    <a:lnTo>
                      <a:pt x="324" y="0"/>
                    </a:lnTo>
                    <a:lnTo>
                      <a:pt x="282" y="5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6" name="Freeform 3036"/>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7" name="Freeform 3037"/>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8" name="Freeform 3038"/>
              <p:cNvSpPr>
                <a:spLocks/>
              </p:cNvSpPr>
              <p:nvPr/>
            </p:nvSpPr>
            <p:spPr bwMode="auto">
              <a:xfrm>
                <a:off x="6815743" y="2856212"/>
                <a:ext cx="606754" cy="334229"/>
              </a:xfrm>
              <a:custGeom>
                <a:avLst/>
                <a:gdLst/>
                <a:ahLst/>
                <a:cxnLst>
                  <a:cxn ang="0">
                    <a:pos x="472" y="190"/>
                  </a:cxn>
                  <a:cxn ang="0">
                    <a:pos x="434" y="138"/>
                  </a:cxn>
                  <a:cxn ang="0">
                    <a:pos x="444" y="68"/>
                  </a:cxn>
                  <a:cxn ang="0">
                    <a:pos x="364" y="0"/>
                  </a:cxn>
                  <a:cxn ang="0">
                    <a:pos x="0" y="120"/>
                  </a:cxn>
                  <a:cxn ang="0">
                    <a:pos x="364" y="4"/>
                  </a:cxn>
                  <a:cxn ang="0">
                    <a:pos x="440" y="70"/>
                  </a:cxn>
                  <a:cxn ang="0">
                    <a:pos x="430" y="138"/>
                  </a:cxn>
                  <a:cxn ang="0">
                    <a:pos x="470" y="190"/>
                  </a:cxn>
                  <a:cxn ang="0">
                    <a:pos x="442" y="260"/>
                  </a:cxn>
                  <a:cxn ang="0">
                    <a:pos x="444" y="258"/>
                  </a:cxn>
                  <a:cxn ang="0">
                    <a:pos x="472" y="190"/>
                  </a:cxn>
                </a:cxnLst>
                <a:rect l="0" t="0" r="r" b="b"/>
                <a:pathLst>
                  <a:path w="472" h="260">
                    <a:moveTo>
                      <a:pt x="472" y="190"/>
                    </a:moveTo>
                    <a:lnTo>
                      <a:pt x="434" y="138"/>
                    </a:lnTo>
                    <a:lnTo>
                      <a:pt x="444" y="68"/>
                    </a:lnTo>
                    <a:lnTo>
                      <a:pt x="364" y="0"/>
                    </a:lnTo>
                    <a:lnTo>
                      <a:pt x="0" y="120"/>
                    </a:lnTo>
                    <a:lnTo>
                      <a:pt x="364" y="4"/>
                    </a:lnTo>
                    <a:lnTo>
                      <a:pt x="440" y="70"/>
                    </a:lnTo>
                    <a:lnTo>
                      <a:pt x="430" y="138"/>
                    </a:lnTo>
                    <a:lnTo>
                      <a:pt x="470" y="190"/>
                    </a:lnTo>
                    <a:lnTo>
                      <a:pt x="442" y="260"/>
                    </a:lnTo>
                    <a:lnTo>
                      <a:pt x="444" y="258"/>
                    </a:lnTo>
                    <a:lnTo>
                      <a:pt x="472" y="19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9" name="Freeform 3039"/>
              <p:cNvSpPr>
                <a:spLocks/>
              </p:cNvSpPr>
              <p:nvPr/>
            </p:nvSpPr>
            <p:spPr bwMode="auto">
              <a:xfrm>
                <a:off x="6792604" y="2861354"/>
                <a:ext cx="491059" cy="154259"/>
              </a:xfrm>
              <a:custGeom>
                <a:avLst/>
                <a:gdLst/>
                <a:ahLst/>
                <a:cxnLst>
                  <a:cxn ang="0">
                    <a:pos x="0" y="72"/>
                  </a:cxn>
                  <a:cxn ang="0">
                    <a:pos x="16" y="120"/>
                  </a:cxn>
                  <a:cxn ang="0">
                    <a:pos x="382" y="0"/>
                  </a:cxn>
                  <a:cxn ang="0">
                    <a:pos x="18" y="116"/>
                  </a:cxn>
                  <a:cxn ang="0">
                    <a:pos x="2" y="70"/>
                  </a:cxn>
                  <a:cxn ang="0">
                    <a:pos x="0" y="72"/>
                  </a:cxn>
                </a:cxnLst>
                <a:rect l="0" t="0" r="r" b="b"/>
                <a:pathLst>
                  <a:path w="382" h="120">
                    <a:moveTo>
                      <a:pt x="0" y="72"/>
                    </a:moveTo>
                    <a:lnTo>
                      <a:pt x="16" y="120"/>
                    </a:lnTo>
                    <a:lnTo>
                      <a:pt x="382" y="0"/>
                    </a:lnTo>
                    <a:lnTo>
                      <a:pt x="18" y="116"/>
                    </a:lnTo>
                    <a:lnTo>
                      <a:pt x="2" y="70"/>
                    </a:lnTo>
                    <a:lnTo>
                      <a:pt x="0" y="7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0" name="Freeform 3040"/>
              <p:cNvSpPr>
                <a:spLocks/>
              </p:cNvSpPr>
              <p:nvPr/>
            </p:nvSpPr>
            <p:spPr bwMode="auto">
              <a:xfrm>
                <a:off x="7345367" y="3190441"/>
                <a:ext cx="161972" cy="215963"/>
              </a:xfrm>
              <a:custGeom>
                <a:avLst/>
                <a:gdLst/>
                <a:ahLst/>
                <a:cxnLst>
                  <a:cxn ang="0">
                    <a:pos x="0" y="10"/>
                  </a:cxn>
                  <a:cxn ang="0">
                    <a:pos x="62" y="168"/>
                  </a:cxn>
                  <a:cxn ang="0">
                    <a:pos x="126" y="142"/>
                  </a:cxn>
                  <a:cxn ang="0">
                    <a:pos x="126" y="80"/>
                  </a:cxn>
                  <a:cxn ang="0">
                    <a:pos x="30" y="2"/>
                  </a:cxn>
                  <a:cxn ang="0">
                    <a:pos x="30" y="0"/>
                  </a:cxn>
                  <a:cxn ang="0">
                    <a:pos x="0" y="10"/>
                  </a:cxn>
                </a:cxnLst>
                <a:rect l="0" t="0" r="r" b="b"/>
                <a:pathLst>
                  <a:path w="126" h="168">
                    <a:moveTo>
                      <a:pt x="0" y="10"/>
                    </a:moveTo>
                    <a:lnTo>
                      <a:pt x="62" y="168"/>
                    </a:lnTo>
                    <a:lnTo>
                      <a:pt x="126" y="142"/>
                    </a:lnTo>
                    <a:lnTo>
                      <a:pt x="126" y="80"/>
                    </a:lnTo>
                    <a:lnTo>
                      <a:pt x="30" y="2"/>
                    </a:lnTo>
                    <a:lnTo>
                      <a:pt x="30" y="0"/>
                    </a:lnTo>
                    <a:lnTo>
                      <a:pt x="0" y="1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1" name="Freeform 3041"/>
              <p:cNvSpPr>
                <a:spLocks/>
              </p:cNvSpPr>
              <p:nvPr/>
            </p:nvSpPr>
            <p:spPr bwMode="auto">
              <a:xfrm>
                <a:off x="6702620" y="2861354"/>
                <a:ext cx="717307" cy="511627"/>
              </a:xfrm>
              <a:custGeom>
                <a:avLst/>
                <a:gdLst/>
                <a:ahLst/>
                <a:cxnLst>
                  <a:cxn ang="0">
                    <a:pos x="528" y="66"/>
                  </a:cxn>
                  <a:cxn ang="0">
                    <a:pos x="452" y="0"/>
                  </a:cxn>
                  <a:cxn ang="0">
                    <a:pos x="86" y="120"/>
                  </a:cxn>
                  <a:cxn ang="0">
                    <a:pos x="70" y="72"/>
                  </a:cxn>
                  <a:cxn ang="0">
                    <a:pos x="72" y="70"/>
                  </a:cxn>
                  <a:cxn ang="0">
                    <a:pos x="88" y="116"/>
                  </a:cxn>
                  <a:cxn ang="0">
                    <a:pos x="72" y="64"/>
                  </a:cxn>
                  <a:cxn ang="0">
                    <a:pos x="0" y="146"/>
                  </a:cxn>
                  <a:cxn ang="0">
                    <a:pos x="8" y="168"/>
                  </a:cxn>
                  <a:cxn ang="0">
                    <a:pos x="2" y="150"/>
                  </a:cxn>
                  <a:cxn ang="0">
                    <a:pos x="4" y="144"/>
                  </a:cxn>
                  <a:cxn ang="0">
                    <a:pos x="78" y="344"/>
                  </a:cxn>
                  <a:cxn ang="0">
                    <a:pos x="76" y="346"/>
                  </a:cxn>
                  <a:cxn ang="0">
                    <a:pos x="78" y="348"/>
                  </a:cxn>
                  <a:cxn ang="0">
                    <a:pos x="96" y="398"/>
                  </a:cxn>
                  <a:cxn ang="0">
                    <a:pos x="182" y="372"/>
                  </a:cxn>
                  <a:cxn ang="0">
                    <a:pos x="180" y="372"/>
                  </a:cxn>
                  <a:cxn ang="0">
                    <a:pos x="498" y="262"/>
                  </a:cxn>
                  <a:cxn ang="0">
                    <a:pos x="498" y="262"/>
                  </a:cxn>
                  <a:cxn ang="0">
                    <a:pos x="498" y="262"/>
                  </a:cxn>
                  <a:cxn ang="0">
                    <a:pos x="528" y="252"/>
                  </a:cxn>
                  <a:cxn ang="0">
                    <a:pos x="558" y="186"/>
                  </a:cxn>
                  <a:cxn ang="0">
                    <a:pos x="518" y="134"/>
                  </a:cxn>
                  <a:cxn ang="0">
                    <a:pos x="528" y="66"/>
                  </a:cxn>
                </a:cxnLst>
                <a:rect l="0" t="0" r="r" b="b"/>
                <a:pathLst>
                  <a:path w="558" h="398">
                    <a:moveTo>
                      <a:pt x="528" y="66"/>
                    </a:moveTo>
                    <a:lnTo>
                      <a:pt x="452" y="0"/>
                    </a:lnTo>
                    <a:lnTo>
                      <a:pt x="86" y="120"/>
                    </a:lnTo>
                    <a:lnTo>
                      <a:pt x="70" y="72"/>
                    </a:lnTo>
                    <a:lnTo>
                      <a:pt x="72" y="70"/>
                    </a:lnTo>
                    <a:lnTo>
                      <a:pt x="88" y="116"/>
                    </a:lnTo>
                    <a:lnTo>
                      <a:pt x="72" y="64"/>
                    </a:lnTo>
                    <a:lnTo>
                      <a:pt x="0" y="146"/>
                    </a:lnTo>
                    <a:lnTo>
                      <a:pt x="8" y="168"/>
                    </a:lnTo>
                    <a:lnTo>
                      <a:pt x="2" y="150"/>
                    </a:lnTo>
                    <a:lnTo>
                      <a:pt x="4" y="144"/>
                    </a:lnTo>
                    <a:lnTo>
                      <a:pt x="78" y="344"/>
                    </a:lnTo>
                    <a:lnTo>
                      <a:pt x="76" y="346"/>
                    </a:lnTo>
                    <a:lnTo>
                      <a:pt x="78" y="348"/>
                    </a:lnTo>
                    <a:lnTo>
                      <a:pt x="96" y="398"/>
                    </a:lnTo>
                    <a:lnTo>
                      <a:pt x="182" y="372"/>
                    </a:lnTo>
                    <a:lnTo>
                      <a:pt x="180" y="372"/>
                    </a:lnTo>
                    <a:lnTo>
                      <a:pt x="498" y="262"/>
                    </a:lnTo>
                    <a:lnTo>
                      <a:pt x="498" y="262"/>
                    </a:lnTo>
                    <a:lnTo>
                      <a:pt x="498" y="262"/>
                    </a:lnTo>
                    <a:lnTo>
                      <a:pt x="528" y="252"/>
                    </a:lnTo>
                    <a:lnTo>
                      <a:pt x="558" y="186"/>
                    </a:lnTo>
                    <a:lnTo>
                      <a:pt x="518" y="134"/>
                    </a:lnTo>
                    <a:lnTo>
                      <a:pt x="528" y="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2" name="Freeform 3042"/>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3" name="Freeform 3043"/>
              <p:cNvSpPr>
                <a:spLocks/>
              </p:cNvSpPr>
              <p:nvPr/>
            </p:nvSpPr>
            <p:spPr bwMode="auto">
              <a:xfrm>
                <a:off x="7391645" y="2943626"/>
                <a:ext cx="95127" cy="23139"/>
              </a:xfrm>
              <a:custGeom>
                <a:avLst/>
                <a:gdLst/>
                <a:ahLst/>
                <a:cxnLst>
                  <a:cxn ang="0">
                    <a:pos x="0" y="2"/>
                  </a:cxn>
                  <a:cxn ang="0">
                    <a:pos x="74" y="18"/>
                  </a:cxn>
                  <a:cxn ang="0">
                    <a:pos x="14" y="4"/>
                  </a:cxn>
                  <a:cxn ang="0">
                    <a:pos x="0" y="0"/>
                  </a:cxn>
                  <a:cxn ang="0">
                    <a:pos x="0" y="2"/>
                  </a:cxn>
                </a:cxnLst>
                <a:rect l="0" t="0" r="r" b="b"/>
                <a:pathLst>
                  <a:path w="74" h="18">
                    <a:moveTo>
                      <a:pt x="0" y="2"/>
                    </a:moveTo>
                    <a:lnTo>
                      <a:pt x="74" y="18"/>
                    </a:lnTo>
                    <a:lnTo>
                      <a:pt x="14" y="4"/>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4" name="Freeform 3044"/>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5" name="Freeform 3045"/>
              <p:cNvSpPr>
                <a:spLocks/>
              </p:cNvSpPr>
              <p:nvPr/>
            </p:nvSpPr>
            <p:spPr bwMode="auto">
              <a:xfrm>
                <a:off x="7486772" y="2966765"/>
                <a:ext cx="64275" cy="17997"/>
              </a:xfrm>
              <a:custGeom>
                <a:avLst/>
                <a:gdLst/>
                <a:ahLst/>
                <a:cxnLst>
                  <a:cxn ang="0">
                    <a:pos x="50" y="12"/>
                  </a:cxn>
                  <a:cxn ang="0">
                    <a:pos x="0" y="0"/>
                  </a:cxn>
                  <a:cxn ang="0">
                    <a:pos x="50" y="14"/>
                  </a:cxn>
                  <a:cxn ang="0">
                    <a:pos x="50" y="12"/>
                  </a:cxn>
                </a:cxnLst>
                <a:rect l="0" t="0" r="r" b="b"/>
                <a:pathLst>
                  <a:path w="50" h="14">
                    <a:moveTo>
                      <a:pt x="50" y="12"/>
                    </a:moveTo>
                    <a:lnTo>
                      <a:pt x="0" y="0"/>
                    </a:lnTo>
                    <a:lnTo>
                      <a:pt x="50" y="14"/>
                    </a:lnTo>
                    <a:lnTo>
                      <a:pt x="50" y="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6" name="Freeform 3046"/>
              <p:cNvSpPr>
                <a:spLocks/>
              </p:cNvSpPr>
              <p:nvPr/>
            </p:nvSpPr>
            <p:spPr bwMode="auto">
              <a:xfrm>
                <a:off x="7373648" y="2941055"/>
                <a:ext cx="177398" cy="344513"/>
              </a:xfrm>
              <a:custGeom>
                <a:avLst/>
                <a:gdLst/>
                <a:ahLst/>
                <a:cxnLst>
                  <a:cxn ang="0">
                    <a:pos x="10" y="2"/>
                  </a:cxn>
                  <a:cxn ang="0">
                    <a:pos x="0" y="72"/>
                  </a:cxn>
                  <a:cxn ang="0">
                    <a:pos x="38" y="124"/>
                  </a:cxn>
                  <a:cxn ang="0">
                    <a:pos x="10" y="192"/>
                  </a:cxn>
                  <a:cxn ang="0">
                    <a:pos x="8" y="194"/>
                  </a:cxn>
                  <a:cxn ang="0">
                    <a:pos x="8" y="196"/>
                  </a:cxn>
                  <a:cxn ang="0">
                    <a:pos x="10" y="194"/>
                  </a:cxn>
                  <a:cxn ang="0">
                    <a:pos x="104" y="268"/>
                  </a:cxn>
                  <a:cxn ang="0">
                    <a:pos x="104" y="226"/>
                  </a:cxn>
                  <a:cxn ang="0">
                    <a:pos x="134" y="80"/>
                  </a:cxn>
                  <a:cxn ang="0">
                    <a:pos x="104" y="56"/>
                  </a:cxn>
                  <a:cxn ang="0">
                    <a:pos x="136" y="40"/>
                  </a:cxn>
                  <a:cxn ang="0">
                    <a:pos x="138" y="34"/>
                  </a:cxn>
                  <a:cxn ang="0">
                    <a:pos x="88" y="20"/>
                  </a:cxn>
                  <a:cxn ang="0">
                    <a:pos x="14" y="4"/>
                  </a:cxn>
                  <a:cxn ang="0">
                    <a:pos x="14" y="2"/>
                  </a:cxn>
                  <a:cxn ang="0">
                    <a:pos x="28" y="6"/>
                  </a:cxn>
                  <a:cxn ang="0">
                    <a:pos x="6" y="0"/>
                  </a:cxn>
                  <a:cxn ang="0">
                    <a:pos x="10" y="2"/>
                  </a:cxn>
                </a:cxnLst>
                <a:rect l="0" t="0" r="r" b="b"/>
                <a:pathLst>
                  <a:path w="138" h="268">
                    <a:moveTo>
                      <a:pt x="10" y="2"/>
                    </a:moveTo>
                    <a:lnTo>
                      <a:pt x="0" y="72"/>
                    </a:lnTo>
                    <a:lnTo>
                      <a:pt x="38" y="124"/>
                    </a:lnTo>
                    <a:lnTo>
                      <a:pt x="10" y="192"/>
                    </a:lnTo>
                    <a:lnTo>
                      <a:pt x="8" y="194"/>
                    </a:lnTo>
                    <a:lnTo>
                      <a:pt x="8" y="196"/>
                    </a:lnTo>
                    <a:lnTo>
                      <a:pt x="10" y="194"/>
                    </a:lnTo>
                    <a:lnTo>
                      <a:pt x="104" y="268"/>
                    </a:lnTo>
                    <a:lnTo>
                      <a:pt x="104" y="226"/>
                    </a:lnTo>
                    <a:lnTo>
                      <a:pt x="134" y="80"/>
                    </a:lnTo>
                    <a:lnTo>
                      <a:pt x="104" y="56"/>
                    </a:lnTo>
                    <a:lnTo>
                      <a:pt x="136" y="40"/>
                    </a:lnTo>
                    <a:lnTo>
                      <a:pt x="138" y="34"/>
                    </a:lnTo>
                    <a:lnTo>
                      <a:pt x="88" y="20"/>
                    </a:lnTo>
                    <a:lnTo>
                      <a:pt x="14" y="4"/>
                    </a:lnTo>
                    <a:lnTo>
                      <a:pt x="14" y="2"/>
                    </a:lnTo>
                    <a:lnTo>
                      <a:pt x="28" y="6"/>
                    </a:lnTo>
                    <a:lnTo>
                      <a:pt x="6" y="0"/>
                    </a:lnTo>
                    <a:lnTo>
                      <a:pt x="1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7" name="Freeform 3047"/>
              <p:cNvSpPr>
                <a:spLocks/>
              </p:cNvSpPr>
              <p:nvPr/>
            </p:nvSpPr>
            <p:spPr bwMode="auto">
              <a:xfrm>
                <a:off x="7484201" y="2768798"/>
                <a:ext cx="15426" cy="105411"/>
              </a:xfrm>
              <a:custGeom>
                <a:avLst/>
                <a:gdLst/>
                <a:ahLst/>
                <a:cxnLst>
                  <a:cxn ang="0">
                    <a:pos x="12" y="82"/>
                  </a:cxn>
                  <a:cxn ang="0">
                    <a:pos x="0" y="0"/>
                  </a:cxn>
                  <a:cxn ang="0">
                    <a:pos x="6" y="58"/>
                  </a:cxn>
                  <a:cxn ang="0">
                    <a:pos x="12" y="82"/>
                  </a:cxn>
                </a:cxnLst>
                <a:rect l="0" t="0" r="r" b="b"/>
                <a:pathLst>
                  <a:path w="12" h="82">
                    <a:moveTo>
                      <a:pt x="12" y="82"/>
                    </a:moveTo>
                    <a:lnTo>
                      <a:pt x="0" y="0"/>
                    </a:lnTo>
                    <a:lnTo>
                      <a:pt x="6" y="58"/>
                    </a:lnTo>
                    <a:lnTo>
                      <a:pt x="12" y="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8" name="Freeform 3048"/>
              <p:cNvSpPr>
                <a:spLocks/>
              </p:cNvSpPr>
              <p:nvPr/>
            </p:nvSpPr>
            <p:spPr bwMode="auto">
              <a:xfrm>
                <a:off x="7353080" y="2308591"/>
                <a:ext cx="131121" cy="460207"/>
              </a:xfrm>
              <a:custGeom>
                <a:avLst/>
                <a:gdLst/>
                <a:ahLst/>
                <a:cxnLst>
                  <a:cxn ang="0">
                    <a:pos x="38" y="132"/>
                  </a:cxn>
                  <a:cxn ang="0">
                    <a:pos x="102" y="358"/>
                  </a:cxn>
                  <a:cxn ang="0">
                    <a:pos x="80" y="276"/>
                  </a:cxn>
                  <a:cxn ang="0">
                    <a:pos x="40" y="132"/>
                  </a:cxn>
                  <a:cxn ang="0">
                    <a:pos x="2" y="0"/>
                  </a:cxn>
                  <a:cxn ang="0">
                    <a:pos x="0" y="0"/>
                  </a:cxn>
                  <a:cxn ang="0">
                    <a:pos x="8" y="34"/>
                  </a:cxn>
                  <a:cxn ang="0">
                    <a:pos x="38" y="132"/>
                  </a:cxn>
                </a:cxnLst>
                <a:rect l="0" t="0" r="r" b="b"/>
                <a:pathLst>
                  <a:path w="102" h="358">
                    <a:moveTo>
                      <a:pt x="38" y="132"/>
                    </a:moveTo>
                    <a:lnTo>
                      <a:pt x="102" y="358"/>
                    </a:lnTo>
                    <a:lnTo>
                      <a:pt x="80" y="276"/>
                    </a:lnTo>
                    <a:lnTo>
                      <a:pt x="40" y="132"/>
                    </a:lnTo>
                    <a:lnTo>
                      <a:pt x="2" y="0"/>
                    </a:lnTo>
                    <a:lnTo>
                      <a:pt x="0" y="0"/>
                    </a:lnTo>
                    <a:lnTo>
                      <a:pt x="8" y="34"/>
                    </a:lnTo>
                    <a:lnTo>
                      <a:pt x="38"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9" name="Freeform 3049"/>
              <p:cNvSpPr>
                <a:spLocks/>
              </p:cNvSpPr>
              <p:nvPr/>
            </p:nvSpPr>
            <p:spPr bwMode="auto">
              <a:xfrm>
                <a:off x="7353080" y="2308591"/>
                <a:ext cx="10284" cy="43707"/>
              </a:xfrm>
              <a:custGeom>
                <a:avLst/>
                <a:gdLst/>
                <a:ahLst/>
                <a:cxnLst>
                  <a:cxn ang="0">
                    <a:pos x="8" y="34"/>
                  </a:cxn>
                  <a:cxn ang="0">
                    <a:pos x="0" y="0"/>
                  </a:cxn>
                  <a:cxn ang="0">
                    <a:pos x="0" y="0"/>
                  </a:cxn>
                  <a:cxn ang="0">
                    <a:pos x="8" y="34"/>
                  </a:cxn>
                </a:cxnLst>
                <a:rect l="0" t="0" r="r" b="b"/>
                <a:pathLst>
                  <a:path w="8" h="34">
                    <a:moveTo>
                      <a:pt x="8" y="34"/>
                    </a:moveTo>
                    <a:lnTo>
                      <a:pt x="0" y="0"/>
                    </a:lnTo>
                    <a:lnTo>
                      <a:pt x="0" y="0"/>
                    </a:lnTo>
                    <a:lnTo>
                      <a:pt x="8" y="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0" name="Freeform 3050"/>
              <p:cNvSpPr>
                <a:spLocks/>
              </p:cNvSpPr>
              <p:nvPr/>
            </p:nvSpPr>
            <p:spPr bwMode="auto">
              <a:xfrm>
                <a:off x="7499627" y="2874209"/>
                <a:ext cx="64275" cy="69417"/>
              </a:xfrm>
              <a:custGeom>
                <a:avLst/>
                <a:gdLst/>
                <a:ahLst/>
                <a:cxnLst>
                  <a:cxn ang="0">
                    <a:pos x="50" y="54"/>
                  </a:cxn>
                  <a:cxn ang="0">
                    <a:pos x="0" y="0"/>
                  </a:cxn>
                  <a:cxn ang="0">
                    <a:pos x="46" y="50"/>
                  </a:cxn>
                  <a:cxn ang="0">
                    <a:pos x="50" y="54"/>
                  </a:cxn>
                </a:cxnLst>
                <a:rect l="0" t="0" r="r" b="b"/>
                <a:pathLst>
                  <a:path w="50" h="54">
                    <a:moveTo>
                      <a:pt x="50" y="54"/>
                    </a:moveTo>
                    <a:lnTo>
                      <a:pt x="0" y="0"/>
                    </a:lnTo>
                    <a:lnTo>
                      <a:pt x="46" y="50"/>
                    </a:lnTo>
                    <a:lnTo>
                      <a:pt x="50" y="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1" name="Freeform 3051"/>
              <p:cNvSpPr>
                <a:spLocks/>
              </p:cNvSpPr>
              <p:nvPr/>
            </p:nvSpPr>
            <p:spPr bwMode="auto">
              <a:xfrm>
                <a:off x="7491914" y="2843357"/>
                <a:ext cx="66846" cy="95127"/>
              </a:xfrm>
              <a:custGeom>
                <a:avLst/>
                <a:gdLst/>
                <a:ahLst/>
                <a:cxnLst>
                  <a:cxn ang="0">
                    <a:pos x="4" y="26"/>
                  </a:cxn>
                  <a:cxn ang="0">
                    <a:pos x="52" y="74"/>
                  </a:cxn>
                  <a:cxn ang="0">
                    <a:pos x="6" y="24"/>
                  </a:cxn>
                  <a:cxn ang="0">
                    <a:pos x="0" y="0"/>
                  </a:cxn>
                  <a:cxn ang="0">
                    <a:pos x="4" y="26"/>
                  </a:cxn>
                </a:cxnLst>
                <a:rect l="0" t="0" r="r" b="b"/>
                <a:pathLst>
                  <a:path w="52" h="74">
                    <a:moveTo>
                      <a:pt x="4" y="26"/>
                    </a:moveTo>
                    <a:lnTo>
                      <a:pt x="52" y="74"/>
                    </a:lnTo>
                    <a:lnTo>
                      <a:pt x="6" y="24"/>
                    </a:lnTo>
                    <a:lnTo>
                      <a:pt x="0" y="0"/>
                    </a:lnTo>
                    <a:lnTo>
                      <a:pt x="4" y="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2" name="Line 3080"/>
              <p:cNvSpPr>
                <a:spLocks noChangeShapeType="1"/>
              </p:cNvSpPr>
              <p:nvPr/>
            </p:nvSpPr>
            <p:spPr bwMode="auto">
              <a:xfrm>
                <a:off x="4392075" y="5986739"/>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3" name="Line 3117"/>
              <p:cNvSpPr>
                <a:spLocks noChangeShapeType="1"/>
              </p:cNvSpPr>
              <p:nvPr/>
            </p:nvSpPr>
            <p:spPr bwMode="auto">
              <a:xfrm>
                <a:off x="7481174" y="2286090"/>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4" name="Line 3118"/>
              <p:cNvSpPr>
                <a:spLocks noChangeShapeType="1"/>
              </p:cNvSpPr>
              <p:nvPr/>
            </p:nvSpPr>
            <p:spPr bwMode="auto">
              <a:xfrm>
                <a:off x="7481174" y="2286090"/>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5" name="Line 3119"/>
              <p:cNvSpPr>
                <a:spLocks noChangeShapeType="1"/>
              </p:cNvSpPr>
              <p:nvPr/>
            </p:nvSpPr>
            <p:spPr bwMode="auto">
              <a:xfrm>
                <a:off x="7419466" y="3031735"/>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6" name="Line 3120"/>
              <p:cNvSpPr>
                <a:spLocks noChangeShapeType="1"/>
              </p:cNvSpPr>
              <p:nvPr/>
            </p:nvSpPr>
            <p:spPr bwMode="auto">
              <a:xfrm>
                <a:off x="7733151" y="2849180"/>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7" name="Freeform 2852"/>
              <p:cNvSpPr>
                <a:spLocks/>
              </p:cNvSpPr>
              <p:nvPr/>
            </p:nvSpPr>
            <p:spPr bwMode="auto">
              <a:xfrm>
                <a:off x="422208" y="1822257"/>
                <a:ext cx="1313994" cy="1123937"/>
              </a:xfrm>
              <a:custGeom>
                <a:avLst/>
                <a:gdLst/>
                <a:ahLst/>
                <a:cxnLst>
                  <a:cxn ang="0">
                    <a:pos x="378" y="680"/>
                  </a:cxn>
                  <a:cxn ang="0">
                    <a:pos x="388" y="714"/>
                  </a:cxn>
                  <a:cxn ang="0">
                    <a:pos x="378" y="746"/>
                  </a:cxn>
                  <a:cxn ang="0">
                    <a:pos x="298" y="842"/>
                  </a:cxn>
                  <a:cxn ang="0">
                    <a:pos x="206" y="908"/>
                  </a:cxn>
                  <a:cxn ang="0">
                    <a:pos x="120" y="948"/>
                  </a:cxn>
                  <a:cxn ang="0">
                    <a:pos x="88" y="964"/>
                  </a:cxn>
                  <a:cxn ang="0">
                    <a:pos x="62" y="976"/>
                  </a:cxn>
                  <a:cxn ang="0">
                    <a:pos x="52" y="986"/>
                  </a:cxn>
                  <a:cxn ang="0">
                    <a:pos x="32" y="984"/>
                  </a:cxn>
                  <a:cxn ang="0">
                    <a:pos x="0" y="958"/>
                  </a:cxn>
                  <a:cxn ang="0">
                    <a:pos x="120" y="888"/>
                  </a:cxn>
                  <a:cxn ang="0">
                    <a:pos x="162" y="868"/>
                  </a:cxn>
                  <a:cxn ang="0">
                    <a:pos x="206" y="842"/>
                  </a:cxn>
                  <a:cxn ang="0">
                    <a:pos x="206" y="842"/>
                  </a:cxn>
                  <a:cxn ang="0">
                    <a:pos x="206" y="866"/>
                  </a:cxn>
                  <a:cxn ang="0">
                    <a:pos x="210" y="878"/>
                  </a:cxn>
                  <a:cxn ang="0">
                    <a:pos x="222" y="858"/>
                  </a:cxn>
                  <a:cxn ang="0">
                    <a:pos x="242" y="798"/>
                  </a:cxn>
                  <a:cxn ang="0">
                    <a:pos x="250" y="788"/>
                  </a:cxn>
                  <a:cxn ang="0">
                    <a:pos x="256" y="810"/>
                  </a:cxn>
                  <a:cxn ang="0">
                    <a:pos x="252" y="792"/>
                  </a:cxn>
                  <a:cxn ang="0">
                    <a:pos x="252" y="750"/>
                  </a:cxn>
                  <a:cxn ang="0">
                    <a:pos x="258" y="740"/>
                  </a:cxn>
                  <a:cxn ang="0">
                    <a:pos x="246" y="710"/>
                  </a:cxn>
                  <a:cxn ang="0">
                    <a:pos x="152" y="722"/>
                  </a:cxn>
                  <a:cxn ang="0">
                    <a:pos x="86" y="646"/>
                  </a:cxn>
                  <a:cxn ang="0">
                    <a:pos x="76" y="654"/>
                  </a:cxn>
                  <a:cxn ang="0">
                    <a:pos x="56" y="654"/>
                  </a:cxn>
                  <a:cxn ang="0">
                    <a:pos x="20" y="580"/>
                  </a:cxn>
                  <a:cxn ang="0">
                    <a:pos x="106" y="474"/>
                  </a:cxn>
                  <a:cxn ang="0">
                    <a:pos x="176" y="408"/>
                  </a:cxn>
                  <a:cxn ang="0">
                    <a:pos x="116" y="414"/>
                  </a:cxn>
                  <a:cxn ang="0">
                    <a:pos x="36" y="368"/>
                  </a:cxn>
                  <a:cxn ang="0">
                    <a:pos x="28" y="324"/>
                  </a:cxn>
                  <a:cxn ang="0">
                    <a:pos x="22" y="310"/>
                  </a:cxn>
                  <a:cxn ang="0">
                    <a:pos x="36" y="288"/>
                  </a:cxn>
                  <a:cxn ang="0">
                    <a:pos x="166" y="302"/>
                  </a:cxn>
                  <a:cxn ang="0">
                    <a:pos x="166" y="238"/>
                  </a:cxn>
                  <a:cxn ang="0">
                    <a:pos x="154" y="250"/>
                  </a:cxn>
                  <a:cxn ang="0">
                    <a:pos x="132" y="236"/>
                  </a:cxn>
                  <a:cxn ang="0">
                    <a:pos x="90" y="156"/>
                  </a:cxn>
                  <a:cxn ang="0">
                    <a:pos x="92" y="168"/>
                  </a:cxn>
                  <a:cxn ang="0">
                    <a:pos x="108" y="162"/>
                  </a:cxn>
                  <a:cxn ang="0">
                    <a:pos x="136" y="122"/>
                  </a:cxn>
                  <a:cxn ang="0">
                    <a:pos x="166" y="66"/>
                  </a:cxn>
                  <a:cxn ang="0">
                    <a:pos x="186" y="42"/>
                  </a:cxn>
                  <a:cxn ang="0">
                    <a:pos x="368" y="20"/>
                  </a:cxn>
                  <a:cxn ang="0">
                    <a:pos x="690" y="358"/>
                  </a:cxn>
                  <a:cxn ang="0">
                    <a:pos x="836" y="610"/>
                  </a:cxn>
                  <a:cxn ang="0">
                    <a:pos x="988" y="690"/>
                  </a:cxn>
                  <a:cxn ang="0">
                    <a:pos x="1028" y="714"/>
                  </a:cxn>
                  <a:cxn ang="0">
                    <a:pos x="1054" y="728"/>
                  </a:cxn>
                  <a:cxn ang="0">
                    <a:pos x="1154" y="786"/>
                  </a:cxn>
                  <a:cxn ang="0">
                    <a:pos x="978" y="756"/>
                  </a:cxn>
                  <a:cxn ang="0">
                    <a:pos x="796" y="646"/>
                  </a:cxn>
                  <a:cxn ang="0">
                    <a:pos x="590" y="610"/>
                  </a:cxn>
                  <a:cxn ang="0">
                    <a:pos x="478" y="696"/>
                  </a:cxn>
                  <a:cxn ang="0">
                    <a:pos x="474" y="596"/>
                  </a:cxn>
                </a:cxnLst>
                <a:rect l="0" t="0" r="r" b="b"/>
                <a:pathLst>
                  <a:path w="1154" h="988">
                    <a:moveTo>
                      <a:pt x="474" y="596"/>
                    </a:moveTo>
                    <a:lnTo>
                      <a:pt x="378" y="680"/>
                    </a:lnTo>
                    <a:lnTo>
                      <a:pt x="378" y="680"/>
                    </a:lnTo>
                    <a:lnTo>
                      <a:pt x="382" y="688"/>
                    </a:lnTo>
                    <a:lnTo>
                      <a:pt x="388" y="704"/>
                    </a:lnTo>
                    <a:lnTo>
                      <a:pt x="388" y="714"/>
                    </a:lnTo>
                    <a:lnTo>
                      <a:pt x="388" y="726"/>
                    </a:lnTo>
                    <a:lnTo>
                      <a:pt x="384" y="736"/>
                    </a:lnTo>
                    <a:lnTo>
                      <a:pt x="378" y="746"/>
                    </a:lnTo>
                    <a:lnTo>
                      <a:pt x="378" y="746"/>
                    </a:lnTo>
                    <a:lnTo>
                      <a:pt x="328" y="796"/>
                    </a:lnTo>
                    <a:lnTo>
                      <a:pt x="298" y="842"/>
                    </a:lnTo>
                    <a:lnTo>
                      <a:pt x="246" y="878"/>
                    </a:lnTo>
                    <a:lnTo>
                      <a:pt x="206" y="908"/>
                    </a:lnTo>
                    <a:lnTo>
                      <a:pt x="206" y="908"/>
                    </a:lnTo>
                    <a:lnTo>
                      <a:pt x="176" y="922"/>
                    </a:lnTo>
                    <a:lnTo>
                      <a:pt x="120" y="948"/>
                    </a:lnTo>
                    <a:lnTo>
                      <a:pt x="120" y="948"/>
                    </a:lnTo>
                    <a:lnTo>
                      <a:pt x="90" y="962"/>
                    </a:lnTo>
                    <a:lnTo>
                      <a:pt x="90" y="962"/>
                    </a:lnTo>
                    <a:lnTo>
                      <a:pt x="88" y="964"/>
                    </a:lnTo>
                    <a:lnTo>
                      <a:pt x="78" y="966"/>
                    </a:lnTo>
                    <a:lnTo>
                      <a:pt x="68" y="972"/>
                    </a:lnTo>
                    <a:lnTo>
                      <a:pt x="62" y="976"/>
                    </a:lnTo>
                    <a:lnTo>
                      <a:pt x="56" y="982"/>
                    </a:lnTo>
                    <a:lnTo>
                      <a:pt x="56" y="982"/>
                    </a:lnTo>
                    <a:lnTo>
                      <a:pt x="52" y="986"/>
                    </a:lnTo>
                    <a:lnTo>
                      <a:pt x="48" y="988"/>
                    </a:lnTo>
                    <a:lnTo>
                      <a:pt x="40" y="988"/>
                    </a:lnTo>
                    <a:lnTo>
                      <a:pt x="32" y="984"/>
                    </a:lnTo>
                    <a:lnTo>
                      <a:pt x="22" y="978"/>
                    </a:lnTo>
                    <a:lnTo>
                      <a:pt x="6" y="964"/>
                    </a:lnTo>
                    <a:lnTo>
                      <a:pt x="0" y="958"/>
                    </a:lnTo>
                    <a:lnTo>
                      <a:pt x="90" y="902"/>
                    </a:lnTo>
                    <a:lnTo>
                      <a:pt x="120" y="888"/>
                    </a:lnTo>
                    <a:lnTo>
                      <a:pt x="120" y="888"/>
                    </a:lnTo>
                    <a:lnTo>
                      <a:pt x="138" y="880"/>
                    </a:lnTo>
                    <a:lnTo>
                      <a:pt x="140" y="880"/>
                    </a:lnTo>
                    <a:lnTo>
                      <a:pt x="162" y="868"/>
                    </a:lnTo>
                    <a:lnTo>
                      <a:pt x="162" y="868"/>
                    </a:lnTo>
                    <a:lnTo>
                      <a:pt x="192" y="850"/>
                    </a:lnTo>
                    <a:lnTo>
                      <a:pt x="206" y="842"/>
                    </a:lnTo>
                    <a:lnTo>
                      <a:pt x="206" y="842"/>
                    </a:lnTo>
                    <a:lnTo>
                      <a:pt x="216" y="836"/>
                    </a:lnTo>
                    <a:lnTo>
                      <a:pt x="206" y="842"/>
                    </a:lnTo>
                    <a:lnTo>
                      <a:pt x="206" y="842"/>
                    </a:lnTo>
                    <a:lnTo>
                      <a:pt x="206" y="854"/>
                    </a:lnTo>
                    <a:lnTo>
                      <a:pt x="206" y="866"/>
                    </a:lnTo>
                    <a:lnTo>
                      <a:pt x="208" y="874"/>
                    </a:lnTo>
                    <a:lnTo>
                      <a:pt x="208" y="876"/>
                    </a:lnTo>
                    <a:lnTo>
                      <a:pt x="210" y="878"/>
                    </a:lnTo>
                    <a:lnTo>
                      <a:pt x="212" y="878"/>
                    </a:lnTo>
                    <a:lnTo>
                      <a:pt x="214" y="874"/>
                    </a:lnTo>
                    <a:lnTo>
                      <a:pt x="222" y="858"/>
                    </a:lnTo>
                    <a:lnTo>
                      <a:pt x="232" y="826"/>
                    </a:lnTo>
                    <a:lnTo>
                      <a:pt x="232" y="826"/>
                    </a:lnTo>
                    <a:lnTo>
                      <a:pt x="242" y="798"/>
                    </a:lnTo>
                    <a:lnTo>
                      <a:pt x="246" y="792"/>
                    </a:lnTo>
                    <a:lnTo>
                      <a:pt x="248" y="788"/>
                    </a:lnTo>
                    <a:lnTo>
                      <a:pt x="250" y="788"/>
                    </a:lnTo>
                    <a:lnTo>
                      <a:pt x="252" y="790"/>
                    </a:lnTo>
                    <a:lnTo>
                      <a:pt x="254" y="800"/>
                    </a:lnTo>
                    <a:lnTo>
                      <a:pt x="256" y="810"/>
                    </a:lnTo>
                    <a:lnTo>
                      <a:pt x="256" y="816"/>
                    </a:lnTo>
                    <a:lnTo>
                      <a:pt x="254" y="812"/>
                    </a:lnTo>
                    <a:lnTo>
                      <a:pt x="252" y="792"/>
                    </a:lnTo>
                    <a:lnTo>
                      <a:pt x="252" y="792"/>
                    </a:lnTo>
                    <a:lnTo>
                      <a:pt x="250" y="766"/>
                    </a:lnTo>
                    <a:lnTo>
                      <a:pt x="252" y="750"/>
                    </a:lnTo>
                    <a:lnTo>
                      <a:pt x="252" y="742"/>
                    </a:lnTo>
                    <a:lnTo>
                      <a:pt x="254" y="738"/>
                    </a:lnTo>
                    <a:lnTo>
                      <a:pt x="258" y="740"/>
                    </a:lnTo>
                    <a:lnTo>
                      <a:pt x="260" y="742"/>
                    </a:lnTo>
                    <a:lnTo>
                      <a:pt x="262" y="746"/>
                    </a:lnTo>
                    <a:lnTo>
                      <a:pt x="246" y="710"/>
                    </a:lnTo>
                    <a:lnTo>
                      <a:pt x="212" y="722"/>
                    </a:lnTo>
                    <a:lnTo>
                      <a:pt x="176" y="732"/>
                    </a:lnTo>
                    <a:lnTo>
                      <a:pt x="152" y="722"/>
                    </a:lnTo>
                    <a:lnTo>
                      <a:pt x="126" y="716"/>
                    </a:lnTo>
                    <a:lnTo>
                      <a:pt x="120" y="670"/>
                    </a:lnTo>
                    <a:lnTo>
                      <a:pt x="86" y="646"/>
                    </a:lnTo>
                    <a:lnTo>
                      <a:pt x="86" y="646"/>
                    </a:lnTo>
                    <a:lnTo>
                      <a:pt x="82" y="650"/>
                    </a:lnTo>
                    <a:lnTo>
                      <a:pt x="76" y="654"/>
                    </a:lnTo>
                    <a:lnTo>
                      <a:pt x="70" y="656"/>
                    </a:lnTo>
                    <a:lnTo>
                      <a:pt x="64" y="658"/>
                    </a:lnTo>
                    <a:lnTo>
                      <a:pt x="56" y="654"/>
                    </a:lnTo>
                    <a:lnTo>
                      <a:pt x="48" y="646"/>
                    </a:lnTo>
                    <a:lnTo>
                      <a:pt x="40" y="630"/>
                    </a:lnTo>
                    <a:lnTo>
                      <a:pt x="20" y="580"/>
                    </a:lnTo>
                    <a:lnTo>
                      <a:pt x="20" y="524"/>
                    </a:lnTo>
                    <a:lnTo>
                      <a:pt x="46" y="490"/>
                    </a:lnTo>
                    <a:lnTo>
                      <a:pt x="106" y="474"/>
                    </a:lnTo>
                    <a:lnTo>
                      <a:pt x="146" y="470"/>
                    </a:lnTo>
                    <a:lnTo>
                      <a:pt x="172" y="434"/>
                    </a:lnTo>
                    <a:lnTo>
                      <a:pt x="176" y="408"/>
                    </a:lnTo>
                    <a:lnTo>
                      <a:pt x="166" y="388"/>
                    </a:lnTo>
                    <a:lnTo>
                      <a:pt x="142" y="414"/>
                    </a:lnTo>
                    <a:lnTo>
                      <a:pt x="116" y="414"/>
                    </a:lnTo>
                    <a:lnTo>
                      <a:pt x="60" y="398"/>
                    </a:lnTo>
                    <a:lnTo>
                      <a:pt x="36" y="368"/>
                    </a:lnTo>
                    <a:lnTo>
                      <a:pt x="36" y="368"/>
                    </a:lnTo>
                    <a:lnTo>
                      <a:pt x="30" y="334"/>
                    </a:lnTo>
                    <a:lnTo>
                      <a:pt x="30" y="334"/>
                    </a:lnTo>
                    <a:lnTo>
                      <a:pt x="28" y="324"/>
                    </a:lnTo>
                    <a:lnTo>
                      <a:pt x="26" y="318"/>
                    </a:lnTo>
                    <a:lnTo>
                      <a:pt x="22" y="312"/>
                    </a:lnTo>
                    <a:lnTo>
                      <a:pt x="22" y="310"/>
                    </a:lnTo>
                    <a:lnTo>
                      <a:pt x="26" y="302"/>
                    </a:lnTo>
                    <a:lnTo>
                      <a:pt x="26" y="302"/>
                    </a:lnTo>
                    <a:lnTo>
                      <a:pt x="36" y="288"/>
                    </a:lnTo>
                    <a:lnTo>
                      <a:pt x="36" y="288"/>
                    </a:lnTo>
                    <a:lnTo>
                      <a:pt x="136" y="282"/>
                    </a:lnTo>
                    <a:lnTo>
                      <a:pt x="166" y="302"/>
                    </a:lnTo>
                    <a:lnTo>
                      <a:pt x="182" y="258"/>
                    </a:lnTo>
                    <a:lnTo>
                      <a:pt x="166" y="238"/>
                    </a:lnTo>
                    <a:lnTo>
                      <a:pt x="166" y="238"/>
                    </a:lnTo>
                    <a:lnTo>
                      <a:pt x="164" y="242"/>
                    </a:lnTo>
                    <a:lnTo>
                      <a:pt x="160" y="248"/>
                    </a:lnTo>
                    <a:lnTo>
                      <a:pt x="154" y="250"/>
                    </a:lnTo>
                    <a:lnTo>
                      <a:pt x="148" y="250"/>
                    </a:lnTo>
                    <a:lnTo>
                      <a:pt x="140" y="246"/>
                    </a:lnTo>
                    <a:lnTo>
                      <a:pt x="132" y="236"/>
                    </a:lnTo>
                    <a:lnTo>
                      <a:pt x="120" y="218"/>
                    </a:lnTo>
                    <a:lnTo>
                      <a:pt x="96" y="188"/>
                    </a:lnTo>
                    <a:lnTo>
                      <a:pt x="90" y="156"/>
                    </a:lnTo>
                    <a:lnTo>
                      <a:pt x="90" y="156"/>
                    </a:lnTo>
                    <a:lnTo>
                      <a:pt x="90" y="162"/>
                    </a:lnTo>
                    <a:lnTo>
                      <a:pt x="92" y="168"/>
                    </a:lnTo>
                    <a:lnTo>
                      <a:pt x="94" y="170"/>
                    </a:lnTo>
                    <a:lnTo>
                      <a:pt x="100" y="168"/>
                    </a:lnTo>
                    <a:lnTo>
                      <a:pt x="108" y="162"/>
                    </a:lnTo>
                    <a:lnTo>
                      <a:pt x="120" y="146"/>
                    </a:lnTo>
                    <a:lnTo>
                      <a:pt x="136" y="122"/>
                    </a:lnTo>
                    <a:lnTo>
                      <a:pt x="136" y="122"/>
                    </a:lnTo>
                    <a:lnTo>
                      <a:pt x="162" y="80"/>
                    </a:lnTo>
                    <a:lnTo>
                      <a:pt x="168" y="66"/>
                    </a:lnTo>
                    <a:lnTo>
                      <a:pt x="166" y="66"/>
                    </a:lnTo>
                    <a:lnTo>
                      <a:pt x="164" y="68"/>
                    </a:lnTo>
                    <a:lnTo>
                      <a:pt x="162" y="72"/>
                    </a:lnTo>
                    <a:lnTo>
                      <a:pt x="186" y="42"/>
                    </a:lnTo>
                    <a:lnTo>
                      <a:pt x="262" y="0"/>
                    </a:lnTo>
                    <a:lnTo>
                      <a:pt x="312" y="16"/>
                    </a:lnTo>
                    <a:lnTo>
                      <a:pt x="368" y="20"/>
                    </a:lnTo>
                    <a:lnTo>
                      <a:pt x="478" y="20"/>
                    </a:lnTo>
                    <a:lnTo>
                      <a:pt x="570" y="20"/>
                    </a:lnTo>
                    <a:lnTo>
                      <a:pt x="690" y="358"/>
                    </a:lnTo>
                    <a:lnTo>
                      <a:pt x="750" y="564"/>
                    </a:lnTo>
                    <a:lnTo>
                      <a:pt x="780" y="590"/>
                    </a:lnTo>
                    <a:lnTo>
                      <a:pt x="836" y="610"/>
                    </a:lnTo>
                    <a:lnTo>
                      <a:pt x="902" y="630"/>
                    </a:lnTo>
                    <a:lnTo>
                      <a:pt x="942" y="666"/>
                    </a:lnTo>
                    <a:lnTo>
                      <a:pt x="988" y="690"/>
                    </a:lnTo>
                    <a:lnTo>
                      <a:pt x="988" y="690"/>
                    </a:lnTo>
                    <a:lnTo>
                      <a:pt x="1010" y="704"/>
                    </a:lnTo>
                    <a:lnTo>
                      <a:pt x="1028" y="714"/>
                    </a:lnTo>
                    <a:lnTo>
                      <a:pt x="1042" y="722"/>
                    </a:lnTo>
                    <a:lnTo>
                      <a:pt x="1042" y="722"/>
                    </a:lnTo>
                    <a:lnTo>
                      <a:pt x="1054" y="728"/>
                    </a:lnTo>
                    <a:lnTo>
                      <a:pt x="1066" y="736"/>
                    </a:lnTo>
                    <a:lnTo>
                      <a:pt x="1078" y="746"/>
                    </a:lnTo>
                    <a:lnTo>
                      <a:pt x="1154" y="786"/>
                    </a:lnTo>
                    <a:lnTo>
                      <a:pt x="1124" y="832"/>
                    </a:lnTo>
                    <a:lnTo>
                      <a:pt x="1072" y="826"/>
                    </a:lnTo>
                    <a:lnTo>
                      <a:pt x="978" y="756"/>
                    </a:lnTo>
                    <a:lnTo>
                      <a:pt x="916" y="710"/>
                    </a:lnTo>
                    <a:lnTo>
                      <a:pt x="866" y="670"/>
                    </a:lnTo>
                    <a:lnTo>
                      <a:pt x="796" y="646"/>
                    </a:lnTo>
                    <a:lnTo>
                      <a:pt x="726" y="620"/>
                    </a:lnTo>
                    <a:lnTo>
                      <a:pt x="664" y="620"/>
                    </a:lnTo>
                    <a:lnTo>
                      <a:pt x="590" y="610"/>
                    </a:lnTo>
                    <a:lnTo>
                      <a:pt x="524" y="620"/>
                    </a:lnTo>
                    <a:lnTo>
                      <a:pt x="504" y="670"/>
                    </a:lnTo>
                    <a:lnTo>
                      <a:pt x="478" y="696"/>
                    </a:lnTo>
                    <a:lnTo>
                      <a:pt x="448" y="686"/>
                    </a:lnTo>
                    <a:lnTo>
                      <a:pt x="454" y="640"/>
                    </a:lnTo>
                    <a:lnTo>
                      <a:pt x="474" y="596"/>
                    </a:lnTo>
                    <a:close/>
                  </a:path>
                </a:pathLst>
              </a:custGeom>
              <a:solidFill>
                <a:schemeClr val="accent1">
                  <a:lumMod val="20000"/>
                  <a:lumOff val="80000"/>
                </a:schemeClr>
              </a:solid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grpSp>
            <p:nvGrpSpPr>
              <p:cNvPr id="219" name="Group 218"/>
              <p:cNvGrpSpPr/>
              <p:nvPr/>
            </p:nvGrpSpPr>
            <p:grpSpPr>
              <a:xfrm>
                <a:off x="883945" y="5169509"/>
                <a:ext cx="1294851" cy="708271"/>
                <a:chOff x="928688" y="5603875"/>
                <a:chExt cx="1503362" cy="822325"/>
              </a:xfrm>
              <a:solidFill>
                <a:schemeClr val="accent1">
                  <a:lumMod val="20000"/>
                  <a:lumOff val="80000"/>
                </a:schemeClr>
              </a:solidFill>
            </p:grpSpPr>
            <p:sp>
              <p:nvSpPr>
                <p:cNvPr id="221" name="Freeform 3061"/>
                <p:cNvSpPr>
                  <a:spLocks/>
                </p:cNvSpPr>
                <p:nvPr/>
              </p:nvSpPr>
              <p:spPr bwMode="auto">
                <a:xfrm>
                  <a:off x="928688" y="5603875"/>
                  <a:ext cx="114300" cy="98425"/>
                </a:xfrm>
                <a:custGeom>
                  <a:avLst/>
                  <a:gdLst/>
                  <a:ahLst/>
                  <a:cxnLst>
                    <a:cxn ang="0">
                      <a:pos x="86" y="30"/>
                    </a:cxn>
                    <a:cxn ang="0">
                      <a:pos x="50" y="74"/>
                    </a:cxn>
                    <a:cxn ang="0">
                      <a:pos x="0" y="40"/>
                    </a:cxn>
                    <a:cxn ang="0">
                      <a:pos x="30" y="0"/>
                    </a:cxn>
                    <a:cxn ang="0">
                      <a:pos x="86" y="30"/>
                    </a:cxn>
                  </a:cxnLst>
                  <a:rect l="0" t="0" r="r" b="b"/>
                  <a:pathLst>
                    <a:path w="86" h="74">
                      <a:moveTo>
                        <a:pt x="86" y="30"/>
                      </a:moveTo>
                      <a:lnTo>
                        <a:pt x="50" y="74"/>
                      </a:lnTo>
                      <a:lnTo>
                        <a:pt x="0" y="40"/>
                      </a:lnTo>
                      <a:lnTo>
                        <a:pt x="30" y="0"/>
                      </a:lnTo>
                      <a:lnTo>
                        <a:pt x="86" y="30"/>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2" name="Freeform 3062"/>
                <p:cNvSpPr>
                  <a:spLocks/>
                </p:cNvSpPr>
                <p:nvPr/>
              </p:nvSpPr>
              <p:spPr bwMode="auto">
                <a:xfrm>
                  <a:off x="1135063" y="5616575"/>
                  <a:ext cx="144462" cy="150813"/>
                </a:xfrm>
                <a:custGeom>
                  <a:avLst/>
                  <a:gdLst/>
                  <a:ahLst/>
                  <a:cxnLst>
                    <a:cxn ang="0">
                      <a:pos x="82" y="94"/>
                    </a:cxn>
                    <a:cxn ang="0">
                      <a:pos x="66" y="114"/>
                    </a:cxn>
                    <a:cxn ang="0">
                      <a:pos x="20" y="84"/>
                    </a:cxn>
                    <a:cxn ang="0">
                      <a:pos x="0" y="60"/>
                    </a:cxn>
                    <a:cxn ang="0">
                      <a:pos x="0" y="8"/>
                    </a:cxn>
                    <a:cxn ang="0">
                      <a:pos x="40" y="8"/>
                    </a:cxn>
                    <a:cxn ang="0">
                      <a:pos x="40" y="8"/>
                    </a:cxn>
                    <a:cxn ang="0">
                      <a:pos x="36" y="6"/>
                    </a:cxn>
                    <a:cxn ang="0">
                      <a:pos x="32" y="0"/>
                    </a:cxn>
                    <a:cxn ang="0">
                      <a:pos x="32" y="0"/>
                    </a:cxn>
                    <a:cxn ang="0">
                      <a:pos x="36" y="0"/>
                    </a:cxn>
                    <a:cxn ang="0">
                      <a:pos x="60" y="14"/>
                    </a:cxn>
                    <a:cxn ang="0">
                      <a:pos x="60" y="14"/>
                    </a:cxn>
                    <a:cxn ang="0">
                      <a:pos x="78" y="24"/>
                    </a:cxn>
                    <a:cxn ang="0">
                      <a:pos x="90" y="28"/>
                    </a:cxn>
                    <a:cxn ang="0">
                      <a:pos x="104" y="32"/>
                    </a:cxn>
                    <a:cxn ang="0">
                      <a:pos x="108" y="34"/>
                    </a:cxn>
                    <a:cxn ang="0">
                      <a:pos x="110" y="36"/>
                    </a:cxn>
                    <a:cxn ang="0">
                      <a:pos x="110" y="44"/>
                    </a:cxn>
                    <a:cxn ang="0">
                      <a:pos x="110" y="44"/>
                    </a:cxn>
                    <a:cxn ang="0">
                      <a:pos x="110" y="64"/>
                    </a:cxn>
                    <a:cxn ang="0">
                      <a:pos x="110" y="94"/>
                    </a:cxn>
                    <a:cxn ang="0">
                      <a:pos x="82" y="94"/>
                    </a:cxn>
                  </a:cxnLst>
                  <a:rect l="0" t="0" r="r" b="b"/>
                  <a:pathLst>
                    <a:path w="110" h="114">
                      <a:moveTo>
                        <a:pt x="82" y="94"/>
                      </a:moveTo>
                      <a:lnTo>
                        <a:pt x="66" y="114"/>
                      </a:lnTo>
                      <a:lnTo>
                        <a:pt x="20" y="84"/>
                      </a:lnTo>
                      <a:lnTo>
                        <a:pt x="0" y="60"/>
                      </a:lnTo>
                      <a:lnTo>
                        <a:pt x="0" y="8"/>
                      </a:lnTo>
                      <a:lnTo>
                        <a:pt x="40" y="8"/>
                      </a:lnTo>
                      <a:lnTo>
                        <a:pt x="40" y="8"/>
                      </a:lnTo>
                      <a:lnTo>
                        <a:pt x="36" y="6"/>
                      </a:lnTo>
                      <a:lnTo>
                        <a:pt x="32" y="0"/>
                      </a:lnTo>
                      <a:lnTo>
                        <a:pt x="32" y="0"/>
                      </a:lnTo>
                      <a:lnTo>
                        <a:pt x="36" y="0"/>
                      </a:lnTo>
                      <a:lnTo>
                        <a:pt x="60" y="14"/>
                      </a:lnTo>
                      <a:lnTo>
                        <a:pt x="60" y="14"/>
                      </a:lnTo>
                      <a:lnTo>
                        <a:pt x="78" y="24"/>
                      </a:lnTo>
                      <a:lnTo>
                        <a:pt x="90" y="28"/>
                      </a:lnTo>
                      <a:lnTo>
                        <a:pt x="104" y="32"/>
                      </a:lnTo>
                      <a:lnTo>
                        <a:pt x="108" y="34"/>
                      </a:lnTo>
                      <a:lnTo>
                        <a:pt x="110" y="36"/>
                      </a:lnTo>
                      <a:lnTo>
                        <a:pt x="110" y="44"/>
                      </a:lnTo>
                      <a:lnTo>
                        <a:pt x="110" y="44"/>
                      </a:lnTo>
                      <a:lnTo>
                        <a:pt x="110" y="64"/>
                      </a:lnTo>
                      <a:lnTo>
                        <a:pt x="110" y="94"/>
                      </a:lnTo>
                      <a:lnTo>
                        <a:pt x="82" y="94"/>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3" name="Freeform 3063"/>
                <p:cNvSpPr>
                  <a:spLocks/>
                </p:cNvSpPr>
                <p:nvPr/>
              </p:nvSpPr>
              <p:spPr bwMode="auto">
                <a:xfrm>
                  <a:off x="1406525" y="5719763"/>
                  <a:ext cx="161925" cy="109537"/>
                </a:xfrm>
                <a:custGeom>
                  <a:avLst/>
                  <a:gdLst/>
                  <a:ahLst/>
                  <a:cxnLst>
                    <a:cxn ang="0">
                      <a:pos x="122" y="82"/>
                    </a:cxn>
                    <a:cxn ang="0">
                      <a:pos x="80" y="72"/>
                    </a:cxn>
                    <a:cxn ang="0">
                      <a:pos x="80" y="72"/>
                    </a:cxn>
                    <a:cxn ang="0">
                      <a:pos x="82" y="74"/>
                    </a:cxn>
                    <a:cxn ang="0">
                      <a:pos x="66" y="78"/>
                    </a:cxn>
                    <a:cxn ang="0">
                      <a:pos x="66" y="78"/>
                    </a:cxn>
                    <a:cxn ang="0">
                      <a:pos x="40" y="82"/>
                    </a:cxn>
                    <a:cxn ang="0">
                      <a:pos x="0" y="52"/>
                    </a:cxn>
                    <a:cxn ang="0">
                      <a:pos x="0" y="22"/>
                    </a:cxn>
                    <a:cxn ang="0">
                      <a:pos x="0" y="22"/>
                    </a:cxn>
                    <a:cxn ang="0">
                      <a:pos x="0" y="16"/>
                    </a:cxn>
                    <a:cxn ang="0">
                      <a:pos x="2" y="12"/>
                    </a:cxn>
                    <a:cxn ang="0">
                      <a:pos x="4" y="6"/>
                    </a:cxn>
                    <a:cxn ang="0">
                      <a:pos x="10" y="2"/>
                    </a:cxn>
                    <a:cxn ang="0">
                      <a:pos x="18" y="0"/>
                    </a:cxn>
                    <a:cxn ang="0">
                      <a:pos x="30" y="2"/>
                    </a:cxn>
                    <a:cxn ang="0">
                      <a:pos x="46" y="6"/>
                    </a:cxn>
                    <a:cxn ang="0">
                      <a:pos x="46" y="6"/>
                    </a:cxn>
                    <a:cxn ang="0">
                      <a:pos x="70" y="16"/>
                    </a:cxn>
                    <a:cxn ang="0">
                      <a:pos x="74" y="16"/>
                    </a:cxn>
                    <a:cxn ang="0">
                      <a:pos x="74" y="14"/>
                    </a:cxn>
                    <a:cxn ang="0">
                      <a:pos x="70" y="10"/>
                    </a:cxn>
                    <a:cxn ang="0">
                      <a:pos x="66" y="6"/>
                    </a:cxn>
                    <a:cxn ang="0">
                      <a:pos x="96" y="28"/>
                    </a:cxn>
                    <a:cxn ang="0">
                      <a:pos x="106" y="52"/>
                    </a:cxn>
                    <a:cxn ang="0">
                      <a:pos x="122" y="82"/>
                    </a:cxn>
                  </a:cxnLst>
                  <a:rect l="0" t="0" r="r" b="b"/>
                  <a:pathLst>
                    <a:path w="122" h="82">
                      <a:moveTo>
                        <a:pt x="122" y="82"/>
                      </a:moveTo>
                      <a:lnTo>
                        <a:pt x="80" y="72"/>
                      </a:lnTo>
                      <a:lnTo>
                        <a:pt x="80" y="72"/>
                      </a:lnTo>
                      <a:lnTo>
                        <a:pt x="82" y="74"/>
                      </a:lnTo>
                      <a:lnTo>
                        <a:pt x="66" y="78"/>
                      </a:lnTo>
                      <a:lnTo>
                        <a:pt x="66" y="78"/>
                      </a:lnTo>
                      <a:lnTo>
                        <a:pt x="40" y="82"/>
                      </a:lnTo>
                      <a:lnTo>
                        <a:pt x="0" y="52"/>
                      </a:lnTo>
                      <a:lnTo>
                        <a:pt x="0" y="22"/>
                      </a:lnTo>
                      <a:lnTo>
                        <a:pt x="0" y="22"/>
                      </a:lnTo>
                      <a:lnTo>
                        <a:pt x="0" y="16"/>
                      </a:lnTo>
                      <a:lnTo>
                        <a:pt x="2" y="12"/>
                      </a:lnTo>
                      <a:lnTo>
                        <a:pt x="4" y="6"/>
                      </a:lnTo>
                      <a:lnTo>
                        <a:pt x="10" y="2"/>
                      </a:lnTo>
                      <a:lnTo>
                        <a:pt x="18" y="0"/>
                      </a:lnTo>
                      <a:lnTo>
                        <a:pt x="30" y="2"/>
                      </a:lnTo>
                      <a:lnTo>
                        <a:pt x="46" y="6"/>
                      </a:lnTo>
                      <a:lnTo>
                        <a:pt x="46" y="6"/>
                      </a:lnTo>
                      <a:lnTo>
                        <a:pt x="70" y="16"/>
                      </a:lnTo>
                      <a:lnTo>
                        <a:pt x="74" y="16"/>
                      </a:lnTo>
                      <a:lnTo>
                        <a:pt x="74" y="14"/>
                      </a:lnTo>
                      <a:lnTo>
                        <a:pt x="70" y="10"/>
                      </a:lnTo>
                      <a:lnTo>
                        <a:pt x="66" y="6"/>
                      </a:lnTo>
                      <a:lnTo>
                        <a:pt x="96" y="28"/>
                      </a:lnTo>
                      <a:lnTo>
                        <a:pt x="106" y="52"/>
                      </a:lnTo>
                      <a:lnTo>
                        <a:pt x="122" y="82"/>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4" name="Freeform 3064"/>
                <p:cNvSpPr>
                  <a:spLocks/>
                </p:cNvSpPr>
                <p:nvPr/>
              </p:nvSpPr>
              <p:spPr bwMode="auto">
                <a:xfrm>
                  <a:off x="1871663" y="5908675"/>
                  <a:ext cx="214312" cy="147638"/>
                </a:xfrm>
                <a:custGeom>
                  <a:avLst/>
                  <a:gdLst/>
                  <a:ahLst/>
                  <a:cxnLst>
                    <a:cxn ang="0">
                      <a:pos x="162" y="66"/>
                    </a:cxn>
                    <a:cxn ang="0">
                      <a:pos x="106" y="92"/>
                    </a:cxn>
                    <a:cxn ang="0">
                      <a:pos x="86" y="112"/>
                    </a:cxn>
                    <a:cxn ang="0">
                      <a:pos x="52" y="112"/>
                    </a:cxn>
                    <a:cxn ang="0">
                      <a:pos x="36" y="62"/>
                    </a:cxn>
                    <a:cxn ang="0">
                      <a:pos x="0" y="26"/>
                    </a:cxn>
                    <a:cxn ang="0">
                      <a:pos x="0" y="0"/>
                    </a:cxn>
                    <a:cxn ang="0">
                      <a:pos x="36" y="6"/>
                    </a:cxn>
                    <a:cxn ang="0">
                      <a:pos x="76" y="42"/>
                    </a:cxn>
                    <a:cxn ang="0">
                      <a:pos x="146" y="46"/>
                    </a:cxn>
                    <a:cxn ang="0">
                      <a:pos x="162" y="66"/>
                    </a:cxn>
                  </a:cxnLst>
                  <a:rect l="0" t="0" r="r" b="b"/>
                  <a:pathLst>
                    <a:path w="162" h="112">
                      <a:moveTo>
                        <a:pt x="162" y="66"/>
                      </a:moveTo>
                      <a:lnTo>
                        <a:pt x="106" y="92"/>
                      </a:lnTo>
                      <a:lnTo>
                        <a:pt x="86" y="112"/>
                      </a:lnTo>
                      <a:lnTo>
                        <a:pt x="52" y="112"/>
                      </a:lnTo>
                      <a:lnTo>
                        <a:pt x="36" y="62"/>
                      </a:lnTo>
                      <a:lnTo>
                        <a:pt x="0" y="26"/>
                      </a:lnTo>
                      <a:lnTo>
                        <a:pt x="0" y="0"/>
                      </a:lnTo>
                      <a:lnTo>
                        <a:pt x="36" y="6"/>
                      </a:lnTo>
                      <a:lnTo>
                        <a:pt x="76" y="42"/>
                      </a:lnTo>
                      <a:lnTo>
                        <a:pt x="146" y="46"/>
                      </a:lnTo>
                      <a:lnTo>
                        <a:pt x="162" y="66"/>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5" name="Freeform 3065"/>
                <p:cNvSpPr>
                  <a:spLocks/>
                </p:cNvSpPr>
                <p:nvPr/>
              </p:nvSpPr>
              <p:spPr bwMode="auto">
                <a:xfrm>
                  <a:off x="1760538" y="5929313"/>
                  <a:ext cx="71437" cy="79375"/>
                </a:xfrm>
                <a:custGeom>
                  <a:avLst/>
                  <a:gdLst/>
                  <a:ahLst/>
                  <a:cxnLst>
                    <a:cxn ang="0">
                      <a:pos x="30" y="60"/>
                    </a:cxn>
                    <a:cxn ang="0">
                      <a:pos x="0" y="30"/>
                    </a:cxn>
                    <a:cxn ang="0">
                      <a:pos x="0" y="0"/>
                    </a:cxn>
                    <a:cxn ang="0">
                      <a:pos x="30" y="6"/>
                    </a:cxn>
                    <a:cxn ang="0">
                      <a:pos x="50" y="26"/>
                    </a:cxn>
                    <a:cxn ang="0">
                      <a:pos x="54" y="46"/>
                    </a:cxn>
                    <a:cxn ang="0">
                      <a:pos x="30" y="60"/>
                    </a:cxn>
                  </a:cxnLst>
                  <a:rect l="0" t="0" r="r" b="b"/>
                  <a:pathLst>
                    <a:path w="54" h="60">
                      <a:moveTo>
                        <a:pt x="30" y="60"/>
                      </a:moveTo>
                      <a:lnTo>
                        <a:pt x="0" y="30"/>
                      </a:lnTo>
                      <a:lnTo>
                        <a:pt x="0" y="0"/>
                      </a:lnTo>
                      <a:lnTo>
                        <a:pt x="30" y="6"/>
                      </a:lnTo>
                      <a:lnTo>
                        <a:pt x="50" y="26"/>
                      </a:lnTo>
                      <a:lnTo>
                        <a:pt x="54" y="46"/>
                      </a:lnTo>
                      <a:lnTo>
                        <a:pt x="30" y="60"/>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6" name="Freeform 3066"/>
                <p:cNvSpPr>
                  <a:spLocks/>
                </p:cNvSpPr>
                <p:nvPr/>
              </p:nvSpPr>
              <p:spPr bwMode="auto">
                <a:xfrm>
                  <a:off x="1647825" y="5837238"/>
                  <a:ext cx="204788" cy="57150"/>
                </a:xfrm>
                <a:custGeom>
                  <a:avLst/>
                  <a:gdLst/>
                  <a:ahLst/>
                  <a:cxnLst>
                    <a:cxn ang="0">
                      <a:pos x="156" y="20"/>
                    </a:cxn>
                    <a:cxn ang="0">
                      <a:pos x="130" y="44"/>
                    </a:cxn>
                    <a:cxn ang="0">
                      <a:pos x="106" y="44"/>
                    </a:cxn>
                    <a:cxn ang="0">
                      <a:pos x="80" y="34"/>
                    </a:cxn>
                    <a:cxn ang="0">
                      <a:pos x="80" y="34"/>
                    </a:cxn>
                    <a:cxn ang="0">
                      <a:pos x="80" y="36"/>
                    </a:cxn>
                    <a:cxn ang="0">
                      <a:pos x="78" y="36"/>
                    </a:cxn>
                    <a:cxn ang="0">
                      <a:pos x="72" y="36"/>
                    </a:cxn>
                    <a:cxn ang="0">
                      <a:pos x="54" y="34"/>
                    </a:cxn>
                    <a:cxn ang="0">
                      <a:pos x="54" y="34"/>
                    </a:cxn>
                    <a:cxn ang="0">
                      <a:pos x="24" y="30"/>
                    </a:cxn>
                    <a:cxn ang="0">
                      <a:pos x="24" y="30"/>
                    </a:cxn>
                    <a:cxn ang="0">
                      <a:pos x="16" y="24"/>
                    </a:cxn>
                    <a:cxn ang="0">
                      <a:pos x="10" y="18"/>
                    </a:cxn>
                    <a:cxn ang="0">
                      <a:pos x="4" y="12"/>
                    </a:cxn>
                    <a:cxn ang="0">
                      <a:pos x="0" y="6"/>
                    </a:cxn>
                    <a:cxn ang="0">
                      <a:pos x="2" y="4"/>
                    </a:cxn>
                    <a:cxn ang="0">
                      <a:pos x="4" y="2"/>
                    </a:cxn>
                    <a:cxn ang="0">
                      <a:pos x="8" y="0"/>
                    </a:cxn>
                    <a:cxn ang="0">
                      <a:pos x="14" y="0"/>
                    </a:cxn>
                    <a:cxn ang="0">
                      <a:pos x="34" y="0"/>
                    </a:cxn>
                    <a:cxn ang="0">
                      <a:pos x="34" y="0"/>
                    </a:cxn>
                    <a:cxn ang="0">
                      <a:pos x="70" y="2"/>
                    </a:cxn>
                    <a:cxn ang="0">
                      <a:pos x="78" y="2"/>
                    </a:cxn>
                    <a:cxn ang="0">
                      <a:pos x="70" y="0"/>
                    </a:cxn>
                    <a:cxn ang="0">
                      <a:pos x="106" y="4"/>
                    </a:cxn>
                    <a:cxn ang="0">
                      <a:pos x="156" y="20"/>
                    </a:cxn>
                  </a:cxnLst>
                  <a:rect l="0" t="0" r="r" b="b"/>
                  <a:pathLst>
                    <a:path w="156" h="44">
                      <a:moveTo>
                        <a:pt x="156" y="20"/>
                      </a:moveTo>
                      <a:lnTo>
                        <a:pt x="130" y="44"/>
                      </a:lnTo>
                      <a:lnTo>
                        <a:pt x="106" y="44"/>
                      </a:lnTo>
                      <a:lnTo>
                        <a:pt x="80" y="34"/>
                      </a:lnTo>
                      <a:lnTo>
                        <a:pt x="80" y="34"/>
                      </a:lnTo>
                      <a:lnTo>
                        <a:pt x="80" y="36"/>
                      </a:lnTo>
                      <a:lnTo>
                        <a:pt x="78" y="36"/>
                      </a:lnTo>
                      <a:lnTo>
                        <a:pt x="72" y="36"/>
                      </a:lnTo>
                      <a:lnTo>
                        <a:pt x="54" y="34"/>
                      </a:lnTo>
                      <a:lnTo>
                        <a:pt x="54" y="34"/>
                      </a:lnTo>
                      <a:lnTo>
                        <a:pt x="24" y="30"/>
                      </a:lnTo>
                      <a:lnTo>
                        <a:pt x="24" y="30"/>
                      </a:lnTo>
                      <a:lnTo>
                        <a:pt x="16" y="24"/>
                      </a:lnTo>
                      <a:lnTo>
                        <a:pt x="10" y="18"/>
                      </a:lnTo>
                      <a:lnTo>
                        <a:pt x="4" y="12"/>
                      </a:lnTo>
                      <a:lnTo>
                        <a:pt x="0" y="6"/>
                      </a:lnTo>
                      <a:lnTo>
                        <a:pt x="2" y="4"/>
                      </a:lnTo>
                      <a:lnTo>
                        <a:pt x="4" y="2"/>
                      </a:lnTo>
                      <a:lnTo>
                        <a:pt x="8" y="0"/>
                      </a:lnTo>
                      <a:lnTo>
                        <a:pt x="14" y="0"/>
                      </a:lnTo>
                      <a:lnTo>
                        <a:pt x="34" y="0"/>
                      </a:lnTo>
                      <a:lnTo>
                        <a:pt x="34" y="0"/>
                      </a:lnTo>
                      <a:lnTo>
                        <a:pt x="70" y="2"/>
                      </a:lnTo>
                      <a:lnTo>
                        <a:pt x="78" y="2"/>
                      </a:lnTo>
                      <a:lnTo>
                        <a:pt x="70" y="0"/>
                      </a:lnTo>
                      <a:lnTo>
                        <a:pt x="106" y="4"/>
                      </a:lnTo>
                      <a:lnTo>
                        <a:pt x="156" y="20"/>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227" name="Freeform 3067"/>
                <p:cNvSpPr>
                  <a:spLocks/>
                </p:cNvSpPr>
                <p:nvPr/>
              </p:nvSpPr>
              <p:spPr bwMode="auto">
                <a:xfrm>
                  <a:off x="2105025" y="6000750"/>
                  <a:ext cx="327025" cy="425450"/>
                </a:xfrm>
                <a:custGeom>
                  <a:avLst/>
                  <a:gdLst/>
                  <a:ahLst/>
                  <a:cxnLst>
                    <a:cxn ang="0">
                      <a:pos x="242" y="216"/>
                    </a:cxn>
                    <a:cxn ang="0">
                      <a:pos x="208" y="236"/>
                    </a:cxn>
                    <a:cxn ang="0">
                      <a:pos x="188" y="246"/>
                    </a:cxn>
                    <a:cxn ang="0">
                      <a:pos x="168" y="268"/>
                    </a:cxn>
                    <a:cxn ang="0">
                      <a:pos x="92" y="272"/>
                    </a:cxn>
                    <a:cxn ang="0">
                      <a:pos x="76" y="292"/>
                    </a:cxn>
                    <a:cxn ang="0">
                      <a:pos x="72" y="312"/>
                    </a:cxn>
                    <a:cxn ang="0">
                      <a:pos x="42" y="322"/>
                    </a:cxn>
                    <a:cxn ang="0">
                      <a:pos x="16" y="292"/>
                    </a:cxn>
                    <a:cxn ang="0">
                      <a:pos x="26" y="256"/>
                    </a:cxn>
                    <a:cxn ang="0">
                      <a:pos x="36" y="226"/>
                    </a:cxn>
                    <a:cxn ang="0">
                      <a:pos x="36" y="202"/>
                    </a:cxn>
                    <a:cxn ang="0">
                      <a:pos x="16" y="152"/>
                    </a:cxn>
                    <a:cxn ang="0">
                      <a:pos x="0" y="110"/>
                    </a:cxn>
                    <a:cxn ang="0">
                      <a:pos x="10" y="76"/>
                    </a:cxn>
                    <a:cxn ang="0">
                      <a:pos x="36" y="56"/>
                    </a:cxn>
                    <a:cxn ang="0">
                      <a:pos x="36" y="30"/>
                    </a:cxn>
                    <a:cxn ang="0">
                      <a:pos x="42" y="6"/>
                    </a:cxn>
                    <a:cxn ang="0">
                      <a:pos x="92" y="0"/>
                    </a:cxn>
                    <a:cxn ang="0">
                      <a:pos x="158" y="60"/>
                    </a:cxn>
                    <a:cxn ang="0">
                      <a:pos x="232" y="76"/>
                    </a:cxn>
                    <a:cxn ang="0">
                      <a:pos x="232" y="76"/>
                    </a:cxn>
                    <a:cxn ang="0">
                      <a:pos x="232" y="110"/>
                    </a:cxn>
                    <a:cxn ang="0">
                      <a:pos x="232" y="110"/>
                    </a:cxn>
                    <a:cxn ang="0">
                      <a:pos x="230" y="122"/>
                    </a:cxn>
                    <a:cxn ang="0">
                      <a:pos x="228" y="132"/>
                    </a:cxn>
                    <a:cxn ang="0">
                      <a:pos x="228" y="138"/>
                    </a:cxn>
                    <a:cxn ang="0">
                      <a:pos x="228" y="144"/>
                    </a:cxn>
                    <a:cxn ang="0">
                      <a:pos x="232" y="152"/>
                    </a:cxn>
                    <a:cxn ang="0">
                      <a:pos x="238" y="162"/>
                    </a:cxn>
                    <a:cxn ang="0">
                      <a:pos x="238" y="162"/>
                    </a:cxn>
                    <a:cxn ang="0">
                      <a:pos x="244" y="170"/>
                    </a:cxn>
                    <a:cxn ang="0">
                      <a:pos x="246" y="180"/>
                    </a:cxn>
                    <a:cxn ang="0">
                      <a:pos x="248" y="190"/>
                    </a:cxn>
                    <a:cxn ang="0">
                      <a:pos x="248" y="198"/>
                    </a:cxn>
                    <a:cxn ang="0">
                      <a:pos x="244" y="212"/>
                    </a:cxn>
                    <a:cxn ang="0">
                      <a:pos x="242" y="216"/>
                    </a:cxn>
                    <a:cxn ang="0">
                      <a:pos x="242" y="216"/>
                    </a:cxn>
                  </a:cxnLst>
                  <a:rect l="0" t="0" r="r" b="b"/>
                  <a:pathLst>
                    <a:path w="248" h="322">
                      <a:moveTo>
                        <a:pt x="242" y="216"/>
                      </a:moveTo>
                      <a:lnTo>
                        <a:pt x="208" y="236"/>
                      </a:lnTo>
                      <a:lnTo>
                        <a:pt x="188" y="246"/>
                      </a:lnTo>
                      <a:lnTo>
                        <a:pt x="168" y="268"/>
                      </a:lnTo>
                      <a:lnTo>
                        <a:pt x="92" y="272"/>
                      </a:lnTo>
                      <a:lnTo>
                        <a:pt x="76" y="292"/>
                      </a:lnTo>
                      <a:lnTo>
                        <a:pt x="72" y="312"/>
                      </a:lnTo>
                      <a:lnTo>
                        <a:pt x="42" y="322"/>
                      </a:lnTo>
                      <a:lnTo>
                        <a:pt x="16" y="292"/>
                      </a:lnTo>
                      <a:lnTo>
                        <a:pt x="26" y="256"/>
                      </a:lnTo>
                      <a:lnTo>
                        <a:pt x="36" y="226"/>
                      </a:lnTo>
                      <a:lnTo>
                        <a:pt x="36" y="202"/>
                      </a:lnTo>
                      <a:lnTo>
                        <a:pt x="16" y="152"/>
                      </a:lnTo>
                      <a:lnTo>
                        <a:pt x="0" y="110"/>
                      </a:lnTo>
                      <a:lnTo>
                        <a:pt x="10" y="76"/>
                      </a:lnTo>
                      <a:lnTo>
                        <a:pt x="36" y="56"/>
                      </a:lnTo>
                      <a:lnTo>
                        <a:pt x="36" y="30"/>
                      </a:lnTo>
                      <a:lnTo>
                        <a:pt x="42" y="6"/>
                      </a:lnTo>
                      <a:lnTo>
                        <a:pt x="92" y="0"/>
                      </a:lnTo>
                      <a:lnTo>
                        <a:pt x="158" y="60"/>
                      </a:lnTo>
                      <a:lnTo>
                        <a:pt x="232" y="76"/>
                      </a:lnTo>
                      <a:lnTo>
                        <a:pt x="232" y="76"/>
                      </a:lnTo>
                      <a:lnTo>
                        <a:pt x="232" y="110"/>
                      </a:lnTo>
                      <a:lnTo>
                        <a:pt x="232" y="110"/>
                      </a:lnTo>
                      <a:lnTo>
                        <a:pt x="230" y="122"/>
                      </a:lnTo>
                      <a:lnTo>
                        <a:pt x="228" y="132"/>
                      </a:lnTo>
                      <a:lnTo>
                        <a:pt x="228" y="138"/>
                      </a:lnTo>
                      <a:lnTo>
                        <a:pt x="228" y="144"/>
                      </a:lnTo>
                      <a:lnTo>
                        <a:pt x="232" y="152"/>
                      </a:lnTo>
                      <a:lnTo>
                        <a:pt x="238" y="162"/>
                      </a:lnTo>
                      <a:lnTo>
                        <a:pt x="238" y="162"/>
                      </a:lnTo>
                      <a:lnTo>
                        <a:pt x="244" y="170"/>
                      </a:lnTo>
                      <a:lnTo>
                        <a:pt x="246" y="180"/>
                      </a:lnTo>
                      <a:lnTo>
                        <a:pt x="248" y="190"/>
                      </a:lnTo>
                      <a:lnTo>
                        <a:pt x="248" y="198"/>
                      </a:lnTo>
                      <a:lnTo>
                        <a:pt x="244" y="212"/>
                      </a:lnTo>
                      <a:lnTo>
                        <a:pt x="242" y="216"/>
                      </a:lnTo>
                      <a:lnTo>
                        <a:pt x="242" y="216"/>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grpSp>
        </p:grpSp>
        <p:sp>
          <p:nvSpPr>
            <p:cNvPr id="228" name="5-Point Star 227"/>
            <p:cNvSpPr/>
            <p:nvPr/>
          </p:nvSpPr>
          <p:spPr>
            <a:xfrm>
              <a:off x="2320992" y="9802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29" name="5-Point Star 228"/>
            <p:cNvSpPr/>
            <p:nvPr/>
          </p:nvSpPr>
          <p:spPr>
            <a:xfrm>
              <a:off x="2854392" y="14374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0" name="5-Point Star 229"/>
            <p:cNvSpPr/>
            <p:nvPr/>
          </p:nvSpPr>
          <p:spPr>
            <a:xfrm>
              <a:off x="2625792" y="10945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1" name="5-Point Star 230"/>
            <p:cNvSpPr/>
            <p:nvPr/>
          </p:nvSpPr>
          <p:spPr>
            <a:xfrm>
              <a:off x="2244792" y="23518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2" name="5-Point Star 231"/>
            <p:cNvSpPr/>
            <p:nvPr/>
          </p:nvSpPr>
          <p:spPr>
            <a:xfrm>
              <a:off x="2397192" y="27519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3" name="5-Point Star 232"/>
            <p:cNvSpPr/>
            <p:nvPr/>
          </p:nvSpPr>
          <p:spPr>
            <a:xfrm>
              <a:off x="2320992" y="26947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4" name="5-Point Star 233"/>
            <p:cNvSpPr/>
            <p:nvPr/>
          </p:nvSpPr>
          <p:spPr>
            <a:xfrm>
              <a:off x="3159192" y="21804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5" name="5-Point Star 234"/>
            <p:cNvSpPr/>
            <p:nvPr/>
          </p:nvSpPr>
          <p:spPr>
            <a:xfrm>
              <a:off x="2016192" y="36663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6" name="5-Point Star 235"/>
            <p:cNvSpPr/>
            <p:nvPr/>
          </p:nvSpPr>
          <p:spPr>
            <a:xfrm>
              <a:off x="5140392" y="12660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7" name="5-Point Star 236"/>
            <p:cNvSpPr/>
            <p:nvPr/>
          </p:nvSpPr>
          <p:spPr>
            <a:xfrm>
              <a:off x="6130992" y="21804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8" name="5-Point Star 237"/>
            <p:cNvSpPr/>
            <p:nvPr/>
          </p:nvSpPr>
          <p:spPr>
            <a:xfrm>
              <a:off x="6359592" y="309480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9" name="5-Point Star 238"/>
            <p:cNvSpPr/>
            <p:nvPr/>
          </p:nvSpPr>
          <p:spPr>
            <a:xfrm>
              <a:off x="7121592" y="33805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0" name="5-Point Star 239"/>
            <p:cNvSpPr/>
            <p:nvPr/>
          </p:nvSpPr>
          <p:spPr>
            <a:xfrm>
              <a:off x="6892992" y="2668374"/>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1" name="5-Point Star 240"/>
            <p:cNvSpPr/>
            <p:nvPr/>
          </p:nvSpPr>
          <p:spPr>
            <a:xfrm>
              <a:off x="7197792" y="2096874"/>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2" name="5-Point Star 241"/>
            <p:cNvSpPr/>
            <p:nvPr/>
          </p:nvSpPr>
          <p:spPr>
            <a:xfrm>
              <a:off x="6969192" y="1811124"/>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3" name="5-Point Star 242"/>
            <p:cNvSpPr/>
            <p:nvPr/>
          </p:nvSpPr>
          <p:spPr>
            <a:xfrm>
              <a:off x="3235392" y="138030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6" name="5-Point Star 245"/>
            <p:cNvSpPr/>
            <p:nvPr/>
          </p:nvSpPr>
          <p:spPr>
            <a:xfrm>
              <a:off x="7121592" y="13231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7" name="5-Point Star 246"/>
            <p:cNvSpPr/>
            <p:nvPr/>
          </p:nvSpPr>
          <p:spPr>
            <a:xfrm>
              <a:off x="7045392" y="1551751"/>
              <a:ext cx="169166" cy="140678"/>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50" name="5-Point Star 249"/>
            <p:cNvSpPr/>
            <p:nvPr/>
          </p:nvSpPr>
          <p:spPr>
            <a:xfrm>
              <a:off x="2168592" y="138030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51" name="5-Point Star 250"/>
            <p:cNvSpPr/>
            <p:nvPr/>
          </p:nvSpPr>
          <p:spPr>
            <a:xfrm>
              <a:off x="2168592" y="160890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53" name="5-Point Star 252"/>
            <p:cNvSpPr/>
            <p:nvPr/>
          </p:nvSpPr>
          <p:spPr>
            <a:xfrm>
              <a:off x="2016192" y="183750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54" name="5-Point Star 253"/>
            <p:cNvSpPr/>
            <p:nvPr/>
          </p:nvSpPr>
          <p:spPr>
            <a:xfrm>
              <a:off x="2016192" y="21232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56" name="5-Point Star 255"/>
            <p:cNvSpPr/>
            <p:nvPr/>
          </p:nvSpPr>
          <p:spPr>
            <a:xfrm>
              <a:off x="3616392" y="26947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59" name="5-Point Star 258"/>
            <p:cNvSpPr/>
            <p:nvPr/>
          </p:nvSpPr>
          <p:spPr>
            <a:xfrm>
              <a:off x="4911792" y="298050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0" name="5-Point Star 259"/>
            <p:cNvSpPr/>
            <p:nvPr/>
          </p:nvSpPr>
          <p:spPr>
            <a:xfrm>
              <a:off x="4835592" y="31519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1" name="5-Point Star 260"/>
            <p:cNvSpPr/>
            <p:nvPr/>
          </p:nvSpPr>
          <p:spPr>
            <a:xfrm>
              <a:off x="5123626" y="3239874"/>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2" name="5-Point Star 261"/>
            <p:cNvSpPr/>
            <p:nvPr/>
          </p:nvSpPr>
          <p:spPr>
            <a:xfrm>
              <a:off x="7273992" y="355200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3" name="5-Point Star 262"/>
            <p:cNvSpPr/>
            <p:nvPr/>
          </p:nvSpPr>
          <p:spPr>
            <a:xfrm>
              <a:off x="7045392" y="26947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4" name="5-Point Star 263"/>
            <p:cNvSpPr/>
            <p:nvPr/>
          </p:nvSpPr>
          <p:spPr>
            <a:xfrm>
              <a:off x="6359592" y="24661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5" name="5-Point Star 264"/>
            <p:cNvSpPr/>
            <p:nvPr/>
          </p:nvSpPr>
          <p:spPr>
            <a:xfrm>
              <a:off x="6841234" y="2286000"/>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6" name="5-Point Star 265"/>
            <p:cNvSpPr/>
            <p:nvPr/>
          </p:nvSpPr>
          <p:spPr>
            <a:xfrm>
              <a:off x="7045392" y="23518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7" name="5-Point Star 266"/>
            <p:cNvSpPr/>
            <p:nvPr/>
          </p:nvSpPr>
          <p:spPr>
            <a:xfrm>
              <a:off x="7315200" y="2031022"/>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8" name="5-Point Star 267"/>
            <p:cNvSpPr/>
            <p:nvPr/>
          </p:nvSpPr>
          <p:spPr>
            <a:xfrm>
              <a:off x="7197792" y="195180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9" name="5-Point Star 268"/>
            <p:cNvSpPr/>
            <p:nvPr/>
          </p:nvSpPr>
          <p:spPr>
            <a:xfrm>
              <a:off x="7197792" y="17803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0" name="5-Point Star 269"/>
            <p:cNvSpPr/>
            <p:nvPr/>
          </p:nvSpPr>
          <p:spPr>
            <a:xfrm>
              <a:off x="7578792" y="15517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1" name="5-Point Star 270"/>
            <p:cNvSpPr/>
            <p:nvPr/>
          </p:nvSpPr>
          <p:spPr>
            <a:xfrm>
              <a:off x="7654992" y="9802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2" name="5-Point Star 271"/>
            <p:cNvSpPr/>
            <p:nvPr/>
          </p:nvSpPr>
          <p:spPr>
            <a:xfrm>
              <a:off x="6096000" y="1600200"/>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3" name="5-Point Star 272"/>
            <p:cNvSpPr/>
            <p:nvPr/>
          </p:nvSpPr>
          <p:spPr>
            <a:xfrm>
              <a:off x="6359592" y="18946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4" name="5-Point Star 273"/>
            <p:cNvSpPr/>
            <p:nvPr/>
          </p:nvSpPr>
          <p:spPr>
            <a:xfrm>
              <a:off x="6054792" y="18946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5" name="5-Point Star 274"/>
            <p:cNvSpPr/>
            <p:nvPr/>
          </p:nvSpPr>
          <p:spPr>
            <a:xfrm>
              <a:off x="5673792" y="166605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6" name="5-Point Star 275"/>
            <p:cNvSpPr/>
            <p:nvPr/>
          </p:nvSpPr>
          <p:spPr>
            <a:xfrm>
              <a:off x="5597592" y="1639674"/>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7" name="5-Point Star 276"/>
            <p:cNvSpPr/>
            <p:nvPr/>
          </p:nvSpPr>
          <p:spPr>
            <a:xfrm>
              <a:off x="5216592" y="1380301"/>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9" name="5-Point Star 278"/>
            <p:cNvSpPr/>
            <p:nvPr/>
          </p:nvSpPr>
          <p:spPr>
            <a:xfrm>
              <a:off x="7423624" y="1996169"/>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80" name="5-Point Star 279"/>
            <p:cNvSpPr/>
            <p:nvPr/>
          </p:nvSpPr>
          <p:spPr>
            <a:xfrm>
              <a:off x="7248474" y="1905482"/>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81" name="5-Point Star 280"/>
            <p:cNvSpPr/>
            <p:nvPr/>
          </p:nvSpPr>
          <p:spPr>
            <a:xfrm>
              <a:off x="7573376" y="1934206"/>
              <a:ext cx="169166" cy="140678"/>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grpSp>
      <p:sp>
        <p:nvSpPr>
          <p:cNvPr id="257" name="5-Point Star 256" descr="&quot;&quot;"/>
          <p:cNvSpPr/>
          <p:nvPr/>
        </p:nvSpPr>
        <p:spPr>
          <a:xfrm>
            <a:off x="6109017" y="4259374"/>
            <a:ext cx="313183" cy="32970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8" name="TextBox 247" descr="Testing Partner&#10;"/>
          <p:cNvSpPr txBox="1"/>
          <p:nvPr/>
        </p:nvSpPr>
        <p:spPr>
          <a:xfrm>
            <a:off x="6377736" y="4195651"/>
            <a:ext cx="2708208" cy="523220"/>
          </a:xfrm>
          <a:prstGeom prst="rect">
            <a:avLst/>
          </a:prstGeom>
          <a:noFill/>
        </p:spPr>
        <p:txBody>
          <a:bodyPr wrap="square" rtlCol="0">
            <a:spAutoFit/>
          </a:bodyPr>
          <a:lstStyle/>
          <a:p>
            <a:r>
              <a:rPr lang="en-US" sz="2800" dirty="0" smtClean="0"/>
              <a:t>Testing Partner</a:t>
            </a:r>
            <a:endParaRPr lang="en-US" sz="2800" dirty="0"/>
          </a:p>
        </p:txBody>
      </p:sp>
      <p:sp>
        <p:nvSpPr>
          <p:cNvPr id="244" name="5-Point Star 243"/>
          <p:cNvSpPr/>
          <p:nvPr/>
        </p:nvSpPr>
        <p:spPr>
          <a:xfrm>
            <a:off x="6105761" y="3766925"/>
            <a:ext cx="313183" cy="428725"/>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sz="1600" b="1" dirty="0">
              <a:solidFill>
                <a:srgbClr val="F7941E"/>
              </a:solidFill>
            </a:endParaRPr>
          </a:p>
        </p:txBody>
      </p:sp>
      <p:sp>
        <p:nvSpPr>
          <p:cNvPr id="245" name="TextBox 244" descr="Current Partner&#10;"/>
          <p:cNvSpPr txBox="1"/>
          <p:nvPr/>
        </p:nvSpPr>
        <p:spPr>
          <a:xfrm>
            <a:off x="6377736" y="3736154"/>
            <a:ext cx="2708208" cy="523220"/>
          </a:xfrm>
          <a:prstGeom prst="rect">
            <a:avLst/>
          </a:prstGeom>
          <a:noFill/>
        </p:spPr>
        <p:txBody>
          <a:bodyPr wrap="square" rtlCol="0">
            <a:spAutoFit/>
          </a:bodyPr>
          <a:lstStyle/>
          <a:p>
            <a:r>
              <a:rPr lang="en-US" sz="2800" dirty="0" smtClean="0"/>
              <a:t>Current Partner</a:t>
            </a:r>
            <a:endParaRPr lang="en-US" sz="2800" dirty="0"/>
          </a:p>
        </p:txBody>
      </p:sp>
    </p:spTree>
    <p:extLst>
      <p:ext uri="{BB962C8B-B14F-4D97-AF65-F5344CB8AC3E}">
        <p14:creationId xmlns:p14="http://schemas.microsoft.com/office/powerpoint/2010/main" val="40055756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ap of the U.S. with current partners in green stars and testing partners in yellow stars, and pending partners in red stars.&#10;"/>
          <p:cNvGrpSpPr/>
          <p:nvPr/>
        </p:nvGrpSpPr>
        <p:grpSpPr>
          <a:xfrm>
            <a:off x="79830" y="158753"/>
            <a:ext cx="9012284" cy="4141052"/>
            <a:chOff x="79830" y="158753"/>
            <a:chExt cx="9012284" cy="4141052"/>
          </a:xfrm>
        </p:grpSpPr>
        <p:grpSp>
          <p:nvGrpSpPr>
            <p:cNvPr id="10" name="Group 9"/>
            <p:cNvGrpSpPr/>
            <p:nvPr/>
          </p:nvGrpSpPr>
          <p:grpSpPr>
            <a:xfrm>
              <a:off x="79830" y="158753"/>
              <a:ext cx="9012284" cy="4141052"/>
              <a:chOff x="471569" y="1740998"/>
              <a:chExt cx="7531557" cy="4247027"/>
            </a:xfrm>
          </p:grpSpPr>
          <p:grpSp>
            <p:nvGrpSpPr>
              <p:cNvPr id="11" name="Group 10"/>
              <p:cNvGrpSpPr/>
              <p:nvPr/>
            </p:nvGrpSpPr>
            <p:grpSpPr>
              <a:xfrm>
                <a:off x="471569" y="1740998"/>
                <a:ext cx="7531557" cy="4247027"/>
                <a:chOff x="471569" y="1740998"/>
                <a:chExt cx="7531557" cy="4247027"/>
              </a:xfrm>
            </p:grpSpPr>
            <p:sp>
              <p:nvSpPr>
                <p:cNvPr id="85" name="Freeform 6"/>
                <p:cNvSpPr>
                  <a:spLocks/>
                </p:cNvSpPr>
                <p:nvPr/>
              </p:nvSpPr>
              <p:spPr bwMode="auto">
                <a:xfrm>
                  <a:off x="5854048" y="3601871"/>
                  <a:ext cx="876663" cy="485892"/>
                </a:xfrm>
                <a:custGeom>
                  <a:avLst/>
                  <a:gdLst/>
                  <a:ahLst/>
                  <a:cxnLst>
                    <a:cxn ang="0">
                      <a:pos x="630" y="82"/>
                    </a:cxn>
                    <a:cxn ang="0">
                      <a:pos x="616" y="40"/>
                    </a:cxn>
                    <a:cxn ang="0">
                      <a:pos x="592" y="24"/>
                    </a:cxn>
                    <a:cxn ang="0">
                      <a:pos x="502" y="36"/>
                    </a:cxn>
                    <a:cxn ang="0">
                      <a:pos x="396" y="0"/>
                    </a:cxn>
                    <a:cxn ang="0">
                      <a:pos x="400" y="12"/>
                    </a:cxn>
                    <a:cxn ang="0">
                      <a:pos x="360" y="52"/>
                    </a:cxn>
                    <a:cxn ang="0">
                      <a:pos x="310" y="162"/>
                    </a:cxn>
                    <a:cxn ang="0">
                      <a:pos x="280" y="148"/>
                    </a:cxn>
                    <a:cxn ang="0">
                      <a:pos x="200" y="204"/>
                    </a:cxn>
                    <a:cxn ang="0">
                      <a:pos x="176" y="188"/>
                    </a:cxn>
                    <a:cxn ang="0">
                      <a:pos x="122" y="232"/>
                    </a:cxn>
                    <a:cxn ang="0">
                      <a:pos x="122" y="228"/>
                    </a:cxn>
                    <a:cxn ang="0">
                      <a:pos x="176" y="184"/>
                    </a:cxn>
                    <a:cxn ang="0">
                      <a:pos x="122" y="224"/>
                    </a:cxn>
                    <a:cxn ang="0">
                      <a:pos x="118" y="256"/>
                    </a:cxn>
                    <a:cxn ang="0">
                      <a:pos x="76" y="312"/>
                    </a:cxn>
                    <a:cxn ang="0">
                      <a:pos x="26" y="286"/>
                    </a:cxn>
                    <a:cxn ang="0">
                      <a:pos x="4" y="330"/>
                    </a:cxn>
                    <a:cxn ang="0">
                      <a:pos x="0" y="322"/>
                    </a:cxn>
                    <a:cxn ang="0">
                      <a:pos x="6" y="378"/>
                    </a:cxn>
                    <a:cxn ang="0">
                      <a:pos x="26" y="376"/>
                    </a:cxn>
                    <a:cxn ang="0">
                      <a:pos x="306" y="330"/>
                    </a:cxn>
                    <a:cxn ang="0">
                      <a:pos x="568" y="276"/>
                    </a:cxn>
                    <a:cxn ang="0">
                      <a:pos x="632" y="202"/>
                    </a:cxn>
                    <a:cxn ang="0">
                      <a:pos x="682" y="104"/>
                    </a:cxn>
                    <a:cxn ang="0">
                      <a:pos x="630" y="82"/>
                    </a:cxn>
                  </a:cxnLst>
                  <a:rect l="0" t="0" r="r" b="b"/>
                  <a:pathLst>
                    <a:path w="682" h="378">
                      <a:moveTo>
                        <a:pt x="630" y="82"/>
                      </a:moveTo>
                      <a:lnTo>
                        <a:pt x="616" y="40"/>
                      </a:lnTo>
                      <a:lnTo>
                        <a:pt x="592" y="24"/>
                      </a:lnTo>
                      <a:lnTo>
                        <a:pt x="502" y="36"/>
                      </a:lnTo>
                      <a:lnTo>
                        <a:pt x="396" y="0"/>
                      </a:lnTo>
                      <a:lnTo>
                        <a:pt x="400" y="12"/>
                      </a:lnTo>
                      <a:lnTo>
                        <a:pt x="360" y="52"/>
                      </a:lnTo>
                      <a:lnTo>
                        <a:pt x="310" y="162"/>
                      </a:lnTo>
                      <a:lnTo>
                        <a:pt x="280" y="148"/>
                      </a:lnTo>
                      <a:lnTo>
                        <a:pt x="200" y="204"/>
                      </a:lnTo>
                      <a:lnTo>
                        <a:pt x="176" y="188"/>
                      </a:lnTo>
                      <a:lnTo>
                        <a:pt x="122" y="232"/>
                      </a:lnTo>
                      <a:lnTo>
                        <a:pt x="122" y="228"/>
                      </a:lnTo>
                      <a:lnTo>
                        <a:pt x="176" y="184"/>
                      </a:lnTo>
                      <a:lnTo>
                        <a:pt x="122" y="224"/>
                      </a:lnTo>
                      <a:lnTo>
                        <a:pt x="118" y="256"/>
                      </a:lnTo>
                      <a:lnTo>
                        <a:pt x="76" y="312"/>
                      </a:lnTo>
                      <a:lnTo>
                        <a:pt x="26" y="286"/>
                      </a:lnTo>
                      <a:lnTo>
                        <a:pt x="4" y="330"/>
                      </a:lnTo>
                      <a:lnTo>
                        <a:pt x="0" y="322"/>
                      </a:lnTo>
                      <a:lnTo>
                        <a:pt x="6" y="378"/>
                      </a:lnTo>
                      <a:lnTo>
                        <a:pt x="26" y="376"/>
                      </a:lnTo>
                      <a:lnTo>
                        <a:pt x="306" y="330"/>
                      </a:lnTo>
                      <a:lnTo>
                        <a:pt x="568" y="276"/>
                      </a:lnTo>
                      <a:lnTo>
                        <a:pt x="632" y="202"/>
                      </a:lnTo>
                      <a:lnTo>
                        <a:pt x="682" y="104"/>
                      </a:lnTo>
                      <a:lnTo>
                        <a:pt x="630" y="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6" name="Freeform 7"/>
                <p:cNvSpPr>
                  <a:spLocks/>
                </p:cNvSpPr>
                <p:nvPr/>
              </p:nvSpPr>
              <p:spPr bwMode="auto">
                <a:xfrm>
                  <a:off x="5115304" y="3553932"/>
                  <a:ext cx="755833" cy="655569"/>
                </a:xfrm>
                <a:custGeom>
                  <a:avLst/>
                  <a:gdLst/>
                  <a:ahLst/>
                  <a:cxnLst>
                    <a:cxn ang="0">
                      <a:pos x="556" y="278"/>
                    </a:cxn>
                    <a:cxn ang="0">
                      <a:pos x="476" y="220"/>
                    </a:cxn>
                    <a:cxn ang="0">
                      <a:pos x="476" y="140"/>
                    </a:cxn>
                    <a:cxn ang="0">
                      <a:pos x="444" y="140"/>
                    </a:cxn>
                    <a:cxn ang="0">
                      <a:pos x="346" y="14"/>
                    </a:cxn>
                    <a:cxn ang="0">
                      <a:pos x="346" y="0"/>
                    </a:cxn>
                    <a:cxn ang="0">
                      <a:pos x="0" y="8"/>
                    </a:cxn>
                    <a:cxn ang="0">
                      <a:pos x="22" y="70"/>
                    </a:cxn>
                    <a:cxn ang="0">
                      <a:pos x="68" y="70"/>
                    </a:cxn>
                    <a:cxn ang="0">
                      <a:pos x="50" y="136"/>
                    </a:cxn>
                    <a:cxn ang="0">
                      <a:pos x="104" y="160"/>
                    </a:cxn>
                    <a:cxn ang="0">
                      <a:pos x="132" y="470"/>
                    </a:cxn>
                    <a:cxn ang="0">
                      <a:pos x="522" y="462"/>
                    </a:cxn>
                    <a:cxn ang="0">
                      <a:pos x="506" y="510"/>
                    </a:cxn>
                    <a:cxn ang="0">
                      <a:pos x="586" y="504"/>
                    </a:cxn>
                    <a:cxn ang="0">
                      <a:pos x="586" y="410"/>
                    </a:cxn>
                    <a:cxn ang="0">
                      <a:pos x="588" y="408"/>
                    </a:cxn>
                    <a:cxn ang="0">
                      <a:pos x="582" y="352"/>
                    </a:cxn>
                    <a:cxn ang="0">
                      <a:pos x="556" y="278"/>
                    </a:cxn>
                  </a:cxnLst>
                  <a:rect l="0" t="0" r="r" b="b"/>
                  <a:pathLst>
                    <a:path w="588" h="510">
                      <a:moveTo>
                        <a:pt x="556" y="278"/>
                      </a:moveTo>
                      <a:lnTo>
                        <a:pt x="476" y="220"/>
                      </a:lnTo>
                      <a:lnTo>
                        <a:pt x="476" y="140"/>
                      </a:lnTo>
                      <a:lnTo>
                        <a:pt x="444" y="140"/>
                      </a:lnTo>
                      <a:lnTo>
                        <a:pt x="346" y="14"/>
                      </a:lnTo>
                      <a:lnTo>
                        <a:pt x="346" y="0"/>
                      </a:lnTo>
                      <a:lnTo>
                        <a:pt x="0" y="8"/>
                      </a:lnTo>
                      <a:lnTo>
                        <a:pt x="22" y="70"/>
                      </a:lnTo>
                      <a:lnTo>
                        <a:pt x="68" y="70"/>
                      </a:lnTo>
                      <a:lnTo>
                        <a:pt x="50" y="136"/>
                      </a:lnTo>
                      <a:lnTo>
                        <a:pt x="104" y="160"/>
                      </a:lnTo>
                      <a:lnTo>
                        <a:pt x="132" y="470"/>
                      </a:lnTo>
                      <a:lnTo>
                        <a:pt x="522" y="462"/>
                      </a:lnTo>
                      <a:lnTo>
                        <a:pt x="506" y="510"/>
                      </a:lnTo>
                      <a:lnTo>
                        <a:pt x="586" y="504"/>
                      </a:lnTo>
                      <a:lnTo>
                        <a:pt x="586" y="410"/>
                      </a:lnTo>
                      <a:lnTo>
                        <a:pt x="588" y="408"/>
                      </a:lnTo>
                      <a:lnTo>
                        <a:pt x="582" y="352"/>
                      </a:lnTo>
                      <a:lnTo>
                        <a:pt x="556" y="27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7" name="Freeform 86"/>
                <p:cNvSpPr>
                  <a:spLocks/>
                </p:cNvSpPr>
                <p:nvPr/>
              </p:nvSpPr>
              <p:spPr bwMode="auto">
                <a:xfrm>
                  <a:off x="5304037" y="2462996"/>
                  <a:ext cx="646996" cy="751772"/>
                </a:xfrm>
                <a:custGeom>
                  <a:avLst/>
                  <a:gdLst/>
                  <a:ahLst/>
                  <a:cxnLst>
                    <a:cxn ang="0">
                      <a:pos x="404" y="538"/>
                    </a:cxn>
                    <a:cxn ang="0">
                      <a:pos x="490" y="542"/>
                    </a:cxn>
                    <a:cxn ang="0">
                      <a:pos x="464" y="400"/>
                    </a:cxn>
                    <a:cxn ang="0">
                      <a:pos x="494" y="172"/>
                    </a:cxn>
                    <a:cxn ang="0">
                      <a:pos x="446" y="160"/>
                    </a:cxn>
                    <a:cxn ang="0">
                      <a:pos x="414" y="160"/>
                    </a:cxn>
                    <a:cxn ang="0">
                      <a:pos x="404" y="122"/>
                    </a:cxn>
                    <a:cxn ang="0">
                      <a:pos x="196" y="96"/>
                    </a:cxn>
                    <a:cxn ang="0">
                      <a:pos x="174" y="38"/>
                    </a:cxn>
                    <a:cxn ang="0">
                      <a:pos x="146" y="38"/>
                    </a:cxn>
                    <a:cxn ang="0">
                      <a:pos x="146" y="0"/>
                    </a:cxn>
                    <a:cxn ang="0">
                      <a:pos x="78" y="24"/>
                    </a:cxn>
                    <a:cxn ang="0">
                      <a:pos x="36" y="116"/>
                    </a:cxn>
                    <a:cxn ang="0">
                      <a:pos x="0" y="158"/>
                    </a:cxn>
                    <a:cxn ang="0">
                      <a:pos x="28" y="292"/>
                    </a:cxn>
                    <a:cxn ang="0">
                      <a:pos x="166" y="374"/>
                    </a:cxn>
                    <a:cxn ang="0">
                      <a:pos x="194" y="508"/>
                    </a:cxn>
                    <a:cxn ang="0">
                      <a:pos x="264" y="574"/>
                    </a:cxn>
                    <a:cxn ang="0">
                      <a:pos x="352" y="568"/>
                    </a:cxn>
                    <a:cxn ang="0">
                      <a:pos x="404" y="538"/>
                    </a:cxn>
                  </a:cxnLst>
                  <a:rect l="0" t="0" r="r" b="b"/>
                  <a:pathLst>
                    <a:path w="494" h="574">
                      <a:moveTo>
                        <a:pt x="404" y="538"/>
                      </a:moveTo>
                      <a:lnTo>
                        <a:pt x="490" y="542"/>
                      </a:lnTo>
                      <a:lnTo>
                        <a:pt x="464" y="400"/>
                      </a:lnTo>
                      <a:lnTo>
                        <a:pt x="494" y="172"/>
                      </a:lnTo>
                      <a:lnTo>
                        <a:pt x="446" y="160"/>
                      </a:lnTo>
                      <a:lnTo>
                        <a:pt x="414" y="160"/>
                      </a:lnTo>
                      <a:lnTo>
                        <a:pt x="404" y="122"/>
                      </a:lnTo>
                      <a:lnTo>
                        <a:pt x="196" y="96"/>
                      </a:lnTo>
                      <a:lnTo>
                        <a:pt x="174" y="38"/>
                      </a:lnTo>
                      <a:lnTo>
                        <a:pt x="146" y="38"/>
                      </a:lnTo>
                      <a:lnTo>
                        <a:pt x="146" y="0"/>
                      </a:lnTo>
                      <a:lnTo>
                        <a:pt x="78" y="24"/>
                      </a:lnTo>
                      <a:lnTo>
                        <a:pt x="36" y="116"/>
                      </a:lnTo>
                      <a:lnTo>
                        <a:pt x="0" y="158"/>
                      </a:lnTo>
                      <a:lnTo>
                        <a:pt x="28" y="292"/>
                      </a:lnTo>
                      <a:lnTo>
                        <a:pt x="166" y="374"/>
                      </a:lnTo>
                      <a:lnTo>
                        <a:pt x="194" y="508"/>
                      </a:lnTo>
                      <a:lnTo>
                        <a:pt x="264" y="574"/>
                      </a:lnTo>
                      <a:lnTo>
                        <a:pt x="352" y="568"/>
                      </a:lnTo>
                      <a:lnTo>
                        <a:pt x="404" y="53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8" name="Freeform 87"/>
                <p:cNvSpPr>
                  <a:spLocks/>
                </p:cNvSpPr>
                <p:nvPr/>
              </p:nvSpPr>
              <p:spPr bwMode="auto">
                <a:xfrm>
                  <a:off x="5558120" y="3167618"/>
                  <a:ext cx="492450" cy="861788"/>
                </a:xfrm>
                <a:custGeom>
                  <a:avLst/>
                  <a:gdLst/>
                  <a:ahLst/>
                  <a:cxnLst>
                    <a:cxn ang="0">
                      <a:pos x="336" y="64"/>
                    </a:cxn>
                    <a:cxn ang="0">
                      <a:pos x="300" y="26"/>
                    </a:cxn>
                    <a:cxn ang="0">
                      <a:pos x="296" y="4"/>
                    </a:cxn>
                    <a:cxn ang="0">
                      <a:pos x="210" y="0"/>
                    </a:cxn>
                    <a:cxn ang="0">
                      <a:pos x="158" y="30"/>
                    </a:cxn>
                    <a:cxn ang="0">
                      <a:pos x="70" y="36"/>
                    </a:cxn>
                    <a:cxn ang="0">
                      <a:pos x="78" y="96"/>
                    </a:cxn>
                    <a:cxn ang="0">
                      <a:pos x="22" y="162"/>
                    </a:cxn>
                    <a:cxn ang="0">
                      <a:pos x="42" y="202"/>
                    </a:cxn>
                    <a:cxn ang="0">
                      <a:pos x="0" y="272"/>
                    </a:cxn>
                    <a:cxn ang="0">
                      <a:pos x="0" y="320"/>
                    </a:cxn>
                    <a:cxn ang="0">
                      <a:pos x="96" y="442"/>
                    </a:cxn>
                    <a:cxn ang="0">
                      <a:pos x="130" y="442"/>
                    </a:cxn>
                    <a:cxn ang="0">
                      <a:pos x="130" y="526"/>
                    </a:cxn>
                    <a:cxn ang="0">
                      <a:pos x="208" y="580"/>
                    </a:cxn>
                    <a:cxn ang="0">
                      <a:pos x="236" y="658"/>
                    </a:cxn>
                    <a:cxn ang="0">
                      <a:pos x="258" y="616"/>
                    </a:cxn>
                    <a:cxn ang="0">
                      <a:pos x="308" y="644"/>
                    </a:cxn>
                    <a:cxn ang="0">
                      <a:pos x="348" y="592"/>
                    </a:cxn>
                    <a:cxn ang="0">
                      <a:pos x="356" y="510"/>
                    </a:cxn>
                    <a:cxn ang="0">
                      <a:pos x="376" y="428"/>
                    </a:cxn>
                    <a:cxn ang="0">
                      <a:pos x="336" y="64"/>
                    </a:cxn>
                  </a:cxnLst>
                  <a:rect l="0" t="0" r="r" b="b"/>
                  <a:pathLst>
                    <a:path w="376" h="658">
                      <a:moveTo>
                        <a:pt x="336" y="64"/>
                      </a:moveTo>
                      <a:lnTo>
                        <a:pt x="300" y="26"/>
                      </a:lnTo>
                      <a:lnTo>
                        <a:pt x="296" y="4"/>
                      </a:lnTo>
                      <a:lnTo>
                        <a:pt x="210" y="0"/>
                      </a:lnTo>
                      <a:lnTo>
                        <a:pt x="158" y="30"/>
                      </a:lnTo>
                      <a:lnTo>
                        <a:pt x="70" y="36"/>
                      </a:lnTo>
                      <a:lnTo>
                        <a:pt x="78" y="96"/>
                      </a:lnTo>
                      <a:lnTo>
                        <a:pt x="22" y="162"/>
                      </a:lnTo>
                      <a:lnTo>
                        <a:pt x="42" y="202"/>
                      </a:lnTo>
                      <a:lnTo>
                        <a:pt x="0" y="272"/>
                      </a:lnTo>
                      <a:lnTo>
                        <a:pt x="0" y="320"/>
                      </a:lnTo>
                      <a:lnTo>
                        <a:pt x="96" y="442"/>
                      </a:lnTo>
                      <a:lnTo>
                        <a:pt x="130" y="442"/>
                      </a:lnTo>
                      <a:lnTo>
                        <a:pt x="130" y="526"/>
                      </a:lnTo>
                      <a:lnTo>
                        <a:pt x="208" y="580"/>
                      </a:lnTo>
                      <a:lnTo>
                        <a:pt x="236" y="658"/>
                      </a:lnTo>
                      <a:lnTo>
                        <a:pt x="258" y="616"/>
                      </a:lnTo>
                      <a:lnTo>
                        <a:pt x="308" y="644"/>
                      </a:lnTo>
                      <a:lnTo>
                        <a:pt x="348" y="592"/>
                      </a:lnTo>
                      <a:lnTo>
                        <a:pt x="356" y="510"/>
                      </a:lnTo>
                      <a:lnTo>
                        <a:pt x="376" y="428"/>
                      </a:lnTo>
                      <a:lnTo>
                        <a:pt x="336" y="6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89" name="Freeform 3053"/>
                <p:cNvSpPr>
                  <a:spLocks/>
                </p:cNvSpPr>
                <p:nvPr/>
              </p:nvSpPr>
              <p:spPr bwMode="auto">
                <a:xfrm>
                  <a:off x="7360329" y="2347798"/>
                  <a:ext cx="128559" cy="491097"/>
                </a:xfrm>
                <a:custGeom>
                  <a:avLst/>
                  <a:gdLst/>
                  <a:ahLst/>
                  <a:cxnLst>
                    <a:cxn ang="0">
                      <a:pos x="0" y="0"/>
                    </a:cxn>
                    <a:cxn ang="0">
                      <a:pos x="86" y="312"/>
                    </a:cxn>
                    <a:cxn ang="0">
                      <a:pos x="100" y="382"/>
                    </a:cxn>
                    <a:cxn ang="0">
                      <a:pos x="94" y="324"/>
                    </a:cxn>
                    <a:cxn ang="0">
                      <a:pos x="30" y="98"/>
                    </a:cxn>
                    <a:cxn ang="0">
                      <a:pos x="0" y="0"/>
                    </a:cxn>
                  </a:cxnLst>
                  <a:rect l="0" t="0" r="r" b="b"/>
                  <a:pathLst>
                    <a:path w="100" h="382">
                      <a:moveTo>
                        <a:pt x="0" y="0"/>
                      </a:moveTo>
                      <a:lnTo>
                        <a:pt x="86" y="312"/>
                      </a:lnTo>
                      <a:lnTo>
                        <a:pt x="100" y="382"/>
                      </a:lnTo>
                      <a:lnTo>
                        <a:pt x="94" y="324"/>
                      </a:lnTo>
                      <a:lnTo>
                        <a:pt x="30" y="98"/>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0" name="Freeform 3054"/>
                <p:cNvSpPr>
                  <a:spLocks/>
                </p:cNvSpPr>
                <p:nvPr/>
              </p:nvSpPr>
              <p:spPr bwMode="auto">
                <a:xfrm>
                  <a:off x="6792096" y="2304088"/>
                  <a:ext cx="771357" cy="701935"/>
                </a:xfrm>
                <a:custGeom>
                  <a:avLst/>
                  <a:gdLst/>
                  <a:ahLst/>
                  <a:cxnLst>
                    <a:cxn ang="0">
                      <a:pos x="546" y="442"/>
                    </a:cxn>
                    <a:cxn ang="0">
                      <a:pos x="542" y="416"/>
                    </a:cxn>
                    <a:cxn ang="0">
                      <a:pos x="528" y="346"/>
                    </a:cxn>
                    <a:cxn ang="0">
                      <a:pos x="442" y="34"/>
                    </a:cxn>
                    <a:cxn ang="0">
                      <a:pos x="434" y="0"/>
                    </a:cxn>
                    <a:cxn ang="0">
                      <a:pos x="434" y="0"/>
                    </a:cxn>
                    <a:cxn ang="0">
                      <a:pos x="434" y="0"/>
                    </a:cxn>
                    <a:cxn ang="0">
                      <a:pos x="308" y="48"/>
                    </a:cxn>
                    <a:cxn ang="0">
                      <a:pos x="238" y="208"/>
                    </a:cxn>
                    <a:cxn ang="0">
                      <a:pos x="246" y="234"/>
                    </a:cxn>
                    <a:cxn ang="0">
                      <a:pos x="216" y="290"/>
                    </a:cxn>
                    <a:cxn ang="0">
                      <a:pos x="84" y="318"/>
                    </a:cxn>
                    <a:cxn ang="0">
                      <a:pos x="46" y="398"/>
                    </a:cxn>
                    <a:cxn ang="0">
                      <a:pos x="58" y="426"/>
                    </a:cxn>
                    <a:cxn ang="0">
                      <a:pos x="0" y="494"/>
                    </a:cxn>
                    <a:cxn ang="0">
                      <a:pos x="16" y="546"/>
                    </a:cxn>
                    <a:cxn ang="0">
                      <a:pos x="380" y="426"/>
                    </a:cxn>
                    <a:cxn ang="0">
                      <a:pos x="456" y="492"/>
                    </a:cxn>
                    <a:cxn ang="0">
                      <a:pos x="478" y="498"/>
                    </a:cxn>
                    <a:cxn ang="0">
                      <a:pos x="588" y="522"/>
                    </a:cxn>
                    <a:cxn ang="0">
                      <a:pos x="600" y="496"/>
                    </a:cxn>
                    <a:cxn ang="0">
                      <a:pos x="594" y="490"/>
                    </a:cxn>
                    <a:cxn ang="0">
                      <a:pos x="546" y="442"/>
                    </a:cxn>
                  </a:cxnLst>
                  <a:rect l="0" t="0" r="r" b="b"/>
                  <a:pathLst>
                    <a:path w="600" h="546">
                      <a:moveTo>
                        <a:pt x="546" y="442"/>
                      </a:moveTo>
                      <a:lnTo>
                        <a:pt x="542" y="416"/>
                      </a:lnTo>
                      <a:lnTo>
                        <a:pt x="528" y="346"/>
                      </a:lnTo>
                      <a:lnTo>
                        <a:pt x="442" y="34"/>
                      </a:lnTo>
                      <a:lnTo>
                        <a:pt x="434" y="0"/>
                      </a:lnTo>
                      <a:lnTo>
                        <a:pt x="434" y="0"/>
                      </a:lnTo>
                      <a:lnTo>
                        <a:pt x="434" y="0"/>
                      </a:lnTo>
                      <a:lnTo>
                        <a:pt x="308" y="48"/>
                      </a:lnTo>
                      <a:lnTo>
                        <a:pt x="238" y="208"/>
                      </a:lnTo>
                      <a:lnTo>
                        <a:pt x="246" y="234"/>
                      </a:lnTo>
                      <a:lnTo>
                        <a:pt x="216" y="290"/>
                      </a:lnTo>
                      <a:lnTo>
                        <a:pt x="84" y="318"/>
                      </a:lnTo>
                      <a:lnTo>
                        <a:pt x="46" y="398"/>
                      </a:lnTo>
                      <a:lnTo>
                        <a:pt x="58" y="426"/>
                      </a:lnTo>
                      <a:lnTo>
                        <a:pt x="0" y="494"/>
                      </a:lnTo>
                      <a:lnTo>
                        <a:pt x="16" y="546"/>
                      </a:lnTo>
                      <a:lnTo>
                        <a:pt x="380" y="426"/>
                      </a:lnTo>
                      <a:lnTo>
                        <a:pt x="456" y="492"/>
                      </a:lnTo>
                      <a:lnTo>
                        <a:pt x="478" y="498"/>
                      </a:lnTo>
                      <a:lnTo>
                        <a:pt x="588" y="522"/>
                      </a:lnTo>
                      <a:lnTo>
                        <a:pt x="600" y="496"/>
                      </a:lnTo>
                      <a:lnTo>
                        <a:pt x="594" y="490"/>
                      </a:lnTo>
                      <a:lnTo>
                        <a:pt x="546" y="4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1" name="Freeform 3055"/>
                <p:cNvSpPr>
                  <a:spLocks/>
                </p:cNvSpPr>
                <p:nvPr/>
              </p:nvSpPr>
              <p:spPr bwMode="auto">
                <a:xfrm>
                  <a:off x="7684299" y="2481500"/>
                  <a:ext cx="51424" cy="35996"/>
                </a:xfrm>
                <a:custGeom>
                  <a:avLst/>
                  <a:gdLst/>
                  <a:ahLst/>
                  <a:cxnLst>
                    <a:cxn ang="0">
                      <a:pos x="40" y="28"/>
                    </a:cxn>
                    <a:cxn ang="0">
                      <a:pos x="40" y="24"/>
                    </a:cxn>
                    <a:cxn ang="0">
                      <a:pos x="0" y="0"/>
                    </a:cxn>
                    <a:cxn ang="0">
                      <a:pos x="40" y="28"/>
                    </a:cxn>
                  </a:cxnLst>
                  <a:rect l="0" t="0" r="r" b="b"/>
                  <a:pathLst>
                    <a:path w="40" h="28">
                      <a:moveTo>
                        <a:pt x="40" y="28"/>
                      </a:moveTo>
                      <a:lnTo>
                        <a:pt x="40" y="24"/>
                      </a:lnTo>
                      <a:lnTo>
                        <a:pt x="0" y="0"/>
                      </a:lnTo>
                      <a:lnTo>
                        <a:pt x="40" y="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2" name="Freeform 3056"/>
                <p:cNvSpPr>
                  <a:spLocks/>
                </p:cNvSpPr>
                <p:nvPr/>
              </p:nvSpPr>
              <p:spPr bwMode="auto">
                <a:xfrm>
                  <a:off x="7522314" y="1740998"/>
                  <a:ext cx="480812" cy="771357"/>
                </a:xfrm>
                <a:custGeom>
                  <a:avLst/>
                  <a:gdLst/>
                  <a:ahLst/>
                  <a:cxnLst>
                    <a:cxn ang="0">
                      <a:pos x="284" y="228"/>
                    </a:cxn>
                    <a:cxn ang="0">
                      <a:pos x="244" y="202"/>
                    </a:cxn>
                    <a:cxn ang="0">
                      <a:pos x="136" y="0"/>
                    </a:cxn>
                    <a:cxn ang="0">
                      <a:pos x="84" y="68"/>
                    </a:cxn>
                    <a:cxn ang="0">
                      <a:pos x="46" y="54"/>
                    </a:cxn>
                    <a:cxn ang="0">
                      <a:pos x="46" y="228"/>
                    </a:cxn>
                    <a:cxn ang="0">
                      <a:pos x="0" y="356"/>
                    </a:cxn>
                    <a:cxn ang="0">
                      <a:pos x="126" y="576"/>
                    </a:cxn>
                    <a:cxn ang="0">
                      <a:pos x="166" y="600"/>
                    </a:cxn>
                    <a:cxn ang="0">
                      <a:pos x="166" y="540"/>
                    </a:cxn>
                    <a:cxn ang="0">
                      <a:pos x="244" y="404"/>
                    </a:cxn>
                    <a:cxn ang="0">
                      <a:pos x="294" y="378"/>
                    </a:cxn>
                    <a:cxn ang="0">
                      <a:pos x="294" y="336"/>
                    </a:cxn>
                    <a:cxn ang="0">
                      <a:pos x="374" y="202"/>
                    </a:cxn>
                    <a:cxn ang="0">
                      <a:pos x="284" y="228"/>
                    </a:cxn>
                  </a:cxnLst>
                  <a:rect l="0" t="0" r="r" b="b"/>
                  <a:pathLst>
                    <a:path w="374" h="600">
                      <a:moveTo>
                        <a:pt x="284" y="228"/>
                      </a:moveTo>
                      <a:lnTo>
                        <a:pt x="244" y="202"/>
                      </a:lnTo>
                      <a:lnTo>
                        <a:pt x="136" y="0"/>
                      </a:lnTo>
                      <a:lnTo>
                        <a:pt x="84" y="68"/>
                      </a:lnTo>
                      <a:lnTo>
                        <a:pt x="46" y="54"/>
                      </a:lnTo>
                      <a:lnTo>
                        <a:pt x="46" y="228"/>
                      </a:lnTo>
                      <a:lnTo>
                        <a:pt x="0" y="356"/>
                      </a:lnTo>
                      <a:lnTo>
                        <a:pt x="126" y="576"/>
                      </a:lnTo>
                      <a:lnTo>
                        <a:pt x="166" y="600"/>
                      </a:lnTo>
                      <a:lnTo>
                        <a:pt x="166" y="540"/>
                      </a:lnTo>
                      <a:lnTo>
                        <a:pt x="244" y="404"/>
                      </a:lnTo>
                      <a:lnTo>
                        <a:pt x="294" y="378"/>
                      </a:lnTo>
                      <a:lnTo>
                        <a:pt x="294" y="336"/>
                      </a:lnTo>
                      <a:lnTo>
                        <a:pt x="374" y="202"/>
                      </a:lnTo>
                      <a:lnTo>
                        <a:pt x="284" y="2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3" name="Freeform 3057"/>
                <p:cNvSpPr>
                  <a:spLocks/>
                </p:cNvSpPr>
                <p:nvPr/>
              </p:nvSpPr>
              <p:spPr bwMode="auto">
                <a:xfrm>
                  <a:off x="7352615" y="2250093"/>
                  <a:ext cx="151701" cy="434531"/>
                </a:xfrm>
                <a:custGeom>
                  <a:avLst/>
                  <a:gdLst/>
                  <a:ahLst/>
                  <a:cxnLst>
                    <a:cxn ang="0">
                      <a:pos x="110" y="84"/>
                    </a:cxn>
                    <a:cxn ang="0">
                      <a:pos x="110" y="84"/>
                    </a:cxn>
                    <a:cxn ang="0">
                      <a:pos x="112" y="64"/>
                    </a:cxn>
                    <a:cxn ang="0">
                      <a:pos x="112" y="42"/>
                    </a:cxn>
                    <a:cxn ang="0">
                      <a:pos x="110" y="20"/>
                    </a:cxn>
                    <a:cxn ang="0">
                      <a:pos x="106" y="0"/>
                    </a:cxn>
                    <a:cxn ang="0">
                      <a:pos x="0" y="40"/>
                    </a:cxn>
                    <a:cxn ang="0">
                      <a:pos x="0" y="42"/>
                    </a:cxn>
                    <a:cxn ang="0">
                      <a:pos x="2" y="42"/>
                    </a:cxn>
                    <a:cxn ang="0">
                      <a:pos x="40" y="174"/>
                    </a:cxn>
                    <a:cxn ang="0">
                      <a:pos x="80" y="318"/>
                    </a:cxn>
                    <a:cxn ang="0">
                      <a:pos x="86" y="338"/>
                    </a:cxn>
                    <a:cxn ang="0">
                      <a:pos x="86" y="338"/>
                    </a:cxn>
                    <a:cxn ang="0">
                      <a:pos x="118" y="330"/>
                    </a:cxn>
                    <a:cxn ang="0">
                      <a:pos x="118" y="330"/>
                    </a:cxn>
                    <a:cxn ang="0">
                      <a:pos x="110" y="302"/>
                    </a:cxn>
                    <a:cxn ang="0">
                      <a:pos x="106" y="270"/>
                    </a:cxn>
                    <a:cxn ang="0">
                      <a:pos x="104" y="234"/>
                    </a:cxn>
                    <a:cxn ang="0">
                      <a:pos x="104" y="198"/>
                    </a:cxn>
                    <a:cxn ang="0">
                      <a:pos x="106" y="132"/>
                    </a:cxn>
                    <a:cxn ang="0">
                      <a:pos x="108" y="104"/>
                    </a:cxn>
                    <a:cxn ang="0">
                      <a:pos x="110" y="84"/>
                    </a:cxn>
                    <a:cxn ang="0">
                      <a:pos x="110" y="84"/>
                    </a:cxn>
                  </a:cxnLst>
                  <a:rect l="0" t="0" r="r" b="b"/>
                  <a:pathLst>
                    <a:path w="118" h="338">
                      <a:moveTo>
                        <a:pt x="110" y="84"/>
                      </a:moveTo>
                      <a:lnTo>
                        <a:pt x="110" y="84"/>
                      </a:lnTo>
                      <a:lnTo>
                        <a:pt x="112" y="64"/>
                      </a:lnTo>
                      <a:lnTo>
                        <a:pt x="112" y="42"/>
                      </a:lnTo>
                      <a:lnTo>
                        <a:pt x="110" y="20"/>
                      </a:lnTo>
                      <a:lnTo>
                        <a:pt x="106" y="0"/>
                      </a:lnTo>
                      <a:lnTo>
                        <a:pt x="0" y="40"/>
                      </a:lnTo>
                      <a:lnTo>
                        <a:pt x="0" y="42"/>
                      </a:lnTo>
                      <a:lnTo>
                        <a:pt x="2" y="42"/>
                      </a:lnTo>
                      <a:lnTo>
                        <a:pt x="40" y="174"/>
                      </a:lnTo>
                      <a:lnTo>
                        <a:pt x="80" y="318"/>
                      </a:lnTo>
                      <a:lnTo>
                        <a:pt x="86" y="338"/>
                      </a:lnTo>
                      <a:lnTo>
                        <a:pt x="86" y="338"/>
                      </a:lnTo>
                      <a:lnTo>
                        <a:pt x="118" y="330"/>
                      </a:lnTo>
                      <a:lnTo>
                        <a:pt x="118" y="330"/>
                      </a:lnTo>
                      <a:lnTo>
                        <a:pt x="110" y="302"/>
                      </a:lnTo>
                      <a:lnTo>
                        <a:pt x="106" y="270"/>
                      </a:lnTo>
                      <a:lnTo>
                        <a:pt x="104" y="234"/>
                      </a:lnTo>
                      <a:lnTo>
                        <a:pt x="104" y="198"/>
                      </a:lnTo>
                      <a:lnTo>
                        <a:pt x="106" y="132"/>
                      </a:lnTo>
                      <a:lnTo>
                        <a:pt x="108" y="104"/>
                      </a:lnTo>
                      <a:lnTo>
                        <a:pt x="110" y="84"/>
                      </a:lnTo>
                      <a:lnTo>
                        <a:pt x="110" y="8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4" name="Freeform 3058"/>
                <p:cNvSpPr>
                  <a:spLocks/>
                </p:cNvSpPr>
                <p:nvPr/>
              </p:nvSpPr>
              <p:spPr bwMode="auto">
                <a:xfrm>
                  <a:off x="7486317" y="2196099"/>
                  <a:ext cx="251976" cy="478241"/>
                </a:xfrm>
                <a:custGeom>
                  <a:avLst/>
                  <a:gdLst/>
                  <a:ahLst/>
                  <a:cxnLst>
                    <a:cxn ang="0">
                      <a:pos x="156" y="224"/>
                    </a:cxn>
                    <a:cxn ang="0">
                      <a:pos x="30" y="6"/>
                    </a:cxn>
                    <a:cxn ang="0">
                      <a:pos x="30" y="4"/>
                    </a:cxn>
                    <a:cxn ang="0">
                      <a:pos x="156" y="222"/>
                    </a:cxn>
                    <a:cxn ang="0">
                      <a:pos x="30" y="0"/>
                    </a:cxn>
                    <a:cxn ang="0">
                      <a:pos x="16" y="36"/>
                    </a:cxn>
                    <a:cxn ang="0">
                      <a:pos x="2" y="42"/>
                    </a:cxn>
                    <a:cxn ang="0">
                      <a:pos x="2" y="42"/>
                    </a:cxn>
                    <a:cxn ang="0">
                      <a:pos x="6" y="62"/>
                    </a:cxn>
                    <a:cxn ang="0">
                      <a:pos x="8" y="84"/>
                    </a:cxn>
                    <a:cxn ang="0">
                      <a:pos x="8" y="106"/>
                    </a:cxn>
                    <a:cxn ang="0">
                      <a:pos x="6" y="126"/>
                    </a:cxn>
                    <a:cxn ang="0">
                      <a:pos x="6" y="126"/>
                    </a:cxn>
                    <a:cxn ang="0">
                      <a:pos x="4" y="146"/>
                    </a:cxn>
                    <a:cxn ang="0">
                      <a:pos x="2" y="174"/>
                    </a:cxn>
                    <a:cxn ang="0">
                      <a:pos x="0" y="240"/>
                    </a:cxn>
                    <a:cxn ang="0">
                      <a:pos x="0" y="276"/>
                    </a:cxn>
                    <a:cxn ang="0">
                      <a:pos x="2" y="312"/>
                    </a:cxn>
                    <a:cxn ang="0">
                      <a:pos x="6" y="344"/>
                    </a:cxn>
                    <a:cxn ang="0">
                      <a:pos x="14" y="372"/>
                    </a:cxn>
                    <a:cxn ang="0">
                      <a:pos x="14" y="372"/>
                    </a:cxn>
                    <a:cxn ang="0">
                      <a:pos x="44" y="362"/>
                    </a:cxn>
                    <a:cxn ang="0">
                      <a:pos x="74" y="350"/>
                    </a:cxn>
                    <a:cxn ang="0">
                      <a:pos x="100" y="334"/>
                    </a:cxn>
                    <a:cxn ang="0">
                      <a:pos x="114" y="326"/>
                    </a:cxn>
                    <a:cxn ang="0">
                      <a:pos x="124" y="316"/>
                    </a:cxn>
                    <a:cxn ang="0">
                      <a:pos x="124" y="316"/>
                    </a:cxn>
                    <a:cxn ang="0">
                      <a:pos x="134" y="308"/>
                    </a:cxn>
                    <a:cxn ang="0">
                      <a:pos x="144" y="300"/>
                    </a:cxn>
                    <a:cxn ang="0">
                      <a:pos x="154" y="296"/>
                    </a:cxn>
                    <a:cxn ang="0">
                      <a:pos x="164" y="292"/>
                    </a:cxn>
                    <a:cxn ang="0">
                      <a:pos x="182" y="288"/>
                    </a:cxn>
                    <a:cxn ang="0">
                      <a:pos x="196" y="288"/>
                    </a:cxn>
                    <a:cxn ang="0">
                      <a:pos x="196" y="250"/>
                    </a:cxn>
                    <a:cxn ang="0">
                      <a:pos x="156" y="224"/>
                    </a:cxn>
                  </a:cxnLst>
                  <a:rect l="0" t="0" r="r" b="b"/>
                  <a:pathLst>
                    <a:path w="196" h="372">
                      <a:moveTo>
                        <a:pt x="156" y="224"/>
                      </a:moveTo>
                      <a:lnTo>
                        <a:pt x="30" y="6"/>
                      </a:lnTo>
                      <a:lnTo>
                        <a:pt x="30" y="4"/>
                      </a:lnTo>
                      <a:lnTo>
                        <a:pt x="156" y="222"/>
                      </a:lnTo>
                      <a:lnTo>
                        <a:pt x="30" y="0"/>
                      </a:lnTo>
                      <a:lnTo>
                        <a:pt x="16" y="36"/>
                      </a:lnTo>
                      <a:lnTo>
                        <a:pt x="2" y="42"/>
                      </a:lnTo>
                      <a:lnTo>
                        <a:pt x="2" y="42"/>
                      </a:lnTo>
                      <a:lnTo>
                        <a:pt x="6" y="62"/>
                      </a:lnTo>
                      <a:lnTo>
                        <a:pt x="8" y="84"/>
                      </a:lnTo>
                      <a:lnTo>
                        <a:pt x="8" y="106"/>
                      </a:lnTo>
                      <a:lnTo>
                        <a:pt x="6" y="126"/>
                      </a:lnTo>
                      <a:lnTo>
                        <a:pt x="6" y="126"/>
                      </a:lnTo>
                      <a:lnTo>
                        <a:pt x="4" y="146"/>
                      </a:lnTo>
                      <a:lnTo>
                        <a:pt x="2" y="174"/>
                      </a:lnTo>
                      <a:lnTo>
                        <a:pt x="0" y="240"/>
                      </a:lnTo>
                      <a:lnTo>
                        <a:pt x="0" y="276"/>
                      </a:lnTo>
                      <a:lnTo>
                        <a:pt x="2" y="312"/>
                      </a:lnTo>
                      <a:lnTo>
                        <a:pt x="6" y="344"/>
                      </a:lnTo>
                      <a:lnTo>
                        <a:pt x="14" y="372"/>
                      </a:lnTo>
                      <a:lnTo>
                        <a:pt x="14" y="372"/>
                      </a:lnTo>
                      <a:lnTo>
                        <a:pt x="44" y="362"/>
                      </a:lnTo>
                      <a:lnTo>
                        <a:pt x="74" y="350"/>
                      </a:lnTo>
                      <a:lnTo>
                        <a:pt x="100" y="334"/>
                      </a:lnTo>
                      <a:lnTo>
                        <a:pt x="114" y="326"/>
                      </a:lnTo>
                      <a:lnTo>
                        <a:pt x="124" y="316"/>
                      </a:lnTo>
                      <a:lnTo>
                        <a:pt x="124" y="316"/>
                      </a:lnTo>
                      <a:lnTo>
                        <a:pt x="134" y="308"/>
                      </a:lnTo>
                      <a:lnTo>
                        <a:pt x="144" y="300"/>
                      </a:lnTo>
                      <a:lnTo>
                        <a:pt x="154" y="296"/>
                      </a:lnTo>
                      <a:lnTo>
                        <a:pt x="164" y="292"/>
                      </a:lnTo>
                      <a:lnTo>
                        <a:pt x="182" y="288"/>
                      </a:lnTo>
                      <a:lnTo>
                        <a:pt x="196" y="288"/>
                      </a:lnTo>
                      <a:lnTo>
                        <a:pt x="196" y="250"/>
                      </a:lnTo>
                      <a:lnTo>
                        <a:pt x="156" y="22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5" name="Freeform 3059"/>
                <p:cNvSpPr>
                  <a:spLocks/>
                </p:cNvSpPr>
                <p:nvPr/>
              </p:nvSpPr>
              <p:spPr bwMode="auto">
                <a:xfrm>
                  <a:off x="7481174" y="2705194"/>
                  <a:ext cx="213409" cy="233978"/>
                </a:xfrm>
                <a:custGeom>
                  <a:avLst/>
                  <a:gdLst/>
                  <a:ahLst/>
                  <a:cxnLst>
                    <a:cxn ang="0">
                      <a:pos x="2" y="46"/>
                    </a:cxn>
                    <a:cxn ang="0">
                      <a:pos x="12" y="128"/>
                    </a:cxn>
                    <a:cxn ang="0">
                      <a:pos x="64" y="182"/>
                    </a:cxn>
                    <a:cxn ang="0">
                      <a:pos x="60" y="178"/>
                    </a:cxn>
                    <a:cxn ang="0">
                      <a:pos x="64" y="182"/>
                    </a:cxn>
                    <a:cxn ang="0">
                      <a:pos x="66" y="178"/>
                    </a:cxn>
                    <a:cxn ang="0">
                      <a:pos x="150" y="138"/>
                    </a:cxn>
                    <a:cxn ang="0">
                      <a:pos x="164" y="138"/>
                    </a:cxn>
                    <a:cxn ang="0">
                      <a:pos x="166" y="138"/>
                    </a:cxn>
                    <a:cxn ang="0">
                      <a:pos x="138" y="0"/>
                    </a:cxn>
                    <a:cxn ang="0">
                      <a:pos x="0" y="44"/>
                    </a:cxn>
                    <a:cxn ang="0">
                      <a:pos x="2" y="46"/>
                    </a:cxn>
                  </a:cxnLst>
                  <a:rect l="0" t="0" r="r" b="b"/>
                  <a:pathLst>
                    <a:path w="166" h="182">
                      <a:moveTo>
                        <a:pt x="2" y="46"/>
                      </a:moveTo>
                      <a:lnTo>
                        <a:pt x="12" y="128"/>
                      </a:lnTo>
                      <a:lnTo>
                        <a:pt x="64" y="182"/>
                      </a:lnTo>
                      <a:lnTo>
                        <a:pt x="60" y="178"/>
                      </a:lnTo>
                      <a:lnTo>
                        <a:pt x="64" y="182"/>
                      </a:lnTo>
                      <a:lnTo>
                        <a:pt x="66" y="178"/>
                      </a:lnTo>
                      <a:lnTo>
                        <a:pt x="150" y="138"/>
                      </a:lnTo>
                      <a:lnTo>
                        <a:pt x="164" y="138"/>
                      </a:lnTo>
                      <a:lnTo>
                        <a:pt x="166" y="138"/>
                      </a:lnTo>
                      <a:lnTo>
                        <a:pt x="138" y="0"/>
                      </a:lnTo>
                      <a:lnTo>
                        <a:pt x="0" y="44"/>
                      </a:lnTo>
                      <a:lnTo>
                        <a:pt x="2" y="4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6" name="Freeform 3060"/>
                <p:cNvSpPr>
                  <a:spLocks/>
                </p:cNvSpPr>
                <p:nvPr/>
              </p:nvSpPr>
              <p:spPr bwMode="auto">
                <a:xfrm>
                  <a:off x="7460606" y="2568921"/>
                  <a:ext cx="429388" cy="195410"/>
                </a:xfrm>
                <a:custGeom>
                  <a:avLst/>
                  <a:gdLst/>
                  <a:ahLst/>
                  <a:cxnLst>
                    <a:cxn ang="0">
                      <a:pos x="292" y="16"/>
                    </a:cxn>
                    <a:cxn ang="0">
                      <a:pos x="264" y="68"/>
                    </a:cxn>
                    <a:cxn ang="0">
                      <a:pos x="214" y="2"/>
                    </a:cxn>
                    <a:cxn ang="0">
                      <a:pos x="214" y="0"/>
                    </a:cxn>
                    <a:cxn ang="0">
                      <a:pos x="214" y="0"/>
                    </a:cxn>
                    <a:cxn ang="0">
                      <a:pos x="202" y="0"/>
                    </a:cxn>
                    <a:cxn ang="0">
                      <a:pos x="184" y="2"/>
                    </a:cxn>
                    <a:cxn ang="0">
                      <a:pos x="174" y="6"/>
                    </a:cxn>
                    <a:cxn ang="0">
                      <a:pos x="162" y="12"/>
                    </a:cxn>
                    <a:cxn ang="0">
                      <a:pos x="152" y="18"/>
                    </a:cxn>
                    <a:cxn ang="0">
                      <a:pos x="142" y="26"/>
                    </a:cxn>
                    <a:cxn ang="0">
                      <a:pos x="142" y="26"/>
                    </a:cxn>
                    <a:cxn ang="0">
                      <a:pos x="128" y="38"/>
                    </a:cxn>
                    <a:cxn ang="0">
                      <a:pos x="112" y="50"/>
                    </a:cxn>
                    <a:cxn ang="0">
                      <a:pos x="96" y="60"/>
                    </a:cxn>
                    <a:cxn ang="0">
                      <a:pos x="76" y="68"/>
                    </a:cxn>
                    <a:cxn ang="0">
                      <a:pos x="38" y="82"/>
                    </a:cxn>
                    <a:cxn ang="0">
                      <a:pos x="0" y="90"/>
                    </a:cxn>
                    <a:cxn ang="0">
                      <a:pos x="16" y="150"/>
                    </a:cxn>
                    <a:cxn ang="0">
                      <a:pos x="154" y="106"/>
                    </a:cxn>
                    <a:cxn ang="0">
                      <a:pos x="154" y="102"/>
                    </a:cxn>
                    <a:cxn ang="0">
                      <a:pos x="170" y="96"/>
                    </a:cxn>
                    <a:cxn ang="0">
                      <a:pos x="206" y="82"/>
                    </a:cxn>
                    <a:cxn ang="0">
                      <a:pos x="242" y="122"/>
                    </a:cxn>
                    <a:cxn ang="0">
                      <a:pos x="244" y="122"/>
                    </a:cxn>
                    <a:cxn ang="0">
                      <a:pos x="254" y="152"/>
                    </a:cxn>
                    <a:cxn ang="0">
                      <a:pos x="334" y="152"/>
                    </a:cxn>
                    <a:cxn ang="0">
                      <a:pos x="334" y="84"/>
                    </a:cxn>
                    <a:cxn ang="0">
                      <a:pos x="292" y="16"/>
                    </a:cxn>
                  </a:cxnLst>
                  <a:rect l="0" t="0" r="r" b="b"/>
                  <a:pathLst>
                    <a:path w="334" h="152">
                      <a:moveTo>
                        <a:pt x="292" y="16"/>
                      </a:moveTo>
                      <a:lnTo>
                        <a:pt x="264" y="68"/>
                      </a:lnTo>
                      <a:lnTo>
                        <a:pt x="214" y="2"/>
                      </a:lnTo>
                      <a:lnTo>
                        <a:pt x="214" y="0"/>
                      </a:lnTo>
                      <a:lnTo>
                        <a:pt x="214" y="0"/>
                      </a:lnTo>
                      <a:lnTo>
                        <a:pt x="202" y="0"/>
                      </a:lnTo>
                      <a:lnTo>
                        <a:pt x="184" y="2"/>
                      </a:lnTo>
                      <a:lnTo>
                        <a:pt x="174" y="6"/>
                      </a:lnTo>
                      <a:lnTo>
                        <a:pt x="162" y="12"/>
                      </a:lnTo>
                      <a:lnTo>
                        <a:pt x="152" y="18"/>
                      </a:lnTo>
                      <a:lnTo>
                        <a:pt x="142" y="26"/>
                      </a:lnTo>
                      <a:lnTo>
                        <a:pt x="142" y="26"/>
                      </a:lnTo>
                      <a:lnTo>
                        <a:pt x="128" y="38"/>
                      </a:lnTo>
                      <a:lnTo>
                        <a:pt x="112" y="50"/>
                      </a:lnTo>
                      <a:lnTo>
                        <a:pt x="96" y="60"/>
                      </a:lnTo>
                      <a:lnTo>
                        <a:pt x="76" y="68"/>
                      </a:lnTo>
                      <a:lnTo>
                        <a:pt x="38" y="82"/>
                      </a:lnTo>
                      <a:lnTo>
                        <a:pt x="0" y="90"/>
                      </a:lnTo>
                      <a:lnTo>
                        <a:pt x="16" y="150"/>
                      </a:lnTo>
                      <a:lnTo>
                        <a:pt x="154" y="106"/>
                      </a:lnTo>
                      <a:lnTo>
                        <a:pt x="154" y="102"/>
                      </a:lnTo>
                      <a:lnTo>
                        <a:pt x="170" y="96"/>
                      </a:lnTo>
                      <a:lnTo>
                        <a:pt x="206" y="82"/>
                      </a:lnTo>
                      <a:lnTo>
                        <a:pt x="242" y="122"/>
                      </a:lnTo>
                      <a:lnTo>
                        <a:pt x="244" y="122"/>
                      </a:lnTo>
                      <a:lnTo>
                        <a:pt x="254" y="152"/>
                      </a:lnTo>
                      <a:lnTo>
                        <a:pt x="334" y="152"/>
                      </a:lnTo>
                      <a:lnTo>
                        <a:pt x="334" y="84"/>
                      </a:lnTo>
                      <a:lnTo>
                        <a:pt x="292" y="1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7" name="Freeform 2853"/>
                <p:cNvSpPr>
                  <a:spLocks/>
                </p:cNvSpPr>
                <p:nvPr/>
              </p:nvSpPr>
              <p:spPr bwMode="auto">
                <a:xfrm>
                  <a:off x="7695022" y="2887064"/>
                  <a:ext cx="2571" cy="2571"/>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8" name="Freeform 2854"/>
                <p:cNvSpPr>
                  <a:spLocks/>
                </p:cNvSpPr>
                <p:nvPr/>
              </p:nvSpPr>
              <p:spPr bwMode="auto">
                <a:xfrm>
                  <a:off x="2751006" y="4015729"/>
                  <a:ext cx="745587" cy="1007828"/>
                </a:xfrm>
                <a:custGeom>
                  <a:avLst/>
                  <a:gdLst/>
                  <a:ahLst/>
                  <a:cxnLst>
                    <a:cxn ang="0">
                      <a:pos x="128" y="0"/>
                    </a:cxn>
                    <a:cxn ang="0">
                      <a:pos x="112" y="120"/>
                    </a:cxn>
                    <a:cxn ang="0">
                      <a:pos x="72" y="106"/>
                    </a:cxn>
                    <a:cxn ang="0">
                      <a:pos x="42" y="254"/>
                    </a:cxn>
                    <a:cxn ang="0">
                      <a:pos x="74" y="350"/>
                    </a:cxn>
                    <a:cxn ang="0">
                      <a:pos x="62" y="364"/>
                    </a:cxn>
                    <a:cxn ang="0">
                      <a:pos x="12" y="472"/>
                    </a:cxn>
                    <a:cxn ang="0">
                      <a:pos x="24" y="526"/>
                    </a:cxn>
                    <a:cxn ang="0">
                      <a:pos x="0" y="568"/>
                    </a:cxn>
                    <a:cxn ang="0">
                      <a:pos x="362" y="768"/>
                    </a:cxn>
                    <a:cxn ang="0">
                      <a:pos x="538" y="784"/>
                    </a:cxn>
                    <a:cxn ang="0">
                      <a:pos x="580" y="80"/>
                    </a:cxn>
                    <a:cxn ang="0">
                      <a:pos x="128" y="0"/>
                    </a:cxn>
                  </a:cxnLst>
                  <a:rect l="0" t="0" r="r" b="b"/>
                  <a:pathLst>
                    <a:path w="580" h="784">
                      <a:moveTo>
                        <a:pt x="128" y="0"/>
                      </a:moveTo>
                      <a:lnTo>
                        <a:pt x="112" y="120"/>
                      </a:lnTo>
                      <a:lnTo>
                        <a:pt x="72" y="106"/>
                      </a:lnTo>
                      <a:lnTo>
                        <a:pt x="42" y="254"/>
                      </a:lnTo>
                      <a:lnTo>
                        <a:pt x="74" y="350"/>
                      </a:lnTo>
                      <a:lnTo>
                        <a:pt x="62" y="364"/>
                      </a:lnTo>
                      <a:lnTo>
                        <a:pt x="12" y="472"/>
                      </a:lnTo>
                      <a:lnTo>
                        <a:pt x="24" y="526"/>
                      </a:lnTo>
                      <a:lnTo>
                        <a:pt x="0" y="568"/>
                      </a:lnTo>
                      <a:lnTo>
                        <a:pt x="362" y="768"/>
                      </a:lnTo>
                      <a:lnTo>
                        <a:pt x="538" y="784"/>
                      </a:lnTo>
                      <a:lnTo>
                        <a:pt x="580" y="80"/>
                      </a:lnTo>
                      <a:lnTo>
                        <a:pt x="1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99" name="Freeform 2855"/>
                <p:cNvSpPr>
                  <a:spLocks/>
                </p:cNvSpPr>
                <p:nvPr/>
              </p:nvSpPr>
              <p:spPr bwMode="auto">
                <a:xfrm>
                  <a:off x="5381130" y="4679045"/>
                  <a:ext cx="719878" cy="601612"/>
                </a:xfrm>
                <a:custGeom>
                  <a:avLst/>
                  <a:gdLst/>
                  <a:ahLst/>
                  <a:cxnLst>
                    <a:cxn ang="0">
                      <a:pos x="276" y="240"/>
                    </a:cxn>
                    <a:cxn ang="0">
                      <a:pos x="310" y="90"/>
                    </a:cxn>
                    <a:cxn ang="0">
                      <a:pos x="280" y="0"/>
                    </a:cxn>
                    <a:cxn ang="0">
                      <a:pos x="0" y="20"/>
                    </a:cxn>
                    <a:cxn ang="0">
                      <a:pos x="16" y="154"/>
                    </a:cxn>
                    <a:cxn ang="0">
                      <a:pos x="84" y="274"/>
                    </a:cxn>
                    <a:cxn ang="0">
                      <a:pos x="76" y="372"/>
                    </a:cxn>
                    <a:cxn ang="0">
                      <a:pos x="62" y="416"/>
                    </a:cxn>
                    <a:cxn ang="0">
                      <a:pos x="174" y="440"/>
                    </a:cxn>
                    <a:cxn ang="0">
                      <a:pos x="282" y="426"/>
                    </a:cxn>
                    <a:cxn ang="0">
                      <a:pos x="264" y="468"/>
                    </a:cxn>
                    <a:cxn ang="0">
                      <a:pos x="354" y="468"/>
                    </a:cxn>
                    <a:cxn ang="0">
                      <a:pos x="390" y="426"/>
                    </a:cxn>
                    <a:cxn ang="0">
                      <a:pos x="412" y="454"/>
                    </a:cxn>
                    <a:cxn ang="0">
                      <a:pos x="480" y="400"/>
                    </a:cxn>
                    <a:cxn ang="0">
                      <a:pos x="502" y="454"/>
                    </a:cxn>
                    <a:cxn ang="0">
                      <a:pos x="540" y="454"/>
                    </a:cxn>
                    <a:cxn ang="0">
                      <a:pos x="560" y="412"/>
                    </a:cxn>
                    <a:cxn ang="0">
                      <a:pos x="512" y="344"/>
                    </a:cxn>
                    <a:cxn ang="0">
                      <a:pos x="480" y="304"/>
                    </a:cxn>
                    <a:cxn ang="0">
                      <a:pos x="486" y="302"/>
                    </a:cxn>
                    <a:cxn ang="0">
                      <a:pos x="448" y="230"/>
                    </a:cxn>
                    <a:cxn ang="0">
                      <a:pos x="276" y="240"/>
                    </a:cxn>
                  </a:cxnLst>
                  <a:rect l="0" t="0" r="r" b="b"/>
                  <a:pathLst>
                    <a:path w="560" h="468">
                      <a:moveTo>
                        <a:pt x="276" y="240"/>
                      </a:moveTo>
                      <a:lnTo>
                        <a:pt x="310" y="90"/>
                      </a:lnTo>
                      <a:lnTo>
                        <a:pt x="280" y="0"/>
                      </a:lnTo>
                      <a:lnTo>
                        <a:pt x="0" y="20"/>
                      </a:lnTo>
                      <a:lnTo>
                        <a:pt x="16" y="154"/>
                      </a:lnTo>
                      <a:lnTo>
                        <a:pt x="84" y="274"/>
                      </a:lnTo>
                      <a:lnTo>
                        <a:pt x="76" y="372"/>
                      </a:lnTo>
                      <a:lnTo>
                        <a:pt x="62" y="416"/>
                      </a:lnTo>
                      <a:lnTo>
                        <a:pt x="174" y="440"/>
                      </a:lnTo>
                      <a:lnTo>
                        <a:pt x="282" y="426"/>
                      </a:lnTo>
                      <a:lnTo>
                        <a:pt x="264" y="468"/>
                      </a:lnTo>
                      <a:lnTo>
                        <a:pt x="354" y="468"/>
                      </a:lnTo>
                      <a:lnTo>
                        <a:pt x="390" y="426"/>
                      </a:lnTo>
                      <a:lnTo>
                        <a:pt x="412" y="454"/>
                      </a:lnTo>
                      <a:lnTo>
                        <a:pt x="480" y="400"/>
                      </a:lnTo>
                      <a:lnTo>
                        <a:pt x="502" y="454"/>
                      </a:lnTo>
                      <a:lnTo>
                        <a:pt x="540" y="454"/>
                      </a:lnTo>
                      <a:lnTo>
                        <a:pt x="560" y="412"/>
                      </a:lnTo>
                      <a:lnTo>
                        <a:pt x="512" y="344"/>
                      </a:lnTo>
                      <a:lnTo>
                        <a:pt x="480" y="304"/>
                      </a:lnTo>
                      <a:lnTo>
                        <a:pt x="486" y="302"/>
                      </a:lnTo>
                      <a:lnTo>
                        <a:pt x="448" y="230"/>
                      </a:lnTo>
                      <a:lnTo>
                        <a:pt x="276" y="24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0" name="Freeform 2856"/>
                <p:cNvSpPr>
                  <a:spLocks/>
                </p:cNvSpPr>
                <p:nvPr/>
              </p:nvSpPr>
              <p:spPr bwMode="auto">
                <a:xfrm>
                  <a:off x="3452887" y="4118569"/>
                  <a:ext cx="812433" cy="915273"/>
                </a:xfrm>
                <a:custGeom>
                  <a:avLst/>
                  <a:gdLst/>
                  <a:ahLst/>
                  <a:cxnLst>
                    <a:cxn ang="0">
                      <a:pos x="254" y="634"/>
                    </a:cxn>
                    <a:cxn ang="0">
                      <a:pos x="620" y="642"/>
                    </a:cxn>
                    <a:cxn ang="0">
                      <a:pos x="612" y="82"/>
                    </a:cxn>
                    <a:cxn ang="0">
                      <a:pos x="632" y="82"/>
                    </a:cxn>
                    <a:cxn ang="0">
                      <a:pos x="632" y="14"/>
                    </a:cxn>
                    <a:cxn ang="0">
                      <a:pos x="40" y="0"/>
                    </a:cxn>
                    <a:cxn ang="0">
                      <a:pos x="0" y="704"/>
                    </a:cxn>
                    <a:cxn ang="0">
                      <a:pos x="104" y="712"/>
                    </a:cxn>
                    <a:cxn ang="0">
                      <a:pos x="104" y="660"/>
                    </a:cxn>
                    <a:cxn ang="0">
                      <a:pos x="252" y="676"/>
                    </a:cxn>
                    <a:cxn ang="0">
                      <a:pos x="256" y="678"/>
                    </a:cxn>
                    <a:cxn ang="0">
                      <a:pos x="252" y="674"/>
                    </a:cxn>
                    <a:cxn ang="0">
                      <a:pos x="254" y="634"/>
                    </a:cxn>
                  </a:cxnLst>
                  <a:rect l="0" t="0" r="r" b="b"/>
                  <a:pathLst>
                    <a:path w="632" h="712">
                      <a:moveTo>
                        <a:pt x="254" y="634"/>
                      </a:moveTo>
                      <a:lnTo>
                        <a:pt x="620" y="642"/>
                      </a:lnTo>
                      <a:lnTo>
                        <a:pt x="612" y="82"/>
                      </a:lnTo>
                      <a:lnTo>
                        <a:pt x="632" y="82"/>
                      </a:lnTo>
                      <a:lnTo>
                        <a:pt x="632" y="14"/>
                      </a:lnTo>
                      <a:lnTo>
                        <a:pt x="40" y="0"/>
                      </a:lnTo>
                      <a:lnTo>
                        <a:pt x="0" y="704"/>
                      </a:lnTo>
                      <a:lnTo>
                        <a:pt x="104" y="712"/>
                      </a:lnTo>
                      <a:lnTo>
                        <a:pt x="104" y="660"/>
                      </a:lnTo>
                      <a:lnTo>
                        <a:pt x="252" y="676"/>
                      </a:lnTo>
                      <a:lnTo>
                        <a:pt x="256" y="678"/>
                      </a:lnTo>
                      <a:lnTo>
                        <a:pt x="252" y="674"/>
                      </a:lnTo>
                      <a:lnTo>
                        <a:pt x="254" y="6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1" name="Freeform 2857"/>
                <p:cNvSpPr>
                  <a:spLocks/>
                </p:cNvSpPr>
                <p:nvPr/>
              </p:nvSpPr>
              <p:spPr bwMode="auto">
                <a:xfrm>
                  <a:off x="3784545" y="4221408"/>
                  <a:ext cx="1699425" cy="1699425"/>
                </a:xfrm>
                <a:custGeom>
                  <a:avLst/>
                  <a:gdLst/>
                  <a:ahLst/>
                  <a:cxnLst>
                    <a:cxn ang="0">
                      <a:pos x="1312" y="726"/>
                    </a:cxn>
                    <a:cxn ang="0">
                      <a:pos x="1322" y="630"/>
                    </a:cxn>
                    <a:cxn ang="0">
                      <a:pos x="1252" y="512"/>
                    </a:cxn>
                    <a:cxn ang="0">
                      <a:pos x="1234" y="376"/>
                    </a:cxn>
                    <a:cxn ang="0">
                      <a:pos x="1234" y="376"/>
                    </a:cxn>
                    <a:cxn ang="0">
                      <a:pos x="1234" y="376"/>
                    </a:cxn>
                    <a:cxn ang="0">
                      <a:pos x="1230" y="338"/>
                    </a:cxn>
                    <a:cxn ang="0">
                      <a:pos x="1120" y="292"/>
                    </a:cxn>
                    <a:cxn ang="0">
                      <a:pos x="852" y="304"/>
                    </a:cxn>
                    <a:cxn ang="0">
                      <a:pos x="644" y="236"/>
                    </a:cxn>
                    <a:cxn ang="0">
                      <a:pos x="632" y="0"/>
                    </a:cxn>
                    <a:cxn ang="0">
                      <a:pos x="362" y="10"/>
                    </a:cxn>
                    <a:cxn ang="0">
                      <a:pos x="370" y="572"/>
                    </a:cxn>
                    <a:cxn ang="0">
                      <a:pos x="0" y="562"/>
                    </a:cxn>
                    <a:cxn ang="0">
                      <a:pos x="0" y="600"/>
                    </a:cxn>
                    <a:cxn ang="0">
                      <a:pos x="174" y="756"/>
                    </a:cxn>
                    <a:cxn ang="0">
                      <a:pos x="212" y="878"/>
                    </a:cxn>
                    <a:cxn ang="0">
                      <a:pos x="372" y="958"/>
                    </a:cxn>
                    <a:cxn ang="0">
                      <a:pos x="442" y="850"/>
                    </a:cxn>
                    <a:cxn ang="0">
                      <a:pos x="562" y="864"/>
                    </a:cxn>
                    <a:cxn ang="0">
                      <a:pos x="770" y="1254"/>
                    </a:cxn>
                    <a:cxn ang="0">
                      <a:pos x="978" y="1322"/>
                    </a:cxn>
                    <a:cxn ang="0">
                      <a:pos x="1008" y="1268"/>
                    </a:cxn>
                    <a:cxn ang="0">
                      <a:pos x="968" y="1146"/>
                    </a:cxn>
                    <a:cxn ang="0">
                      <a:pos x="968" y="1014"/>
                    </a:cxn>
                    <a:cxn ang="0">
                      <a:pos x="1286" y="768"/>
                    </a:cxn>
                    <a:cxn ang="0">
                      <a:pos x="1300" y="772"/>
                    </a:cxn>
                    <a:cxn ang="0">
                      <a:pos x="1298" y="770"/>
                    </a:cxn>
                    <a:cxn ang="0">
                      <a:pos x="1312" y="726"/>
                    </a:cxn>
                  </a:cxnLst>
                  <a:rect l="0" t="0" r="r" b="b"/>
                  <a:pathLst>
                    <a:path w="1322" h="1322">
                      <a:moveTo>
                        <a:pt x="1312" y="726"/>
                      </a:moveTo>
                      <a:lnTo>
                        <a:pt x="1322" y="630"/>
                      </a:lnTo>
                      <a:lnTo>
                        <a:pt x="1252" y="512"/>
                      </a:lnTo>
                      <a:lnTo>
                        <a:pt x="1234" y="376"/>
                      </a:lnTo>
                      <a:lnTo>
                        <a:pt x="1234" y="376"/>
                      </a:lnTo>
                      <a:lnTo>
                        <a:pt x="1234" y="376"/>
                      </a:lnTo>
                      <a:lnTo>
                        <a:pt x="1230" y="338"/>
                      </a:lnTo>
                      <a:lnTo>
                        <a:pt x="1120" y="292"/>
                      </a:lnTo>
                      <a:lnTo>
                        <a:pt x="852" y="304"/>
                      </a:lnTo>
                      <a:lnTo>
                        <a:pt x="644" y="236"/>
                      </a:lnTo>
                      <a:lnTo>
                        <a:pt x="632" y="0"/>
                      </a:lnTo>
                      <a:lnTo>
                        <a:pt x="362" y="10"/>
                      </a:lnTo>
                      <a:lnTo>
                        <a:pt x="370" y="572"/>
                      </a:lnTo>
                      <a:lnTo>
                        <a:pt x="0" y="562"/>
                      </a:lnTo>
                      <a:lnTo>
                        <a:pt x="0" y="600"/>
                      </a:lnTo>
                      <a:lnTo>
                        <a:pt x="174" y="756"/>
                      </a:lnTo>
                      <a:lnTo>
                        <a:pt x="212" y="878"/>
                      </a:lnTo>
                      <a:lnTo>
                        <a:pt x="372" y="958"/>
                      </a:lnTo>
                      <a:lnTo>
                        <a:pt x="442" y="850"/>
                      </a:lnTo>
                      <a:lnTo>
                        <a:pt x="562" y="864"/>
                      </a:lnTo>
                      <a:lnTo>
                        <a:pt x="770" y="1254"/>
                      </a:lnTo>
                      <a:lnTo>
                        <a:pt x="978" y="1322"/>
                      </a:lnTo>
                      <a:lnTo>
                        <a:pt x="1008" y="1268"/>
                      </a:lnTo>
                      <a:lnTo>
                        <a:pt x="968" y="1146"/>
                      </a:lnTo>
                      <a:lnTo>
                        <a:pt x="968" y="1014"/>
                      </a:lnTo>
                      <a:lnTo>
                        <a:pt x="1286" y="768"/>
                      </a:lnTo>
                      <a:lnTo>
                        <a:pt x="1300" y="772"/>
                      </a:lnTo>
                      <a:lnTo>
                        <a:pt x="1298" y="770"/>
                      </a:lnTo>
                      <a:lnTo>
                        <a:pt x="1312" y="7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2" name="Freeform 2858"/>
                <p:cNvSpPr>
                  <a:spLocks/>
                </p:cNvSpPr>
                <p:nvPr/>
              </p:nvSpPr>
              <p:spPr bwMode="auto">
                <a:xfrm>
                  <a:off x="5283432" y="4159705"/>
                  <a:ext cx="578473" cy="539908"/>
                </a:xfrm>
                <a:custGeom>
                  <a:avLst/>
                  <a:gdLst/>
                  <a:ahLst/>
                  <a:cxnLst>
                    <a:cxn ang="0">
                      <a:pos x="72" y="382"/>
                    </a:cxn>
                    <a:cxn ang="0">
                      <a:pos x="76" y="420"/>
                    </a:cxn>
                    <a:cxn ang="0">
                      <a:pos x="356" y="400"/>
                    </a:cxn>
                    <a:cxn ang="0">
                      <a:pos x="346" y="360"/>
                    </a:cxn>
                    <a:cxn ang="0">
                      <a:pos x="450" y="42"/>
                    </a:cxn>
                    <a:cxn ang="0">
                      <a:pos x="366" y="48"/>
                    </a:cxn>
                    <a:cxn ang="0">
                      <a:pos x="384" y="0"/>
                    </a:cxn>
                    <a:cxn ang="0">
                      <a:pos x="0" y="8"/>
                    </a:cxn>
                    <a:cxn ang="0">
                      <a:pos x="32" y="366"/>
                    </a:cxn>
                    <a:cxn ang="0">
                      <a:pos x="72" y="382"/>
                    </a:cxn>
                  </a:cxnLst>
                  <a:rect l="0" t="0" r="r" b="b"/>
                  <a:pathLst>
                    <a:path w="450" h="420">
                      <a:moveTo>
                        <a:pt x="72" y="382"/>
                      </a:moveTo>
                      <a:lnTo>
                        <a:pt x="76" y="420"/>
                      </a:lnTo>
                      <a:lnTo>
                        <a:pt x="356" y="400"/>
                      </a:lnTo>
                      <a:lnTo>
                        <a:pt x="346" y="360"/>
                      </a:lnTo>
                      <a:lnTo>
                        <a:pt x="450" y="42"/>
                      </a:lnTo>
                      <a:lnTo>
                        <a:pt x="366" y="48"/>
                      </a:lnTo>
                      <a:lnTo>
                        <a:pt x="384" y="0"/>
                      </a:lnTo>
                      <a:lnTo>
                        <a:pt x="0" y="8"/>
                      </a:lnTo>
                      <a:lnTo>
                        <a:pt x="32" y="366"/>
                      </a:lnTo>
                      <a:lnTo>
                        <a:pt x="72" y="3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3" name="Freeform 2859"/>
                <p:cNvSpPr>
                  <a:spLocks/>
                </p:cNvSpPr>
                <p:nvPr/>
              </p:nvSpPr>
              <p:spPr bwMode="auto">
                <a:xfrm>
                  <a:off x="4273033" y="4100572"/>
                  <a:ext cx="1038680" cy="524482"/>
                </a:xfrm>
                <a:custGeom>
                  <a:avLst/>
                  <a:gdLst/>
                  <a:ahLst/>
                  <a:cxnLst>
                    <a:cxn ang="0">
                      <a:pos x="0" y="28"/>
                    </a:cxn>
                    <a:cxn ang="0">
                      <a:pos x="2" y="96"/>
                    </a:cxn>
                    <a:cxn ang="0">
                      <a:pos x="256" y="88"/>
                    </a:cxn>
                    <a:cxn ang="0">
                      <a:pos x="270" y="326"/>
                    </a:cxn>
                    <a:cxn ang="0">
                      <a:pos x="472" y="394"/>
                    </a:cxn>
                    <a:cxn ang="0">
                      <a:pos x="742" y="380"/>
                    </a:cxn>
                    <a:cxn ang="0">
                      <a:pos x="808" y="408"/>
                    </a:cxn>
                    <a:cxn ang="0">
                      <a:pos x="774" y="0"/>
                    </a:cxn>
                    <a:cxn ang="0">
                      <a:pos x="0" y="28"/>
                    </a:cxn>
                  </a:cxnLst>
                  <a:rect l="0" t="0" r="r" b="b"/>
                  <a:pathLst>
                    <a:path w="808" h="408">
                      <a:moveTo>
                        <a:pt x="0" y="28"/>
                      </a:moveTo>
                      <a:lnTo>
                        <a:pt x="2" y="96"/>
                      </a:lnTo>
                      <a:lnTo>
                        <a:pt x="256" y="88"/>
                      </a:lnTo>
                      <a:lnTo>
                        <a:pt x="270" y="326"/>
                      </a:lnTo>
                      <a:lnTo>
                        <a:pt x="472" y="394"/>
                      </a:lnTo>
                      <a:lnTo>
                        <a:pt x="742" y="380"/>
                      </a:lnTo>
                      <a:lnTo>
                        <a:pt x="808" y="408"/>
                      </a:lnTo>
                      <a:lnTo>
                        <a:pt x="774" y="0"/>
                      </a:lnTo>
                      <a:lnTo>
                        <a:pt x="0" y="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4" name="Freeform 2860"/>
                <p:cNvSpPr>
                  <a:spLocks/>
                </p:cNvSpPr>
                <p:nvPr/>
              </p:nvSpPr>
              <p:spPr bwMode="auto">
                <a:xfrm>
                  <a:off x="2915550" y="3254716"/>
                  <a:ext cx="642748" cy="858711"/>
                </a:xfrm>
                <a:custGeom>
                  <a:avLst/>
                  <a:gdLst/>
                  <a:ahLst/>
                  <a:cxnLst>
                    <a:cxn ang="0">
                      <a:pos x="0" y="588"/>
                    </a:cxn>
                    <a:cxn ang="0">
                      <a:pos x="452" y="668"/>
                    </a:cxn>
                    <a:cxn ang="0">
                      <a:pos x="500" y="202"/>
                    </a:cxn>
                    <a:cxn ang="0">
                      <a:pos x="312" y="176"/>
                    </a:cxn>
                    <a:cxn ang="0">
                      <a:pos x="336" y="54"/>
                    </a:cxn>
                    <a:cxn ang="0">
                      <a:pos x="76" y="0"/>
                    </a:cxn>
                    <a:cxn ang="0">
                      <a:pos x="0" y="588"/>
                    </a:cxn>
                  </a:cxnLst>
                  <a:rect l="0" t="0" r="r" b="b"/>
                  <a:pathLst>
                    <a:path w="500" h="668">
                      <a:moveTo>
                        <a:pt x="0" y="588"/>
                      </a:moveTo>
                      <a:lnTo>
                        <a:pt x="452" y="668"/>
                      </a:lnTo>
                      <a:lnTo>
                        <a:pt x="500" y="202"/>
                      </a:lnTo>
                      <a:lnTo>
                        <a:pt x="312" y="176"/>
                      </a:lnTo>
                      <a:lnTo>
                        <a:pt x="336" y="54"/>
                      </a:lnTo>
                      <a:lnTo>
                        <a:pt x="76" y="0"/>
                      </a:lnTo>
                      <a:lnTo>
                        <a:pt x="0" y="5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5" name="Freeform 2861"/>
                <p:cNvSpPr>
                  <a:spLocks/>
                </p:cNvSpPr>
                <p:nvPr/>
              </p:nvSpPr>
              <p:spPr bwMode="auto">
                <a:xfrm>
                  <a:off x="5545674" y="2352298"/>
                  <a:ext cx="683884" cy="323945"/>
                </a:xfrm>
                <a:custGeom>
                  <a:avLst/>
                  <a:gdLst/>
                  <a:ahLst/>
                  <a:cxnLst>
                    <a:cxn ang="0">
                      <a:pos x="230" y="214"/>
                    </a:cxn>
                    <a:cxn ang="0">
                      <a:pos x="236" y="252"/>
                    </a:cxn>
                    <a:cxn ang="0">
                      <a:pos x="262" y="252"/>
                    </a:cxn>
                    <a:cxn ang="0">
                      <a:pos x="284" y="200"/>
                    </a:cxn>
                    <a:cxn ang="0">
                      <a:pos x="362" y="160"/>
                    </a:cxn>
                    <a:cxn ang="0">
                      <a:pos x="444" y="122"/>
                    </a:cxn>
                    <a:cxn ang="0">
                      <a:pos x="532" y="122"/>
                    </a:cxn>
                    <a:cxn ang="0">
                      <a:pos x="444" y="14"/>
                    </a:cxn>
                    <a:cxn ang="0">
                      <a:pos x="306" y="96"/>
                    </a:cxn>
                    <a:cxn ang="0">
                      <a:pos x="244" y="106"/>
                    </a:cxn>
                    <a:cxn ang="0">
                      <a:pos x="206" y="70"/>
                    </a:cxn>
                    <a:cxn ang="0">
                      <a:pos x="154" y="80"/>
                    </a:cxn>
                    <a:cxn ang="0">
                      <a:pos x="174" y="0"/>
                    </a:cxn>
                    <a:cxn ang="0">
                      <a:pos x="4" y="134"/>
                    </a:cxn>
                    <a:cxn ang="0">
                      <a:pos x="0" y="134"/>
                    </a:cxn>
                    <a:cxn ang="0">
                      <a:pos x="18" y="186"/>
                    </a:cxn>
                    <a:cxn ang="0">
                      <a:pos x="230" y="214"/>
                    </a:cxn>
                  </a:cxnLst>
                  <a:rect l="0" t="0" r="r" b="b"/>
                  <a:pathLst>
                    <a:path w="532" h="252">
                      <a:moveTo>
                        <a:pt x="230" y="214"/>
                      </a:moveTo>
                      <a:lnTo>
                        <a:pt x="236" y="252"/>
                      </a:lnTo>
                      <a:lnTo>
                        <a:pt x="262" y="252"/>
                      </a:lnTo>
                      <a:lnTo>
                        <a:pt x="284" y="200"/>
                      </a:lnTo>
                      <a:lnTo>
                        <a:pt x="362" y="160"/>
                      </a:lnTo>
                      <a:lnTo>
                        <a:pt x="444" y="122"/>
                      </a:lnTo>
                      <a:lnTo>
                        <a:pt x="532" y="122"/>
                      </a:lnTo>
                      <a:lnTo>
                        <a:pt x="444" y="14"/>
                      </a:lnTo>
                      <a:lnTo>
                        <a:pt x="306" y="96"/>
                      </a:lnTo>
                      <a:lnTo>
                        <a:pt x="244" y="106"/>
                      </a:lnTo>
                      <a:lnTo>
                        <a:pt x="206" y="70"/>
                      </a:lnTo>
                      <a:lnTo>
                        <a:pt x="154" y="80"/>
                      </a:lnTo>
                      <a:lnTo>
                        <a:pt x="174" y="0"/>
                      </a:lnTo>
                      <a:lnTo>
                        <a:pt x="4" y="134"/>
                      </a:lnTo>
                      <a:lnTo>
                        <a:pt x="0" y="134"/>
                      </a:lnTo>
                      <a:lnTo>
                        <a:pt x="18" y="186"/>
                      </a:lnTo>
                      <a:lnTo>
                        <a:pt x="230" y="21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6" name="Freeform 2862"/>
                <p:cNvSpPr>
                  <a:spLocks/>
                </p:cNvSpPr>
                <p:nvPr/>
              </p:nvSpPr>
              <p:spPr bwMode="auto">
                <a:xfrm>
                  <a:off x="3504307" y="3514386"/>
                  <a:ext cx="868995" cy="611896"/>
                </a:xfrm>
                <a:custGeom>
                  <a:avLst/>
                  <a:gdLst/>
                  <a:ahLst/>
                  <a:cxnLst>
                    <a:cxn ang="0">
                      <a:pos x="670" y="118"/>
                    </a:cxn>
                    <a:cxn ang="0">
                      <a:pos x="662" y="26"/>
                    </a:cxn>
                    <a:cxn ang="0">
                      <a:pos x="50" y="0"/>
                    </a:cxn>
                    <a:cxn ang="0">
                      <a:pos x="0" y="466"/>
                    </a:cxn>
                    <a:cxn ang="0">
                      <a:pos x="594" y="476"/>
                    </a:cxn>
                    <a:cxn ang="0">
                      <a:pos x="676" y="474"/>
                    </a:cxn>
                    <a:cxn ang="0">
                      <a:pos x="668" y="118"/>
                    </a:cxn>
                    <a:cxn ang="0">
                      <a:pos x="670" y="118"/>
                    </a:cxn>
                  </a:cxnLst>
                  <a:rect l="0" t="0" r="r" b="b"/>
                  <a:pathLst>
                    <a:path w="676" h="476">
                      <a:moveTo>
                        <a:pt x="670" y="118"/>
                      </a:moveTo>
                      <a:lnTo>
                        <a:pt x="662" y="26"/>
                      </a:lnTo>
                      <a:lnTo>
                        <a:pt x="50" y="0"/>
                      </a:lnTo>
                      <a:lnTo>
                        <a:pt x="0" y="466"/>
                      </a:lnTo>
                      <a:lnTo>
                        <a:pt x="594" y="476"/>
                      </a:lnTo>
                      <a:lnTo>
                        <a:pt x="676" y="474"/>
                      </a:lnTo>
                      <a:lnTo>
                        <a:pt x="668" y="118"/>
                      </a:lnTo>
                      <a:lnTo>
                        <a:pt x="670" y="11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7" name="Freeform 2863"/>
                <p:cNvSpPr>
                  <a:spLocks/>
                </p:cNvSpPr>
                <p:nvPr/>
              </p:nvSpPr>
              <p:spPr bwMode="auto">
                <a:xfrm>
                  <a:off x="1884582" y="3000188"/>
                  <a:ext cx="953838" cy="1745703"/>
                </a:xfrm>
                <a:custGeom>
                  <a:avLst/>
                  <a:gdLst/>
                  <a:ahLst/>
                  <a:cxnLst>
                    <a:cxn ang="0">
                      <a:pos x="694" y="1314"/>
                    </a:cxn>
                    <a:cxn ang="0">
                      <a:pos x="682" y="1260"/>
                    </a:cxn>
                    <a:cxn ang="0">
                      <a:pos x="732" y="1150"/>
                    </a:cxn>
                    <a:cxn ang="0">
                      <a:pos x="742" y="1140"/>
                    </a:cxn>
                    <a:cxn ang="0">
                      <a:pos x="712" y="1044"/>
                    </a:cxn>
                    <a:cxn ang="0">
                      <a:pos x="324" y="482"/>
                    </a:cxn>
                    <a:cxn ang="0">
                      <a:pos x="334" y="454"/>
                    </a:cxn>
                    <a:cxn ang="0">
                      <a:pos x="324" y="426"/>
                    </a:cxn>
                    <a:cxn ang="0">
                      <a:pos x="402" y="98"/>
                    </a:cxn>
                    <a:cxn ang="0">
                      <a:pos x="70" y="8"/>
                    </a:cxn>
                    <a:cxn ang="0">
                      <a:pos x="68" y="0"/>
                    </a:cxn>
                    <a:cxn ang="0">
                      <a:pos x="70" y="34"/>
                    </a:cxn>
                    <a:cxn ang="0">
                      <a:pos x="0" y="156"/>
                    </a:cxn>
                    <a:cxn ang="0">
                      <a:pos x="42" y="278"/>
                    </a:cxn>
                    <a:cxn ang="0">
                      <a:pos x="32" y="384"/>
                    </a:cxn>
                    <a:cxn ang="0">
                      <a:pos x="102" y="534"/>
                    </a:cxn>
                    <a:cxn ang="0">
                      <a:pos x="102" y="614"/>
                    </a:cxn>
                    <a:cxn ang="0">
                      <a:pos x="122" y="682"/>
                    </a:cxn>
                    <a:cxn ang="0">
                      <a:pos x="90" y="734"/>
                    </a:cxn>
                    <a:cxn ang="0">
                      <a:pos x="190" y="870"/>
                    </a:cxn>
                    <a:cxn ang="0">
                      <a:pos x="190" y="1006"/>
                    </a:cxn>
                    <a:cxn ang="0">
                      <a:pos x="360" y="1114"/>
                    </a:cxn>
                    <a:cxn ang="0">
                      <a:pos x="360" y="1178"/>
                    </a:cxn>
                    <a:cxn ang="0">
                      <a:pos x="450" y="1236"/>
                    </a:cxn>
                    <a:cxn ang="0">
                      <a:pos x="450" y="1342"/>
                    </a:cxn>
                    <a:cxn ang="0">
                      <a:pos x="668" y="1354"/>
                    </a:cxn>
                    <a:cxn ang="0">
                      <a:pos x="672" y="1358"/>
                    </a:cxn>
                    <a:cxn ang="0">
                      <a:pos x="668" y="1354"/>
                    </a:cxn>
                    <a:cxn ang="0">
                      <a:pos x="694" y="1314"/>
                    </a:cxn>
                  </a:cxnLst>
                  <a:rect l="0" t="0" r="r" b="b"/>
                  <a:pathLst>
                    <a:path w="742" h="1358">
                      <a:moveTo>
                        <a:pt x="694" y="1314"/>
                      </a:moveTo>
                      <a:lnTo>
                        <a:pt x="682" y="1260"/>
                      </a:lnTo>
                      <a:lnTo>
                        <a:pt x="732" y="1150"/>
                      </a:lnTo>
                      <a:lnTo>
                        <a:pt x="742" y="1140"/>
                      </a:lnTo>
                      <a:lnTo>
                        <a:pt x="712" y="1044"/>
                      </a:lnTo>
                      <a:lnTo>
                        <a:pt x="324" y="482"/>
                      </a:lnTo>
                      <a:lnTo>
                        <a:pt x="334" y="454"/>
                      </a:lnTo>
                      <a:lnTo>
                        <a:pt x="324" y="426"/>
                      </a:lnTo>
                      <a:lnTo>
                        <a:pt x="402" y="98"/>
                      </a:lnTo>
                      <a:lnTo>
                        <a:pt x="70" y="8"/>
                      </a:lnTo>
                      <a:lnTo>
                        <a:pt x="68" y="0"/>
                      </a:lnTo>
                      <a:lnTo>
                        <a:pt x="70" y="34"/>
                      </a:lnTo>
                      <a:lnTo>
                        <a:pt x="0" y="156"/>
                      </a:lnTo>
                      <a:lnTo>
                        <a:pt x="42" y="278"/>
                      </a:lnTo>
                      <a:lnTo>
                        <a:pt x="32" y="384"/>
                      </a:lnTo>
                      <a:lnTo>
                        <a:pt x="102" y="534"/>
                      </a:lnTo>
                      <a:lnTo>
                        <a:pt x="102" y="614"/>
                      </a:lnTo>
                      <a:lnTo>
                        <a:pt x="122" y="682"/>
                      </a:lnTo>
                      <a:lnTo>
                        <a:pt x="90" y="734"/>
                      </a:lnTo>
                      <a:lnTo>
                        <a:pt x="190" y="870"/>
                      </a:lnTo>
                      <a:lnTo>
                        <a:pt x="190" y="1006"/>
                      </a:lnTo>
                      <a:lnTo>
                        <a:pt x="360" y="1114"/>
                      </a:lnTo>
                      <a:lnTo>
                        <a:pt x="360" y="1178"/>
                      </a:lnTo>
                      <a:lnTo>
                        <a:pt x="450" y="1236"/>
                      </a:lnTo>
                      <a:lnTo>
                        <a:pt x="450" y="1342"/>
                      </a:lnTo>
                      <a:lnTo>
                        <a:pt x="668" y="1354"/>
                      </a:lnTo>
                      <a:lnTo>
                        <a:pt x="672" y="1358"/>
                      </a:lnTo>
                      <a:lnTo>
                        <a:pt x="668" y="1354"/>
                      </a:lnTo>
                      <a:lnTo>
                        <a:pt x="694" y="131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8" name="Freeform 2864"/>
                <p:cNvSpPr>
                  <a:spLocks/>
                </p:cNvSpPr>
                <p:nvPr/>
              </p:nvSpPr>
              <p:spPr bwMode="auto">
                <a:xfrm>
                  <a:off x="3321766" y="2822789"/>
                  <a:ext cx="843285" cy="707023"/>
                </a:xfrm>
                <a:custGeom>
                  <a:avLst/>
                  <a:gdLst/>
                  <a:ahLst/>
                  <a:cxnLst>
                    <a:cxn ang="0">
                      <a:pos x="26" y="388"/>
                    </a:cxn>
                    <a:cxn ang="0">
                      <a:pos x="28" y="388"/>
                    </a:cxn>
                    <a:cxn ang="0">
                      <a:pos x="0" y="508"/>
                    </a:cxn>
                    <a:cxn ang="0">
                      <a:pos x="192" y="536"/>
                    </a:cxn>
                    <a:cxn ang="0">
                      <a:pos x="650" y="550"/>
                    </a:cxn>
                    <a:cxn ang="0">
                      <a:pos x="656" y="40"/>
                    </a:cxn>
                    <a:cxn ang="0">
                      <a:pos x="64" y="0"/>
                    </a:cxn>
                    <a:cxn ang="0">
                      <a:pos x="26" y="388"/>
                    </a:cxn>
                  </a:cxnLst>
                  <a:rect l="0" t="0" r="r" b="b"/>
                  <a:pathLst>
                    <a:path w="656" h="550">
                      <a:moveTo>
                        <a:pt x="26" y="388"/>
                      </a:moveTo>
                      <a:lnTo>
                        <a:pt x="28" y="388"/>
                      </a:lnTo>
                      <a:lnTo>
                        <a:pt x="0" y="508"/>
                      </a:lnTo>
                      <a:lnTo>
                        <a:pt x="192" y="536"/>
                      </a:lnTo>
                      <a:lnTo>
                        <a:pt x="650" y="550"/>
                      </a:lnTo>
                      <a:lnTo>
                        <a:pt x="656" y="40"/>
                      </a:lnTo>
                      <a:lnTo>
                        <a:pt x="64" y="0"/>
                      </a:lnTo>
                      <a:lnTo>
                        <a:pt x="26" y="3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09" name="Freeform 2865"/>
                <p:cNvSpPr>
                  <a:spLocks/>
                </p:cNvSpPr>
                <p:nvPr/>
              </p:nvSpPr>
              <p:spPr bwMode="auto">
                <a:xfrm>
                  <a:off x="5828483" y="3918031"/>
                  <a:ext cx="979548" cy="416501"/>
                </a:xfrm>
                <a:custGeom>
                  <a:avLst/>
                  <a:gdLst/>
                  <a:ahLst/>
                  <a:cxnLst>
                    <a:cxn ang="0">
                      <a:pos x="206" y="304"/>
                    </a:cxn>
                    <a:cxn ang="0">
                      <a:pos x="554" y="246"/>
                    </a:cxn>
                    <a:cxn ang="0">
                      <a:pos x="580" y="154"/>
                    </a:cxn>
                    <a:cxn ang="0">
                      <a:pos x="752" y="30"/>
                    </a:cxn>
                    <a:cxn ang="0">
                      <a:pos x="762" y="0"/>
                    </a:cxn>
                    <a:cxn ang="0">
                      <a:pos x="762" y="0"/>
                    </a:cxn>
                    <a:cxn ang="0">
                      <a:pos x="332" y="88"/>
                    </a:cxn>
                    <a:cxn ang="0">
                      <a:pos x="54" y="134"/>
                    </a:cxn>
                    <a:cxn ang="0">
                      <a:pos x="32" y="134"/>
                    </a:cxn>
                    <a:cxn ang="0">
                      <a:pos x="32" y="230"/>
                    </a:cxn>
                    <a:cxn ang="0">
                      <a:pos x="30" y="230"/>
                    </a:cxn>
                    <a:cxn ang="0">
                      <a:pos x="0" y="324"/>
                    </a:cxn>
                    <a:cxn ang="0">
                      <a:pos x="206" y="304"/>
                    </a:cxn>
                  </a:cxnLst>
                  <a:rect l="0" t="0" r="r" b="b"/>
                  <a:pathLst>
                    <a:path w="762" h="324">
                      <a:moveTo>
                        <a:pt x="206" y="304"/>
                      </a:moveTo>
                      <a:lnTo>
                        <a:pt x="554" y="246"/>
                      </a:lnTo>
                      <a:lnTo>
                        <a:pt x="580" y="154"/>
                      </a:lnTo>
                      <a:lnTo>
                        <a:pt x="752" y="30"/>
                      </a:lnTo>
                      <a:lnTo>
                        <a:pt x="762" y="0"/>
                      </a:lnTo>
                      <a:lnTo>
                        <a:pt x="762" y="0"/>
                      </a:lnTo>
                      <a:lnTo>
                        <a:pt x="332" y="88"/>
                      </a:lnTo>
                      <a:lnTo>
                        <a:pt x="54" y="134"/>
                      </a:lnTo>
                      <a:lnTo>
                        <a:pt x="32" y="134"/>
                      </a:lnTo>
                      <a:lnTo>
                        <a:pt x="32" y="230"/>
                      </a:lnTo>
                      <a:lnTo>
                        <a:pt x="30" y="230"/>
                      </a:lnTo>
                      <a:lnTo>
                        <a:pt x="0" y="324"/>
                      </a:lnTo>
                      <a:lnTo>
                        <a:pt x="206" y="30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0" name="Freeform 2866"/>
                <p:cNvSpPr>
                  <a:spLocks/>
                </p:cNvSpPr>
                <p:nvPr/>
              </p:nvSpPr>
              <p:spPr bwMode="auto">
                <a:xfrm>
                  <a:off x="6545789" y="3696926"/>
                  <a:ext cx="1012971" cy="537337"/>
                </a:xfrm>
                <a:custGeom>
                  <a:avLst/>
                  <a:gdLst/>
                  <a:ahLst/>
                  <a:cxnLst>
                    <a:cxn ang="0">
                      <a:pos x="196" y="202"/>
                    </a:cxn>
                    <a:cxn ang="0">
                      <a:pos x="26" y="326"/>
                    </a:cxn>
                    <a:cxn ang="0">
                      <a:pos x="0" y="418"/>
                    </a:cxn>
                    <a:cxn ang="0">
                      <a:pos x="62" y="408"/>
                    </a:cxn>
                    <a:cxn ang="0">
                      <a:pos x="312" y="310"/>
                    </a:cxn>
                    <a:cxn ang="0">
                      <a:pos x="344" y="344"/>
                    </a:cxn>
                    <a:cxn ang="0">
                      <a:pos x="424" y="326"/>
                    </a:cxn>
                    <a:cxn ang="0">
                      <a:pos x="558" y="414"/>
                    </a:cxn>
                    <a:cxn ang="0">
                      <a:pos x="560" y="408"/>
                    </a:cxn>
                    <a:cxn ang="0">
                      <a:pos x="628" y="368"/>
                    </a:cxn>
                    <a:cxn ang="0">
                      <a:pos x="628" y="328"/>
                    </a:cxn>
                    <a:cxn ang="0">
                      <a:pos x="678" y="248"/>
                    </a:cxn>
                    <a:cxn ang="0">
                      <a:pos x="738" y="248"/>
                    </a:cxn>
                    <a:cxn ang="0">
                      <a:pos x="788" y="128"/>
                    </a:cxn>
                    <a:cxn ang="0">
                      <a:pos x="788" y="46"/>
                    </a:cxn>
                    <a:cxn ang="0">
                      <a:pos x="754" y="0"/>
                    </a:cxn>
                    <a:cxn ang="0">
                      <a:pos x="208" y="170"/>
                    </a:cxn>
                    <a:cxn ang="0">
                      <a:pos x="196" y="202"/>
                    </a:cxn>
                  </a:cxnLst>
                  <a:rect l="0" t="0" r="r" b="b"/>
                  <a:pathLst>
                    <a:path w="788" h="418">
                      <a:moveTo>
                        <a:pt x="196" y="202"/>
                      </a:moveTo>
                      <a:lnTo>
                        <a:pt x="26" y="326"/>
                      </a:lnTo>
                      <a:lnTo>
                        <a:pt x="0" y="418"/>
                      </a:lnTo>
                      <a:lnTo>
                        <a:pt x="62" y="408"/>
                      </a:lnTo>
                      <a:lnTo>
                        <a:pt x="312" y="310"/>
                      </a:lnTo>
                      <a:lnTo>
                        <a:pt x="344" y="344"/>
                      </a:lnTo>
                      <a:lnTo>
                        <a:pt x="424" y="326"/>
                      </a:lnTo>
                      <a:lnTo>
                        <a:pt x="558" y="414"/>
                      </a:lnTo>
                      <a:lnTo>
                        <a:pt x="560" y="408"/>
                      </a:lnTo>
                      <a:lnTo>
                        <a:pt x="628" y="368"/>
                      </a:lnTo>
                      <a:lnTo>
                        <a:pt x="628" y="328"/>
                      </a:lnTo>
                      <a:lnTo>
                        <a:pt x="678" y="248"/>
                      </a:lnTo>
                      <a:lnTo>
                        <a:pt x="738" y="248"/>
                      </a:lnTo>
                      <a:lnTo>
                        <a:pt x="788" y="128"/>
                      </a:lnTo>
                      <a:lnTo>
                        <a:pt x="788" y="46"/>
                      </a:lnTo>
                      <a:lnTo>
                        <a:pt x="754" y="0"/>
                      </a:lnTo>
                      <a:lnTo>
                        <a:pt x="208" y="170"/>
                      </a:lnTo>
                      <a:lnTo>
                        <a:pt x="196" y="20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1" name="Freeform 2867"/>
                <p:cNvSpPr>
                  <a:spLocks/>
                </p:cNvSpPr>
                <p:nvPr/>
              </p:nvSpPr>
              <p:spPr bwMode="auto">
                <a:xfrm>
                  <a:off x="7551047" y="2892206"/>
                  <a:ext cx="141405" cy="97698"/>
                </a:xfrm>
                <a:custGeom>
                  <a:avLst/>
                  <a:gdLst/>
                  <a:ahLst/>
                  <a:cxnLst>
                    <a:cxn ang="0">
                      <a:pos x="14" y="38"/>
                    </a:cxn>
                    <a:cxn ang="0">
                      <a:pos x="0" y="76"/>
                    </a:cxn>
                    <a:cxn ang="0">
                      <a:pos x="46" y="52"/>
                    </a:cxn>
                    <a:cxn ang="0">
                      <a:pos x="106" y="12"/>
                    </a:cxn>
                    <a:cxn ang="0">
                      <a:pos x="110" y="0"/>
                    </a:cxn>
                    <a:cxn ang="0">
                      <a:pos x="98" y="0"/>
                    </a:cxn>
                    <a:cxn ang="0">
                      <a:pos x="14" y="38"/>
                    </a:cxn>
                  </a:cxnLst>
                  <a:rect l="0" t="0" r="r" b="b"/>
                  <a:pathLst>
                    <a:path w="110" h="76">
                      <a:moveTo>
                        <a:pt x="14" y="38"/>
                      </a:moveTo>
                      <a:lnTo>
                        <a:pt x="0" y="76"/>
                      </a:lnTo>
                      <a:lnTo>
                        <a:pt x="46" y="52"/>
                      </a:lnTo>
                      <a:lnTo>
                        <a:pt x="106" y="12"/>
                      </a:lnTo>
                      <a:lnTo>
                        <a:pt x="110" y="0"/>
                      </a:lnTo>
                      <a:lnTo>
                        <a:pt x="98" y="0"/>
                      </a:lnTo>
                      <a:lnTo>
                        <a:pt x="14" y="3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2" name="Freeform 2868"/>
                <p:cNvSpPr>
                  <a:spLocks/>
                </p:cNvSpPr>
                <p:nvPr/>
              </p:nvSpPr>
              <p:spPr bwMode="auto">
                <a:xfrm>
                  <a:off x="4365589" y="3658361"/>
                  <a:ext cx="899847" cy="465349"/>
                </a:xfrm>
                <a:custGeom>
                  <a:avLst/>
                  <a:gdLst/>
                  <a:ahLst/>
                  <a:cxnLst>
                    <a:cxn ang="0">
                      <a:pos x="626" y="62"/>
                    </a:cxn>
                    <a:cxn ang="0">
                      <a:pos x="642" y="0"/>
                    </a:cxn>
                    <a:cxn ang="0">
                      <a:pos x="606" y="0"/>
                    </a:cxn>
                    <a:cxn ang="0">
                      <a:pos x="608" y="0"/>
                    </a:cxn>
                    <a:cxn ang="0">
                      <a:pos x="0" y="8"/>
                    </a:cxn>
                    <a:cxn ang="0">
                      <a:pos x="10" y="362"/>
                    </a:cxn>
                    <a:cxn ang="0">
                      <a:pos x="700" y="338"/>
                    </a:cxn>
                    <a:cxn ang="0">
                      <a:pos x="680" y="90"/>
                    </a:cxn>
                    <a:cxn ang="0">
                      <a:pos x="626" y="62"/>
                    </a:cxn>
                  </a:cxnLst>
                  <a:rect l="0" t="0" r="r" b="b"/>
                  <a:pathLst>
                    <a:path w="700" h="362">
                      <a:moveTo>
                        <a:pt x="626" y="62"/>
                      </a:moveTo>
                      <a:lnTo>
                        <a:pt x="642" y="0"/>
                      </a:lnTo>
                      <a:lnTo>
                        <a:pt x="606" y="0"/>
                      </a:lnTo>
                      <a:lnTo>
                        <a:pt x="608" y="0"/>
                      </a:lnTo>
                      <a:lnTo>
                        <a:pt x="0" y="8"/>
                      </a:lnTo>
                      <a:lnTo>
                        <a:pt x="10" y="362"/>
                      </a:lnTo>
                      <a:lnTo>
                        <a:pt x="700" y="338"/>
                      </a:lnTo>
                      <a:lnTo>
                        <a:pt x="680" y="90"/>
                      </a:lnTo>
                      <a:lnTo>
                        <a:pt x="626" y="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3" name="Freeform 2869"/>
                <p:cNvSpPr>
                  <a:spLocks/>
                </p:cNvSpPr>
                <p:nvPr/>
              </p:nvSpPr>
              <p:spPr bwMode="auto">
                <a:xfrm>
                  <a:off x="6011023" y="2557977"/>
                  <a:ext cx="501343" cy="655603"/>
                </a:xfrm>
                <a:custGeom>
                  <a:avLst/>
                  <a:gdLst/>
                  <a:ahLst/>
                  <a:cxnLst>
                    <a:cxn ang="0">
                      <a:pos x="350" y="464"/>
                    </a:cxn>
                    <a:cxn ang="0">
                      <a:pos x="338" y="460"/>
                    </a:cxn>
                    <a:cxn ang="0">
                      <a:pos x="390" y="284"/>
                    </a:cxn>
                    <a:cxn ang="0">
                      <a:pos x="320" y="164"/>
                    </a:cxn>
                    <a:cxn ang="0">
                      <a:pos x="280" y="190"/>
                    </a:cxn>
                    <a:cxn ang="0">
                      <a:pos x="250" y="14"/>
                    </a:cxn>
                    <a:cxn ang="0">
                      <a:pos x="100" y="0"/>
                    </a:cxn>
                    <a:cxn ang="0">
                      <a:pos x="100" y="28"/>
                    </a:cxn>
                    <a:cxn ang="0">
                      <a:pos x="22" y="124"/>
                    </a:cxn>
                    <a:cxn ang="0">
                      <a:pos x="0" y="232"/>
                    </a:cxn>
                    <a:cxn ang="0">
                      <a:pos x="12" y="272"/>
                    </a:cxn>
                    <a:cxn ang="0">
                      <a:pos x="50" y="378"/>
                    </a:cxn>
                    <a:cxn ang="0">
                      <a:pos x="50" y="486"/>
                    </a:cxn>
                    <a:cxn ang="0">
                      <a:pos x="24" y="510"/>
                    </a:cxn>
                    <a:cxn ang="0">
                      <a:pos x="212" y="506"/>
                    </a:cxn>
                    <a:cxn ang="0">
                      <a:pos x="350" y="464"/>
                    </a:cxn>
                  </a:cxnLst>
                  <a:rect l="0" t="0" r="r" b="b"/>
                  <a:pathLst>
                    <a:path w="390" h="510">
                      <a:moveTo>
                        <a:pt x="350" y="464"/>
                      </a:moveTo>
                      <a:lnTo>
                        <a:pt x="338" y="460"/>
                      </a:lnTo>
                      <a:lnTo>
                        <a:pt x="390" y="284"/>
                      </a:lnTo>
                      <a:lnTo>
                        <a:pt x="320" y="164"/>
                      </a:lnTo>
                      <a:lnTo>
                        <a:pt x="280" y="190"/>
                      </a:lnTo>
                      <a:lnTo>
                        <a:pt x="250" y="14"/>
                      </a:lnTo>
                      <a:lnTo>
                        <a:pt x="100" y="0"/>
                      </a:lnTo>
                      <a:lnTo>
                        <a:pt x="100" y="28"/>
                      </a:lnTo>
                      <a:lnTo>
                        <a:pt x="22" y="124"/>
                      </a:lnTo>
                      <a:lnTo>
                        <a:pt x="0" y="232"/>
                      </a:lnTo>
                      <a:lnTo>
                        <a:pt x="12" y="272"/>
                      </a:lnTo>
                      <a:lnTo>
                        <a:pt x="50" y="378"/>
                      </a:lnTo>
                      <a:lnTo>
                        <a:pt x="50" y="486"/>
                      </a:lnTo>
                      <a:lnTo>
                        <a:pt x="24" y="510"/>
                      </a:lnTo>
                      <a:lnTo>
                        <a:pt x="212" y="506"/>
                      </a:lnTo>
                      <a:lnTo>
                        <a:pt x="350" y="46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4" name="Freeform 2870"/>
                <p:cNvSpPr>
                  <a:spLocks/>
                </p:cNvSpPr>
                <p:nvPr/>
              </p:nvSpPr>
              <p:spPr bwMode="auto">
                <a:xfrm>
                  <a:off x="2308796" y="3126166"/>
                  <a:ext cx="694168" cy="1210937"/>
                </a:xfrm>
                <a:custGeom>
                  <a:avLst/>
                  <a:gdLst/>
                  <a:ahLst/>
                  <a:cxnLst>
                    <a:cxn ang="0">
                      <a:pos x="468" y="688"/>
                    </a:cxn>
                    <a:cxn ang="0">
                      <a:pos x="540" y="98"/>
                    </a:cxn>
                    <a:cxn ang="0">
                      <a:pos x="302" y="50"/>
                    </a:cxn>
                    <a:cxn ang="0">
                      <a:pos x="302" y="46"/>
                    </a:cxn>
                    <a:cxn ang="0">
                      <a:pos x="76" y="0"/>
                    </a:cxn>
                    <a:cxn ang="0">
                      <a:pos x="0" y="328"/>
                    </a:cxn>
                    <a:cxn ang="0">
                      <a:pos x="10" y="356"/>
                    </a:cxn>
                    <a:cxn ang="0">
                      <a:pos x="0" y="384"/>
                    </a:cxn>
                    <a:cxn ang="0">
                      <a:pos x="384" y="942"/>
                    </a:cxn>
                    <a:cxn ang="0">
                      <a:pos x="414" y="794"/>
                    </a:cxn>
                    <a:cxn ang="0">
                      <a:pos x="454" y="806"/>
                    </a:cxn>
                    <a:cxn ang="0">
                      <a:pos x="468" y="688"/>
                    </a:cxn>
                    <a:cxn ang="0">
                      <a:pos x="468" y="688"/>
                    </a:cxn>
                    <a:cxn ang="0">
                      <a:pos x="468" y="688"/>
                    </a:cxn>
                  </a:cxnLst>
                  <a:rect l="0" t="0" r="r" b="b"/>
                  <a:pathLst>
                    <a:path w="540" h="942">
                      <a:moveTo>
                        <a:pt x="468" y="688"/>
                      </a:moveTo>
                      <a:lnTo>
                        <a:pt x="540" y="98"/>
                      </a:lnTo>
                      <a:lnTo>
                        <a:pt x="302" y="50"/>
                      </a:lnTo>
                      <a:lnTo>
                        <a:pt x="302" y="46"/>
                      </a:lnTo>
                      <a:lnTo>
                        <a:pt x="76" y="0"/>
                      </a:lnTo>
                      <a:lnTo>
                        <a:pt x="0" y="328"/>
                      </a:lnTo>
                      <a:lnTo>
                        <a:pt x="10" y="356"/>
                      </a:lnTo>
                      <a:lnTo>
                        <a:pt x="0" y="384"/>
                      </a:lnTo>
                      <a:lnTo>
                        <a:pt x="384" y="942"/>
                      </a:lnTo>
                      <a:lnTo>
                        <a:pt x="414" y="794"/>
                      </a:lnTo>
                      <a:lnTo>
                        <a:pt x="454" y="806"/>
                      </a:lnTo>
                      <a:lnTo>
                        <a:pt x="468" y="688"/>
                      </a:lnTo>
                      <a:lnTo>
                        <a:pt x="468" y="688"/>
                      </a:lnTo>
                      <a:lnTo>
                        <a:pt x="468" y="6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5" name="Freeform 2871"/>
                <p:cNvSpPr>
                  <a:spLocks/>
                </p:cNvSpPr>
                <p:nvPr/>
              </p:nvSpPr>
              <p:spPr bwMode="auto">
                <a:xfrm>
                  <a:off x="7664170" y="2681385"/>
                  <a:ext cx="110553" cy="200537"/>
                </a:xfrm>
                <a:custGeom>
                  <a:avLst/>
                  <a:gdLst/>
                  <a:ahLst/>
                  <a:cxnLst>
                    <a:cxn ang="0">
                      <a:pos x="0" y="18"/>
                    </a:cxn>
                    <a:cxn ang="0">
                      <a:pos x="26" y="156"/>
                    </a:cxn>
                    <a:cxn ang="0">
                      <a:pos x="48" y="108"/>
                    </a:cxn>
                    <a:cxn ang="0">
                      <a:pos x="86" y="40"/>
                    </a:cxn>
                    <a:cxn ang="0">
                      <a:pos x="50" y="0"/>
                    </a:cxn>
                    <a:cxn ang="0">
                      <a:pos x="0" y="18"/>
                    </a:cxn>
                  </a:cxnLst>
                  <a:rect l="0" t="0" r="r" b="b"/>
                  <a:pathLst>
                    <a:path w="86" h="156">
                      <a:moveTo>
                        <a:pt x="0" y="18"/>
                      </a:moveTo>
                      <a:lnTo>
                        <a:pt x="26" y="156"/>
                      </a:lnTo>
                      <a:lnTo>
                        <a:pt x="48" y="108"/>
                      </a:lnTo>
                      <a:lnTo>
                        <a:pt x="86" y="40"/>
                      </a:lnTo>
                      <a:lnTo>
                        <a:pt x="50" y="0"/>
                      </a:lnTo>
                      <a:lnTo>
                        <a:pt x="0" y="1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6" name="Freeform 2872"/>
                <p:cNvSpPr>
                  <a:spLocks/>
                </p:cNvSpPr>
                <p:nvPr/>
              </p:nvSpPr>
              <p:spPr bwMode="auto">
                <a:xfrm>
                  <a:off x="6599780" y="3342129"/>
                  <a:ext cx="912702" cy="609325"/>
                </a:xfrm>
                <a:custGeom>
                  <a:avLst/>
                  <a:gdLst/>
                  <a:ahLst/>
                  <a:cxnLst>
                    <a:cxn ang="0">
                      <a:pos x="492" y="106"/>
                    </a:cxn>
                    <a:cxn ang="0">
                      <a:pos x="502" y="26"/>
                    </a:cxn>
                    <a:cxn ang="0">
                      <a:pos x="442" y="0"/>
                    </a:cxn>
                    <a:cxn ang="0">
                      <a:pos x="424" y="26"/>
                    </a:cxn>
                    <a:cxn ang="0">
                      <a:pos x="386" y="26"/>
                    </a:cxn>
                    <a:cxn ang="0">
                      <a:pos x="344" y="84"/>
                    </a:cxn>
                    <a:cxn ang="0">
                      <a:pos x="314" y="158"/>
                    </a:cxn>
                    <a:cxn ang="0">
                      <a:pos x="286" y="132"/>
                    </a:cxn>
                    <a:cxn ang="0">
                      <a:pos x="256" y="296"/>
                    </a:cxn>
                    <a:cxn ang="0">
                      <a:pos x="184" y="340"/>
                    </a:cxn>
                    <a:cxn ang="0">
                      <a:pos x="112" y="306"/>
                    </a:cxn>
                    <a:cxn ang="0">
                      <a:pos x="60" y="402"/>
                    </a:cxn>
                    <a:cxn ang="0">
                      <a:pos x="0" y="474"/>
                    </a:cxn>
                    <a:cxn ang="0">
                      <a:pos x="164" y="444"/>
                    </a:cxn>
                    <a:cxn ang="0">
                      <a:pos x="710" y="272"/>
                    </a:cxn>
                    <a:cxn ang="0">
                      <a:pos x="666" y="214"/>
                    </a:cxn>
                    <a:cxn ang="0">
                      <a:pos x="698" y="96"/>
                    </a:cxn>
                    <a:cxn ang="0">
                      <a:pos x="614" y="116"/>
                    </a:cxn>
                    <a:cxn ang="0">
                      <a:pos x="492" y="106"/>
                    </a:cxn>
                  </a:cxnLst>
                  <a:rect l="0" t="0" r="r" b="b"/>
                  <a:pathLst>
                    <a:path w="710" h="474">
                      <a:moveTo>
                        <a:pt x="492" y="106"/>
                      </a:moveTo>
                      <a:lnTo>
                        <a:pt x="502" y="26"/>
                      </a:lnTo>
                      <a:lnTo>
                        <a:pt x="442" y="0"/>
                      </a:lnTo>
                      <a:lnTo>
                        <a:pt x="424" y="26"/>
                      </a:lnTo>
                      <a:lnTo>
                        <a:pt x="386" y="26"/>
                      </a:lnTo>
                      <a:lnTo>
                        <a:pt x="344" y="84"/>
                      </a:lnTo>
                      <a:lnTo>
                        <a:pt x="314" y="158"/>
                      </a:lnTo>
                      <a:lnTo>
                        <a:pt x="286" y="132"/>
                      </a:lnTo>
                      <a:lnTo>
                        <a:pt x="256" y="296"/>
                      </a:lnTo>
                      <a:lnTo>
                        <a:pt x="184" y="340"/>
                      </a:lnTo>
                      <a:lnTo>
                        <a:pt x="112" y="306"/>
                      </a:lnTo>
                      <a:lnTo>
                        <a:pt x="60" y="402"/>
                      </a:lnTo>
                      <a:lnTo>
                        <a:pt x="0" y="474"/>
                      </a:lnTo>
                      <a:lnTo>
                        <a:pt x="164" y="444"/>
                      </a:lnTo>
                      <a:lnTo>
                        <a:pt x="710" y="272"/>
                      </a:lnTo>
                      <a:lnTo>
                        <a:pt x="666" y="214"/>
                      </a:lnTo>
                      <a:lnTo>
                        <a:pt x="698" y="96"/>
                      </a:lnTo>
                      <a:lnTo>
                        <a:pt x="614" y="116"/>
                      </a:lnTo>
                      <a:lnTo>
                        <a:pt x="492" y="10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7" name="Freeform 2873"/>
                <p:cNvSpPr>
                  <a:spLocks/>
                </p:cNvSpPr>
                <p:nvPr/>
              </p:nvSpPr>
              <p:spPr bwMode="auto">
                <a:xfrm>
                  <a:off x="6939151" y="3203296"/>
                  <a:ext cx="568189" cy="285380"/>
                </a:xfrm>
                <a:custGeom>
                  <a:avLst/>
                  <a:gdLst/>
                  <a:ahLst/>
                  <a:cxnLst>
                    <a:cxn ang="0">
                      <a:pos x="316" y="0"/>
                    </a:cxn>
                    <a:cxn ang="0">
                      <a:pos x="0" y="108"/>
                    </a:cxn>
                    <a:cxn ang="0">
                      <a:pos x="24" y="150"/>
                    </a:cxn>
                    <a:cxn ang="0">
                      <a:pos x="126" y="94"/>
                    </a:cxn>
                    <a:cxn ang="0">
                      <a:pos x="178" y="106"/>
                    </a:cxn>
                    <a:cxn ang="0">
                      <a:pos x="178" y="104"/>
                    </a:cxn>
                    <a:cxn ang="0">
                      <a:pos x="180" y="106"/>
                    </a:cxn>
                    <a:cxn ang="0">
                      <a:pos x="180" y="106"/>
                    </a:cxn>
                    <a:cxn ang="0">
                      <a:pos x="242" y="132"/>
                    </a:cxn>
                    <a:cxn ang="0">
                      <a:pos x="232" y="212"/>
                    </a:cxn>
                    <a:cxn ang="0">
                      <a:pos x="354" y="222"/>
                    </a:cxn>
                    <a:cxn ang="0">
                      <a:pos x="436" y="200"/>
                    </a:cxn>
                    <a:cxn ang="0">
                      <a:pos x="442" y="174"/>
                    </a:cxn>
                    <a:cxn ang="0">
                      <a:pos x="442" y="134"/>
                    </a:cxn>
                    <a:cxn ang="0">
                      <a:pos x="374" y="162"/>
                    </a:cxn>
                    <a:cxn ang="0">
                      <a:pos x="316" y="0"/>
                    </a:cxn>
                  </a:cxnLst>
                  <a:rect l="0" t="0" r="r" b="b"/>
                  <a:pathLst>
                    <a:path w="442" h="222">
                      <a:moveTo>
                        <a:pt x="316" y="0"/>
                      </a:moveTo>
                      <a:lnTo>
                        <a:pt x="0" y="108"/>
                      </a:lnTo>
                      <a:lnTo>
                        <a:pt x="24" y="150"/>
                      </a:lnTo>
                      <a:lnTo>
                        <a:pt x="126" y="94"/>
                      </a:lnTo>
                      <a:lnTo>
                        <a:pt x="178" y="106"/>
                      </a:lnTo>
                      <a:lnTo>
                        <a:pt x="178" y="104"/>
                      </a:lnTo>
                      <a:lnTo>
                        <a:pt x="180" y="106"/>
                      </a:lnTo>
                      <a:lnTo>
                        <a:pt x="180" y="106"/>
                      </a:lnTo>
                      <a:lnTo>
                        <a:pt x="242" y="132"/>
                      </a:lnTo>
                      <a:lnTo>
                        <a:pt x="232" y="212"/>
                      </a:lnTo>
                      <a:lnTo>
                        <a:pt x="354" y="222"/>
                      </a:lnTo>
                      <a:lnTo>
                        <a:pt x="436" y="200"/>
                      </a:lnTo>
                      <a:lnTo>
                        <a:pt x="442" y="174"/>
                      </a:lnTo>
                      <a:lnTo>
                        <a:pt x="442" y="134"/>
                      </a:lnTo>
                      <a:lnTo>
                        <a:pt x="374" y="162"/>
                      </a:lnTo>
                      <a:lnTo>
                        <a:pt x="31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8" name="Freeform 2874"/>
                <p:cNvSpPr>
                  <a:spLocks/>
                </p:cNvSpPr>
                <p:nvPr/>
              </p:nvSpPr>
              <p:spPr bwMode="auto">
                <a:xfrm>
                  <a:off x="4363018" y="3666074"/>
                  <a:ext cx="15426" cy="457636"/>
                </a:xfrm>
                <a:custGeom>
                  <a:avLst/>
                  <a:gdLst/>
                  <a:ahLst/>
                  <a:cxnLst>
                    <a:cxn ang="0">
                      <a:pos x="2" y="2"/>
                    </a:cxn>
                    <a:cxn ang="0">
                      <a:pos x="2" y="0"/>
                    </a:cxn>
                    <a:cxn ang="0">
                      <a:pos x="0" y="0"/>
                    </a:cxn>
                    <a:cxn ang="0">
                      <a:pos x="8" y="356"/>
                    </a:cxn>
                    <a:cxn ang="0">
                      <a:pos x="12" y="356"/>
                    </a:cxn>
                    <a:cxn ang="0">
                      <a:pos x="2" y="2"/>
                    </a:cxn>
                    <a:cxn ang="0">
                      <a:pos x="2" y="2"/>
                    </a:cxn>
                  </a:cxnLst>
                  <a:rect l="0" t="0" r="r" b="b"/>
                  <a:pathLst>
                    <a:path w="12" h="356">
                      <a:moveTo>
                        <a:pt x="2" y="2"/>
                      </a:moveTo>
                      <a:lnTo>
                        <a:pt x="2" y="0"/>
                      </a:lnTo>
                      <a:lnTo>
                        <a:pt x="0" y="0"/>
                      </a:lnTo>
                      <a:lnTo>
                        <a:pt x="8" y="356"/>
                      </a:lnTo>
                      <a:lnTo>
                        <a:pt x="12" y="356"/>
                      </a:lnTo>
                      <a:lnTo>
                        <a:pt x="2" y="2"/>
                      </a:lnTo>
                      <a:lnTo>
                        <a:pt x="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19" name="Freeform 2875"/>
                <p:cNvSpPr>
                  <a:spLocks/>
                </p:cNvSpPr>
                <p:nvPr/>
              </p:nvSpPr>
              <p:spPr bwMode="auto">
                <a:xfrm>
                  <a:off x="5103463" y="3568377"/>
                  <a:ext cx="2571" cy="2571"/>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0" name="Freeform 2876"/>
                <p:cNvSpPr>
                  <a:spLocks/>
                </p:cNvSpPr>
                <p:nvPr/>
              </p:nvSpPr>
              <p:spPr bwMode="auto">
                <a:xfrm>
                  <a:off x="5113747" y="3555522"/>
                  <a:ext cx="444781" cy="15426"/>
                </a:xfrm>
                <a:custGeom>
                  <a:avLst/>
                  <a:gdLst/>
                  <a:ahLst/>
                  <a:cxnLst>
                    <a:cxn ang="0">
                      <a:pos x="346" y="0"/>
                    </a:cxn>
                    <a:cxn ang="0">
                      <a:pos x="0" y="10"/>
                    </a:cxn>
                    <a:cxn ang="0">
                      <a:pos x="0" y="12"/>
                    </a:cxn>
                    <a:cxn ang="0">
                      <a:pos x="346" y="4"/>
                    </a:cxn>
                    <a:cxn ang="0">
                      <a:pos x="346" y="0"/>
                    </a:cxn>
                  </a:cxnLst>
                  <a:rect l="0" t="0" r="r" b="b"/>
                  <a:pathLst>
                    <a:path w="346" h="12">
                      <a:moveTo>
                        <a:pt x="346" y="0"/>
                      </a:moveTo>
                      <a:lnTo>
                        <a:pt x="0" y="10"/>
                      </a:lnTo>
                      <a:lnTo>
                        <a:pt x="0" y="12"/>
                      </a:lnTo>
                      <a:lnTo>
                        <a:pt x="346" y="4"/>
                      </a:lnTo>
                      <a:lnTo>
                        <a:pt x="34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1" name="Rectangle 2877"/>
                <p:cNvSpPr>
                  <a:spLocks noChangeArrowheads="1"/>
                </p:cNvSpPr>
                <p:nvPr/>
              </p:nvSpPr>
              <p:spPr bwMode="auto">
                <a:xfrm>
                  <a:off x="6157569" y="5033841"/>
                  <a:ext cx="2571"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22" name="Freeform 2878"/>
                <p:cNvSpPr>
                  <a:spLocks/>
                </p:cNvSpPr>
                <p:nvPr/>
              </p:nvSpPr>
              <p:spPr bwMode="auto">
                <a:xfrm>
                  <a:off x="6090724" y="4316535"/>
                  <a:ext cx="69417" cy="717306"/>
                </a:xfrm>
                <a:custGeom>
                  <a:avLst/>
                  <a:gdLst/>
                  <a:ahLst/>
                  <a:cxnLst>
                    <a:cxn ang="0">
                      <a:pos x="0" y="0"/>
                    </a:cxn>
                    <a:cxn ang="0">
                      <a:pos x="52" y="558"/>
                    </a:cxn>
                    <a:cxn ang="0">
                      <a:pos x="54" y="558"/>
                    </a:cxn>
                    <a:cxn ang="0">
                      <a:pos x="2" y="0"/>
                    </a:cxn>
                    <a:cxn ang="0">
                      <a:pos x="0" y="0"/>
                    </a:cxn>
                  </a:cxnLst>
                  <a:rect l="0" t="0" r="r" b="b"/>
                  <a:pathLst>
                    <a:path w="54" h="558">
                      <a:moveTo>
                        <a:pt x="0" y="0"/>
                      </a:moveTo>
                      <a:lnTo>
                        <a:pt x="52" y="558"/>
                      </a:lnTo>
                      <a:lnTo>
                        <a:pt x="54" y="558"/>
                      </a:lnTo>
                      <a:lnTo>
                        <a:pt x="2"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3" name="Freeform 2879"/>
                <p:cNvSpPr>
                  <a:spLocks/>
                </p:cNvSpPr>
                <p:nvPr/>
              </p:nvSpPr>
              <p:spPr bwMode="auto">
                <a:xfrm>
                  <a:off x="6540647" y="3915460"/>
                  <a:ext cx="272525" cy="318803"/>
                </a:xfrm>
                <a:custGeom>
                  <a:avLst/>
                  <a:gdLst/>
                  <a:ahLst/>
                  <a:cxnLst>
                    <a:cxn ang="0">
                      <a:pos x="26" y="156"/>
                    </a:cxn>
                    <a:cxn ang="0">
                      <a:pos x="0" y="248"/>
                    </a:cxn>
                    <a:cxn ang="0">
                      <a:pos x="4" y="248"/>
                    </a:cxn>
                    <a:cxn ang="0">
                      <a:pos x="30" y="156"/>
                    </a:cxn>
                    <a:cxn ang="0">
                      <a:pos x="200" y="32"/>
                    </a:cxn>
                    <a:cxn ang="0">
                      <a:pos x="212" y="0"/>
                    </a:cxn>
                    <a:cxn ang="0">
                      <a:pos x="208" y="2"/>
                    </a:cxn>
                    <a:cxn ang="0">
                      <a:pos x="198" y="32"/>
                    </a:cxn>
                    <a:cxn ang="0">
                      <a:pos x="26" y="156"/>
                    </a:cxn>
                  </a:cxnLst>
                  <a:rect l="0" t="0" r="r" b="b"/>
                  <a:pathLst>
                    <a:path w="212" h="248">
                      <a:moveTo>
                        <a:pt x="26" y="156"/>
                      </a:moveTo>
                      <a:lnTo>
                        <a:pt x="0" y="248"/>
                      </a:lnTo>
                      <a:lnTo>
                        <a:pt x="4" y="248"/>
                      </a:lnTo>
                      <a:lnTo>
                        <a:pt x="30" y="156"/>
                      </a:lnTo>
                      <a:lnTo>
                        <a:pt x="200" y="32"/>
                      </a:lnTo>
                      <a:lnTo>
                        <a:pt x="212" y="0"/>
                      </a:lnTo>
                      <a:lnTo>
                        <a:pt x="208" y="2"/>
                      </a:lnTo>
                      <a:lnTo>
                        <a:pt x="198" y="32"/>
                      </a:lnTo>
                      <a:lnTo>
                        <a:pt x="26" y="15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4" name="Freeform 2880"/>
                <p:cNvSpPr>
                  <a:spLocks/>
                </p:cNvSpPr>
                <p:nvPr/>
              </p:nvSpPr>
              <p:spPr bwMode="auto">
                <a:xfrm>
                  <a:off x="6741184" y="3730349"/>
                  <a:ext cx="2571" cy="2571"/>
                </a:xfrm>
                <a:custGeom>
                  <a:avLst/>
                  <a:gdLst/>
                  <a:ahLst/>
                  <a:cxnLst>
                    <a:cxn ang="0">
                      <a:pos x="0" y="0"/>
                    </a:cxn>
                    <a:cxn ang="0">
                      <a:pos x="0" y="0"/>
                    </a:cxn>
                    <a:cxn ang="0">
                      <a:pos x="2" y="2"/>
                    </a:cxn>
                    <a:cxn ang="0">
                      <a:pos x="0" y="0"/>
                    </a:cxn>
                  </a:cxnLst>
                  <a:rect l="0" t="0" r="r" b="b"/>
                  <a:pathLst>
                    <a:path w="2" h="2">
                      <a:moveTo>
                        <a:pt x="0" y="0"/>
                      </a:moveTo>
                      <a:lnTo>
                        <a:pt x="0" y="0"/>
                      </a:lnTo>
                      <a:lnTo>
                        <a:pt x="2" y="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5" name="Freeform 2881"/>
                <p:cNvSpPr>
                  <a:spLocks/>
                </p:cNvSpPr>
                <p:nvPr/>
              </p:nvSpPr>
              <p:spPr bwMode="auto">
                <a:xfrm>
                  <a:off x="6592067" y="3732920"/>
                  <a:ext cx="151688" cy="221105"/>
                </a:xfrm>
                <a:custGeom>
                  <a:avLst/>
                  <a:gdLst/>
                  <a:ahLst/>
                  <a:cxnLst>
                    <a:cxn ang="0">
                      <a:pos x="64" y="98"/>
                    </a:cxn>
                    <a:cxn ang="0">
                      <a:pos x="0" y="172"/>
                    </a:cxn>
                    <a:cxn ang="0">
                      <a:pos x="6" y="170"/>
                    </a:cxn>
                    <a:cxn ang="0">
                      <a:pos x="6" y="170"/>
                    </a:cxn>
                    <a:cxn ang="0">
                      <a:pos x="66" y="98"/>
                    </a:cxn>
                    <a:cxn ang="0">
                      <a:pos x="118" y="2"/>
                    </a:cxn>
                    <a:cxn ang="0">
                      <a:pos x="114" y="0"/>
                    </a:cxn>
                    <a:cxn ang="0">
                      <a:pos x="64" y="98"/>
                    </a:cxn>
                  </a:cxnLst>
                  <a:rect l="0" t="0" r="r" b="b"/>
                  <a:pathLst>
                    <a:path w="118" h="172">
                      <a:moveTo>
                        <a:pt x="64" y="98"/>
                      </a:moveTo>
                      <a:lnTo>
                        <a:pt x="0" y="172"/>
                      </a:lnTo>
                      <a:lnTo>
                        <a:pt x="6" y="170"/>
                      </a:lnTo>
                      <a:lnTo>
                        <a:pt x="6" y="170"/>
                      </a:lnTo>
                      <a:lnTo>
                        <a:pt x="66" y="98"/>
                      </a:lnTo>
                      <a:lnTo>
                        <a:pt x="118" y="2"/>
                      </a:lnTo>
                      <a:lnTo>
                        <a:pt x="114" y="0"/>
                      </a:lnTo>
                      <a:lnTo>
                        <a:pt x="64" y="9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6" name="Freeform 2882"/>
                <p:cNvSpPr>
                  <a:spLocks/>
                </p:cNvSpPr>
                <p:nvPr/>
              </p:nvSpPr>
              <p:spPr bwMode="auto">
                <a:xfrm>
                  <a:off x="7507340" y="3285568"/>
                  <a:ext cx="2571" cy="7713"/>
                </a:xfrm>
                <a:custGeom>
                  <a:avLst/>
                  <a:gdLst/>
                  <a:ahLst/>
                  <a:cxnLst>
                    <a:cxn ang="0">
                      <a:pos x="2" y="6"/>
                    </a:cxn>
                    <a:cxn ang="0">
                      <a:pos x="2" y="2"/>
                    </a:cxn>
                    <a:cxn ang="0">
                      <a:pos x="0" y="0"/>
                    </a:cxn>
                    <a:cxn ang="0">
                      <a:pos x="0" y="6"/>
                    </a:cxn>
                    <a:cxn ang="0">
                      <a:pos x="2" y="6"/>
                    </a:cxn>
                  </a:cxnLst>
                  <a:rect l="0" t="0" r="r" b="b"/>
                  <a:pathLst>
                    <a:path w="2" h="6">
                      <a:moveTo>
                        <a:pt x="2" y="6"/>
                      </a:moveTo>
                      <a:lnTo>
                        <a:pt x="2" y="2"/>
                      </a:lnTo>
                      <a:lnTo>
                        <a:pt x="0" y="0"/>
                      </a:lnTo>
                      <a:lnTo>
                        <a:pt x="0" y="6"/>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7" name="Freeform 2883"/>
                <p:cNvSpPr>
                  <a:spLocks/>
                </p:cNvSpPr>
                <p:nvPr/>
              </p:nvSpPr>
              <p:spPr bwMode="auto">
                <a:xfrm>
                  <a:off x="7383932" y="3190441"/>
                  <a:ext cx="123408" cy="102840"/>
                </a:xfrm>
                <a:custGeom>
                  <a:avLst/>
                  <a:gdLst/>
                  <a:ahLst/>
                  <a:cxnLst>
                    <a:cxn ang="0">
                      <a:pos x="0" y="2"/>
                    </a:cxn>
                    <a:cxn ang="0">
                      <a:pos x="96" y="80"/>
                    </a:cxn>
                    <a:cxn ang="0">
                      <a:pos x="96" y="74"/>
                    </a:cxn>
                    <a:cxn ang="0">
                      <a:pos x="2" y="0"/>
                    </a:cxn>
                    <a:cxn ang="0">
                      <a:pos x="0" y="2"/>
                    </a:cxn>
                  </a:cxnLst>
                  <a:rect l="0" t="0" r="r" b="b"/>
                  <a:pathLst>
                    <a:path w="96" h="80">
                      <a:moveTo>
                        <a:pt x="0" y="2"/>
                      </a:moveTo>
                      <a:lnTo>
                        <a:pt x="96" y="80"/>
                      </a:lnTo>
                      <a:lnTo>
                        <a:pt x="96" y="74"/>
                      </a:lnTo>
                      <a:lnTo>
                        <a:pt x="2"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8" name="Freeform 2884"/>
                <p:cNvSpPr>
                  <a:spLocks/>
                </p:cNvSpPr>
                <p:nvPr/>
              </p:nvSpPr>
              <p:spPr bwMode="auto">
                <a:xfrm>
                  <a:off x="7548476" y="2989904"/>
                  <a:ext cx="2571" cy="2571"/>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29" name="Freeform 2885"/>
                <p:cNvSpPr>
                  <a:spLocks/>
                </p:cNvSpPr>
                <p:nvPr/>
              </p:nvSpPr>
              <p:spPr bwMode="auto">
                <a:xfrm>
                  <a:off x="7692451" y="2889635"/>
                  <a:ext cx="7713" cy="2571"/>
                </a:xfrm>
                <a:custGeom>
                  <a:avLst/>
                  <a:gdLst/>
                  <a:ahLst/>
                  <a:cxnLst>
                    <a:cxn ang="0">
                      <a:pos x="4" y="0"/>
                    </a:cxn>
                    <a:cxn ang="0">
                      <a:pos x="2" y="0"/>
                    </a:cxn>
                    <a:cxn ang="0">
                      <a:pos x="0" y="2"/>
                    </a:cxn>
                    <a:cxn ang="0">
                      <a:pos x="6" y="2"/>
                    </a:cxn>
                    <a:cxn ang="0">
                      <a:pos x="6" y="0"/>
                    </a:cxn>
                    <a:cxn ang="0">
                      <a:pos x="4" y="0"/>
                    </a:cxn>
                    <a:cxn ang="0">
                      <a:pos x="4" y="0"/>
                    </a:cxn>
                    <a:cxn ang="0">
                      <a:pos x="4" y="0"/>
                    </a:cxn>
                  </a:cxnLst>
                  <a:rect l="0" t="0" r="r" b="b"/>
                  <a:pathLst>
                    <a:path w="6" h="2">
                      <a:moveTo>
                        <a:pt x="4" y="0"/>
                      </a:moveTo>
                      <a:lnTo>
                        <a:pt x="2" y="0"/>
                      </a:lnTo>
                      <a:lnTo>
                        <a:pt x="0" y="2"/>
                      </a:lnTo>
                      <a:lnTo>
                        <a:pt x="6" y="2"/>
                      </a:lnTo>
                      <a:lnTo>
                        <a:pt x="6" y="0"/>
                      </a:lnTo>
                      <a:lnTo>
                        <a:pt x="4" y="0"/>
                      </a:lnTo>
                      <a:lnTo>
                        <a:pt x="4" y="0"/>
                      </a:lnTo>
                      <a:lnTo>
                        <a:pt x="4"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0" name="Freeform 2886"/>
                <p:cNvSpPr>
                  <a:spLocks/>
                </p:cNvSpPr>
                <p:nvPr/>
              </p:nvSpPr>
              <p:spPr bwMode="auto">
                <a:xfrm>
                  <a:off x="7391645" y="2889635"/>
                  <a:ext cx="303377" cy="102840"/>
                </a:xfrm>
                <a:custGeom>
                  <a:avLst/>
                  <a:gdLst/>
                  <a:ahLst/>
                  <a:cxnLst>
                    <a:cxn ang="0">
                      <a:pos x="222" y="0"/>
                    </a:cxn>
                    <a:cxn ang="0">
                      <a:pos x="136" y="40"/>
                    </a:cxn>
                    <a:cxn ang="0">
                      <a:pos x="124" y="70"/>
                    </a:cxn>
                    <a:cxn ang="0">
                      <a:pos x="0" y="42"/>
                    </a:cxn>
                    <a:cxn ang="0">
                      <a:pos x="0" y="44"/>
                    </a:cxn>
                    <a:cxn ang="0">
                      <a:pos x="124" y="72"/>
                    </a:cxn>
                    <a:cxn ang="0">
                      <a:pos x="122" y="80"/>
                    </a:cxn>
                    <a:cxn ang="0">
                      <a:pos x="124" y="78"/>
                    </a:cxn>
                    <a:cxn ang="0">
                      <a:pos x="138" y="40"/>
                    </a:cxn>
                    <a:cxn ang="0">
                      <a:pos x="222" y="2"/>
                    </a:cxn>
                    <a:cxn ang="0">
                      <a:pos x="234" y="2"/>
                    </a:cxn>
                    <a:cxn ang="0">
                      <a:pos x="236" y="0"/>
                    </a:cxn>
                    <a:cxn ang="0">
                      <a:pos x="222" y="0"/>
                    </a:cxn>
                  </a:cxnLst>
                  <a:rect l="0" t="0" r="r" b="b"/>
                  <a:pathLst>
                    <a:path w="236" h="80">
                      <a:moveTo>
                        <a:pt x="222" y="0"/>
                      </a:moveTo>
                      <a:lnTo>
                        <a:pt x="136" y="40"/>
                      </a:lnTo>
                      <a:lnTo>
                        <a:pt x="124" y="70"/>
                      </a:lnTo>
                      <a:lnTo>
                        <a:pt x="0" y="42"/>
                      </a:lnTo>
                      <a:lnTo>
                        <a:pt x="0" y="44"/>
                      </a:lnTo>
                      <a:lnTo>
                        <a:pt x="124" y="72"/>
                      </a:lnTo>
                      <a:lnTo>
                        <a:pt x="122" y="80"/>
                      </a:lnTo>
                      <a:lnTo>
                        <a:pt x="124" y="78"/>
                      </a:lnTo>
                      <a:lnTo>
                        <a:pt x="138" y="40"/>
                      </a:lnTo>
                      <a:lnTo>
                        <a:pt x="222" y="2"/>
                      </a:lnTo>
                      <a:lnTo>
                        <a:pt x="234" y="2"/>
                      </a:lnTo>
                      <a:lnTo>
                        <a:pt x="236" y="0"/>
                      </a:lnTo>
                      <a:lnTo>
                        <a:pt x="22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1" name="Rectangle 2887"/>
                <p:cNvSpPr>
                  <a:spLocks noChangeArrowheads="1"/>
                </p:cNvSpPr>
                <p:nvPr/>
              </p:nvSpPr>
              <p:spPr bwMode="auto">
                <a:xfrm>
                  <a:off x="2121113" y="2336872"/>
                  <a:ext cx="7713" cy="7713"/>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32" name="Freeform 2888"/>
                <p:cNvSpPr>
                  <a:spLocks/>
                </p:cNvSpPr>
                <p:nvPr/>
              </p:nvSpPr>
              <p:spPr bwMode="auto">
                <a:xfrm>
                  <a:off x="2128826" y="2072060"/>
                  <a:ext cx="2043938" cy="1252073"/>
                </a:xfrm>
                <a:custGeom>
                  <a:avLst/>
                  <a:gdLst/>
                  <a:ahLst/>
                  <a:cxnLst>
                    <a:cxn ang="0">
                      <a:pos x="1590" y="166"/>
                    </a:cxn>
                    <a:cxn ang="0">
                      <a:pos x="1580" y="616"/>
                    </a:cxn>
                    <a:cxn ang="0">
                      <a:pos x="978" y="650"/>
                    </a:cxn>
                    <a:cxn ang="0">
                      <a:pos x="908" y="626"/>
                    </a:cxn>
                    <a:cxn ang="0">
                      <a:pos x="754" y="534"/>
                    </a:cxn>
                    <a:cxn ang="0">
                      <a:pos x="714" y="476"/>
                    </a:cxn>
                    <a:cxn ang="0">
                      <a:pos x="710" y="326"/>
                    </a:cxn>
                    <a:cxn ang="0">
                      <a:pos x="668" y="24"/>
                    </a:cxn>
                    <a:cxn ang="0">
                      <a:pos x="636" y="166"/>
                    </a:cxn>
                    <a:cxn ang="0">
                      <a:pos x="736" y="346"/>
                    </a:cxn>
                    <a:cxn ang="0">
                      <a:pos x="756" y="472"/>
                    </a:cxn>
                    <a:cxn ang="0">
                      <a:pos x="818" y="642"/>
                    </a:cxn>
                    <a:cxn ang="0">
                      <a:pos x="948" y="618"/>
                    </a:cxn>
                    <a:cxn ang="0">
                      <a:pos x="948" y="964"/>
                    </a:cxn>
                    <a:cxn ang="0">
                      <a:pos x="502" y="598"/>
                    </a:cxn>
                    <a:cxn ang="0">
                      <a:pos x="560" y="436"/>
                    </a:cxn>
                    <a:cxn ang="0">
                      <a:pos x="592" y="2"/>
                    </a:cxn>
                    <a:cxn ang="0">
                      <a:pos x="524" y="342"/>
                    </a:cxn>
                    <a:cxn ang="0">
                      <a:pos x="400" y="334"/>
                    </a:cxn>
                    <a:cxn ang="0">
                      <a:pos x="110" y="318"/>
                    </a:cxn>
                    <a:cxn ang="0">
                      <a:pos x="0" y="206"/>
                    </a:cxn>
                    <a:cxn ang="0">
                      <a:pos x="96" y="238"/>
                    </a:cxn>
                    <a:cxn ang="0">
                      <a:pos x="284" y="356"/>
                    </a:cxn>
                    <a:cxn ang="0">
                      <a:pos x="534" y="378"/>
                    </a:cxn>
                    <a:cxn ang="0">
                      <a:pos x="486" y="572"/>
                    </a:cxn>
                    <a:cxn ang="0">
                      <a:pos x="444" y="862"/>
                    </a:cxn>
                    <a:cxn ang="0">
                      <a:pos x="446" y="866"/>
                    </a:cxn>
                    <a:cxn ang="0">
                      <a:pos x="442" y="870"/>
                    </a:cxn>
                    <a:cxn ang="0">
                      <a:pos x="682" y="914"/>
                    </a:cxn>
                    <a:cxn ang="0">
                      <a:pos x="688" y="920"/>
                    </a:cxn>
                    <a:cxn ang="0">
                      <a:pos x="948" y="970"/>
                    </a:cxn>
                    <a:cxn ang="0">
                      <a:pos x="992" y="584"/>
                    </a:cxn>
                    <a:cxn ang="0">
                      <a:pos x="1584" y="624"/>
                    </a:cxn>
                    <a:cxn ang="0">
                      <a:pos x="1586" y="524"/>
                    </a:cxn>
                    <a:cxn ang="0">
                      <a:pos x="1584" y="520"/>
                    </a:cxn>
                  </a:cxnLst>
                  <a:rect l="0" t="0" r="r" b="b"/>
                  <a:pathLst>
                    <a:path w="1590" h="974">
                      <a:moveTo>
                        <a:pt x="1586" y="520"/>
                      </a:moveTo>
                      <a:lnTo>
                        <a:pt x="1590" y="166"/>
                      </a:lnTo>
                      <a:lnTo>
                        <a:pt x="1584" y="164"/>
                      </a:lnTo>
                      <a:lnTo>
                        <a:pt x="1580" y="616"/>
                      </a:lnTo>
                      <a:lnTo>
                        <a:pt x="986" y="578"/>
                      </a:lnTo>
                      <a:lnTo>
                        <a:pt x="978" y="650"/>
                      </a:lnTo>
                      <a:lnTo>
                        <a:pt x="952" y="614"/>
                      </a:lnTo>
                      <a:lnTo>
                        <a:pt x="908" y="626"/>
                      </a:lnTo>
                      <a:lnTo>
                        <a:pt x="824" y="638"/>
                      </a:lnTo>
                      <a:lnTo>
                        <a:pt x="754" y="534"/>
                      </a:lnTo>
                      <a:lnTo>
                        <a:pt x="762" y="464"/>
                      </a:lnTo>
                      <a:lnTo>
                        <a:pt x="714" y="476"/>
                      </a:lnTo>
                      <a:lnTo>
                        <a:pt x="744" y="346"/>
                      </a:lnTo>
                      <a:lnTo>
                        <a:pt x="710" y="326"/>
                      </a:lnTo>
                      <a:lnTo>
                        <a:pt x="644" y="168"/>
                      </a:lnTo>
                      <a:lnTo>
                        <a:pt x="668" y="24"/>
                      </a:lnTo>
                      <a:lnTo>
                        <a:pt x="662" y="22"/>
                      </a:lnTo>
                      <a:lnTo>
                        <a:pt x="636" y="166"/>
                      </a:lnTo>
                      <a:lnTo>
                        <a:pt x="708" y="332"/>
                      </a:lnTo>
                      <a:lnTo>
                        <a:pt x="736" y="346"/>
                      </a:lnTo>
                      <a:lnTo>
                        <a:pt x="706" y="484"/>
                      </a:lnTo>
                      <a:lnTo>
                        <a:pt x="756" y="472"/>
                      </a:lnTo>
                      <a:lnTo>
                        <a:pt x="746" y="534"/>
                      </a:lnTo>
                      <a:lnTo>
                        <a:pt x="818" y="642"/>
                      </a:lnTo>
                      <a:lnTo>
                        <a:pt x="910" y="632"/>
                      </a:lnTo>
                      <a:lnTo>
                        <a:pt x="948" y="618"/>
                      </a:lnTo>
                      <a:lnTo>
                        <a:pt x="976" y="656"/>
                      </a:lnTo>
                      <a:lnTo>
                        <a:pt x="948" y="964"/>
                      </a:lnTo>
                      <a:lnTo>
                        <a:pt x="452" y="864"/>
                      </a:lnTo>
                      <a:lnTo>
                        <a:pt x="502" y="598"/>
                      </a:lnTo>
                      <a:lnTo>
                        <a:pt x="492" y="572"/>
                      </a:lnTo>
                      <a:lnTo>
                        <a:pt x="560" y="436"/>
                      </a:lnTo>
                      <a:lnTo>
                        <a:pt x="530" y="342"/>
                      </a:lnTo>
                      <a:lnTo>
                        <a:pt x="592" y="2"/>
                      </a:lnTo>
                      <a:lnTo>
                        <a:pt x="584" y="0"/>
                      </a:lnTo>
                      <a:lnTo>
                        <a:pt x="524" y="342"/>
                      </a:lnTo>
                      <a:lnTo>
                        <a:pt x="532" y="368"/>
                      </a:lnTo>
                      <a:lnTo>
                        <a:pt x="400" y="334"/>
                      </a:lnTo>
                      <a:lnTo>
                        <a:pt x="284" y="350"/>
                      </a:lnTo>
                      <a:lnTo>
                        <a:pt x="110" y="318"/>
                      </a:lnTo>
                      <a:lnTo>
                        <a:pt x="100" y="234"/>
                      </a:lnTo>
                      <a:lnTo>
                        <a:pt x="0" y="206"/>
                      </a:lnTo>
                      <a:lnTo>
                        <a:pt x="0" y="212"/>
                      </a:lnTo>
                      <a:lnTo>
                        <a:pt x="96" y="238"/>
                      </a:lnTo>
                      <a:lnTo>
                        <a:pt x="104" y="324"/>
                      </a:lnTo>
                      <a:lnTo>
                        <a:pt x="284" y="356"/>
                      </a:lnTo>
                      <a:lnTo>
                        <a:pt x="400" y="340"/>
                      </a:lnTo>
                      <a:lnTo>
                        <a:pt x="534" y="378"/>
                      </a:lnTo>
                      <a:lnTo>
                        <a:pt x="554" y="436"/>
                      </a:lnTo>
                      <a:lnTo>
                        <a:pt x="486" y="572"/>
                      </a:lnTo>
                      <a:lnTo>
                        <a:pt x="494" y="598"/>
                      </a:lnTo>
                      <a:lnTo>
                        <a:pt x="444" y="862"/>
                      </a:lnTo>
                      <a:lnTo>
                        <a:pt x="446" y="862"/>
                      </a:lnTo>
                      <a:lnTo>
                        <a:pt x="446" y="866"/>
                      </a:lnTo>
                      <a:lnTo>
                        <a:pt x="442" y="866"/>
                      </a:lnTo>
                      <a:lnTo>
                        <a:pt x="442" y="870"/>
                      </a:lnTo>
                      <a:lnTo>
                        <a:pt x="680" y="918"/>
                      </a:lnTo>
                      <a:lnTo>
                        <a:pt x="682" y="914"/>
                      </a:lnTo>
                      <a:lnTo>
                        <a:pt x="688" y="914"/>
                      </a:lnTo>
                      <a:lnTo>
                        <a:pt x="688" y="920"/>
                      </a:lnTo>
                      <a:lnTo>
                        <a:pt x="948" y="974"/>
                      </a:lnTo>
                      <a:lnTo>
                        <a:pt x="948" y="970"/>
                      </a:lnTo>
                      <a:lnTo>
                        <a:pt x="954" y="972"/>
                      </a:lnTo>
                      <a:lnTo>
                        <a:pt x="992" y="584"/>
                      </a:lnTo>
                      <a:lnTo>
                        <a:pt x="1584" y="624"/>
                      </a:lnTo>
                      <a:lnTo>
                        <a:pt x="1584" y="624"/>
                      </a:lnTo>
                      <a:lnTo>
                        <a:pt x="1586" y="624"/>
                      </a:lnTo>
                      <a:lnTo>
                        <a:pt x="1586" y="524"/>
                      </a:lnTo>
                      <a:lnTo>
                        <a:pt x="1584" y="524"/>
                      </a:lnTo>
                      <a:lnTo>
                        <a:pt x="1584" y="520"/>
                      </a:lnTo>
                      <a:lnTo>
                        <a:pt x="1586" y="5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3" name="Rectangle 2889"/>
                <p:cNvSpPr>
                  <a:spLocks noChangeArrowheads="1"/>
                </p:cNvSpPr>
                <p:nvPr/>
              </p:nvSpPr>
              <p:spPr bwMode="auto">
                <a:xfrm>
                  <a:off x="1971996" y="3000188"/>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34" name="Freeform 2890"/>
                <p:cNvSpPr>
                  <a:spLocks/>
                </p:cNvSpPr>
                <p:nvPr/>
              </p:nvSpPr>
              <p:spPr bwMode="auto">
                <a:xfrm>
                  <a:off x="2748435" y="4745890"/>
                  <a:ext cx="2571" cy="1286"/>
                </a:xfrm>
                <a:custGeom>
                  <a:avLst/>
                  <a:gdLst/>
                  <a:ahLst/>
                  <a:cxnLst>
                    <a:cxn ang="0">
                      <a:pos x="2" y="0"/>
                    </a:cxn>
                    <a:cxn ang="0">
                      <a:pos x="2" y="0"/>
                    </a:cxn>
                    <a:cxn ang="0">
                      <a:pos x="0" y="0"/>
                    </a:cxn>
                    <a:cxn ang="0">
                      <a:pos x="2" y="0"/>
                    </a:cxn>
                  </a:cxnLst>
                  <a:rect l="0" t="0" r="r" b="b"/>
                  <a:pathLst>
                    <a:path w="2">
                      <a:moveTo>
                        <a:pt x="2" y="0"/>
                      </a:moveTo>
                      <a:lnTo>
                        <a:pt x="2" y="0"/>
                      </a:lnTo>
                      <a:lnTo>
                        <a:pt x="0" y="0"/>
                      </a:lnTo>
                      <a:lnTo>
                        <a:pt x="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5" name="Freeform 2891"/>
                <p:cNvSpPr>
                  <a:spLocks/>
                </p:cNvSpPr>
                <p:nvPr/>
              </p:nvSpPr>
              <p:spPr bwMode="auto">
                <a:xfrm>
                  <a:off x="2910408" y="3252145"/>
                  <a:ext cx="102840" cy="758442"/>
                </a:xfrm>
                <a:custGeom>
                  <a:avLst/>
                  <a:gdLst/>
                  <a:ahLst/>
                  <a:cxnLst>
                    <a:cxn ang="0">
                      <a:pos x="72" y="0"/>
                    </a:cxn>
                    <a:cxn ang="0">
                      <a:pos x="0" y="590"/>
                    </a:cxn>
                    <a:cxn ang="0">
                      <a:pos x="4" y="590"/>
                    </a:cxn>
                    <a:cxn ang="0">
                      <a:pos x="80" y="2"/>
                    </a:cxn>
                    <a:cxn ang="0">
                      <a:pos x="72" y="0"/>
                    </a:cxn>
                  </a:cxnLst>
                  <a:rect l="0" t="0" r="r" b="b"/>
                  <a:pathLst>
                    <a:path w="80" h="590">
                      <a:moveTo>
                        <a:pt x="72" y="0"/>
                      </a:moveTo>
                      <a:lnTo>
                        <a:pt x="0" y="590"/>
                      </a:lnTo>
                      <a:lnTo>
                        <a:pt x="4" y="590"/>
                      </a:lnTo>
                      <a:lnTo>
                        <a:pt x="80" y="2"/>
                      </a:lnTo>
                      <a:lnTo>
                        <a:pt x="7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6" name="Freeform 2892"/>
                <p:cNvSpPr>
                  <a:spLocks/>
                </p:cNvSpPr>
                <p:nvPr/>
              </p:nvSpPr>
              <p:spPr bwMode="auto">
                <a:xfrm>
                  <a:off x="1971996" y="3000188"/>
                  <a:ext cx="943554" cy="1745703"/>
                </a:xfrm>
                <a:custGeom>
                  <a:avLst/>
                  <a:gdLst/>
                  <a:ahLst/>
                  <a:cxnLst>
                    <a:cxn ang="0">
                      <a:pos x="618" y="1262"/>
                    </a:cxn>
                    <a:cxn ang="0">
                      <a:pos x="668" y="1154"/>
                    </a:cxn>
                    <a:cxn ang="0">
                      <a:pos x="680" y="1140"/>
                    </a:cxn>
                    <a:cxn ang="0">
                      <a:pos x="648" y="1044"/>
                    </a:cxn>
                    <a:cxn ang="0">
                      <a:pos x="678" y="896"/>
                    </a:cxn>
                    <a:cxn ang="0">
                      <a:pos x="718" y="910"/>
                    </a:cxn>
                    <a:cxn ang="0">
                      <a:pos x="734" y="790"/>
                    </a:cxn>
                    <a:cxn ang="0">
                      <a:pos x="730" y="788"/>
                    </a:cxn>
                    <a:cxn ang="0">
                      <a:pos x="730" y="786"/>
                    </a:cxn>
                    <a:cxn ang="0">
                      <a:pos x="716" y="904"/>
                    </a:cxn>
                    <a:cxn ang="0">
                      <a:pos x="676" y="892"/>
                    </a:cxn>
                    <a:cxn ang="0">
                      <a:pos x="646" y="1040"/>
                    </a:cxn>
                    <a:cxn ang="0">
                      <a:pos x="262" y="482"/>
                    </a:cxn>
                    <a:cxn ang="0">
                      <a:pos x="272" y="454"/>
                    </a:cxn>
                    <a:cxn ang="0">
                      <a:pos x="262" y="426"/>
                    </a:cxn>
                    <a:cxn ang="0">
                      <a:pos x="338" y="98"/>
                    </a:cxn>
                    <a:cxn ang="0">
                      <a:pos x="564" y="144"/>
                    </a:cxn>
                    <a:cxn ang="0">
                      <a:pos x="566" y="140"/>
                    </a:cxn>
                    <a:cxn ang="0">
                      <a:pos x="338" y="92"/>
                    </a:cxn>
                    <a:cxn ang="0">
                      <a:pos x="0" y="0"/>
                    </a:cxn>
                    <a:cxn ang="0">
                      <a:pos x="0" y="0"/>
                    </a:cxn>
                    <a:cxn ang="0">
                      <a:pos x="2" y="8"/>
                    </a:cxn>
                    <a:cxn ang="0">
                      <a:pos x="334" y="98"/>
                    </a:cxn>
                    <a:cxn ang="0">
                      <a:pos x="256" y="426"/>
                    </a:cxn>
                    <a:cxn ang="0">
                      <a:pos x="266" y="454"/>
                    </a:cxn>
                    <a:cxn ang="0">
                      <a:pos x="256" y="482"/>
                    </a:cxn>
                    <a:cxn ang="0">
                      <a:pos x="644" y="1044"/>
                    </a:cxn>
                    <a:cxn ang="0">
                      <a:pos x="674" y="1140"/>
                    </a:cxn>
                    <a:cxn ang="0">
                      <a:pos x="664" y="1150"/>
                    </a:cxn>
                    <a:cxn ang="0">
                      <a:pos x="614" y="1260"/>
                    </a:cxn>
                    <a:cxn ang="0">
                      <a:pos x="626" y="1314"/>
                    </a:cxn>
                    <a:cxn ang="0">
                      <a:pos x="600" y="1354"/>
                    </a:cxn>
                    <a:cxn ang="0">
                      <a:pos x="604" y="1358"/>
                    </a:cxn>
                    <a:cxn ang="0">
                      <a:pos x="606" y="1358"/>
                    </a:cxn>
                    <a:cxn ang="0">
                      <a:pos x="630" y="1316"/>
                    </a:cxn>
                    <a:cxn ang="0">
                      <a:pos x="618" y="1262"/>
                    </a:cxn>
                  </a:cxnLst>
                  <a:rect l="0" t="0" r="r" b="b"/>
                  <a:pathLst>
                    <a:path w="734" h="1358">
                      <a:moveTo>
                        <a:pt x="618" y="1262"/>
                      </a:moveTo>
                      <a:lnTo>
                        <a:pt x="668" y="1154"/>
                      </a:lnTo>
                      <a:lnTo>
                        <a:pt x="680" y="1140"/>
                      </a:lnTo>
                      <a:lnTo>
                        <a:pt x="648" y="1044"/>
                      </a:lnTo>
                      <a:lnTo>
                        <a:pt x="678" y="896"/>
                      </a:lnTo>
                      <a:lnTo>
                        <a:pt x="718" y="910"/>
                      </a:lnTo>
                      <a:lnTo>
                        <a:pt x="734" y="790"/>
                      </a:lnTo>
                      <a:lnTo>
                        <a:pt x="730" y="788"/>
                      </a:lnTo>
                      <a:lnTo>
                        <a:pt x="730" y="786"/>
                      </a:lnTo>
                      <a:lnTo>
                        <a:pt x="716" y="904"/>
                      </a:lnTo>
                      <a:lnTo>
                        <a:pt x="676" y="892"/>
                      </a:lnTo>
                      <a:lnTo>
                        <a:pt x="646" y="1040"/>
                      </a:lnTo>
                      <a:lnTo>
                        <a:pt x="262" y="482"/>
                      </a:lnTo>
                      <a:lnTo>
                        <a:pt x="272" y="454"/>
                      </a:lnTo>
                      <a:lnTo>
                        <a:pt x="262" y="426"/>
                      </a:lnTo>
                      <a:lnTo>
                        <a:pt x="338" y="98"/>
                      </a:lnTo>
                      <a:lnTo>
                        <a:pt x="564" y="144"/>
                      </a:lnTo>
                      <a:lnTo>
                        <a:pt x="566" y="140"/>
                      </a:lnTo>
                      <a:lnTo>
                        <a:pt x="338" y="92"/>
                      </a:lnTo>
                      <a:lnTo>
                        <a:pt x="0" y="0"/>
                      </a:lnTo>
                      <a:lnTo>
                        <a:pt x="0" y="0"/>
                      </a:lnTo>
                      <a:lnTo>
                        <a:pt x="2" y="8"/>
                      </a:lnTo>
                      <a:lnTo>
                        <a:pt x="334" y="98"/>
                      </a:lnTo>
                      <a:lnTo>
                        <a:pt x="256" y="426"/>
                      </a:lnTo>
                      <a:lnTo>
                        <a:pt x="266" y="454"/>
                      </a:lnTo>
                      <a:lnTo>
                        <a:pt x="256" y="482"/>
                      </a:lnTo>
                      <a:lnTo>
                        <a:pt x="644" y="1044"/>
                      </a:lnTo>
                      <a:lnTo>
                        <a:pt x="674" y="1140"/>
                      </a:lnTo>
                      <a:lnTo>
                        <a:pt x="664" y="1150"/>
                      </a:lnTo>
                      <a:lnTo>
                        <a:pt x="614" y="1260"/>
                      </a:lnTo>
                      <a:lnTo>
                        <a:pt x="626" y="1314"/>
                      </a:lnTo>
                      <a:lnTo>
                        <a:pt x="600" y="1354"/>
                      </a:lnTo>
                      <a:lnTo>
                        <a:pt x="604" y="1358"/>
                      </a:lnTo>
                      <a:lnTo>
                        <a:pt x="606" y="1358"/>
                      </a:lnTo>
                      <a:lnTo>
                        <a:pt x="630" y="1316"/>
                      </a:lnTo>
                      <a:lnTo>
                        <a:pt x="618" y="12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7" name="Freeform 2893"/>
                <p:cNvSpPr>
                  <a:spLocks/>
                </p:cNvSpPr>
                <p:nvPr/>
              </p:nvSpPr>
              <p:spPr bwMode="auto">
                <a:xfrm>
                  <a:off x="2697015" y="3180157"/>
                  <a:ext cx="5142" cy="5142"/>
                </a:xfrm>
                <a:custGeom>
                  <a:avLst/>
                  <a:gdLst/>
                  <a:ahLst/>
                  <a:cxnLst>
                    <a:cxn ang="0">
                      <a:pos x="4" y="0"/>
                    </a:cxn>
                    <a:cxn ang="0">
                      <a:pos x="2" y="0"/>
                    </a:cxn>
                    <a:cxn ang="0">
                      <a:pos x="0" y="4"/>
                    </a:cxn>
                    <a:cxn ang="0">
                      <a:pos x="4" y="4"/>
                    </a:cxn>
                    <a:cxn ang="0">
                      <a:pos x="4" y="0"/>
                    </a:cxn>
                  </a:cxnLst>
                  <a:rect l="0" t="0" r="r" b="b"/>
                  <a:pathLst>
                    <a:path w="4" h="4">
                      <a:moveTo>
                        <a:pt x="4" y="0"/>
                      </a:moveTo>
                      <a:lnTo>
                        <a:pt x="2" y="0"/>
                      </a:lnTo>
                      <a:lnTo>
                        <a:pt x="0" y="4"/>
                      </a:lnTo>
                      <a:lnTo>
                        <a:pt x="4" y="4"/>
                      </a:lnTo>
                      <a:lnTo>
                        <a:pt x="4"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8" name="Freeform 2894"/>
                <p:cNvSpPr>
                  <a:spLocks/>
                </p:cNvSpPr>
                <p:nvPr/>
              </p:nvSpPr>
              <p:spPr bwMode="auto">
                <a:xfrm>
                  <a:off x="3002963" y="3247003"/>
                  <a:ext cx="10284" cy="7713"/>
                </a:xfrm>
                <a:custGeom>
                  <a:avLst/>
                  <a:gdLst/>
                  <a:ahLst/>
                  <a:cxnLst>
                    <a:cxn ang="0">
                      <a:pos x="8" y="0"/>
                    </a:cxn>
                    <a:cxn ang="0">
                      <a:pos x="2" y="0"/>
                    </a:cxn>
                    <a:cxn ang="0">
                      <a:pos x="0" y="4"/>
                    </a:cxn>
                    <a:cxn ang="0">
                      <a:pos x="8" y="6"/>
                    </a:cxn>
                    <a:cxn ang="0">
                      <a:pos x="8" y="0"/>
                    </a:cxn>
                  </a:cxnLst>
                  <a:rect l="0" t="0" r="r" b="b"/>
                  <a:pathLst>
                    <a:path w="8" h="6">
                      <a:moveTo>
                        <a:pt x="8" y="0"/>
                      </a:moveTo>
                      <a:lnTo>
                        <a:pt x="2" y="0"/>
                      </a:lnTo>
                      <a:lnTo>
                        <a:pt x="0" y="4"/>
                      </a:lnTo>
                      <a:lnTo>
                        <a:pt x="8" y="6"/>
                      </a:lnTo>
                      <a:lnTo>
                        <a:pt x="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39" name="Freeform 2895"/>
                <p:cNvSpPr>
                  <a:spLocks/>
                </p:cNvSpPr>
                <p:nvPr/>
              </p:nvSpPr>
              <p:spPr bwMode="auto">
                <a:xfrm>
                  <a:off x="5455689" y="5213811"/>
                  <a:ext cx="5142" cy="1286"/>
                </a:xfrm>
                <a:custGeom>
                  <a:avLst/>
                  <a:gdLst/>
                  <a:ahLst/>
                  <a:cxnLst>
                    <a:cxn ang="0">
                      <a:pos x="4" y="0"/>
                    </a:cxn>
                    <a:cxn ang="0">
                      <a:pos x="4" y="0"/>
                    </a:cxn>
                    <a:cxn ang="0">
                      <a:pos x="0" y="0"/>
                    </a:cxn>
                    <a:cxn ang="0">
                      <a:pos x="4" y="0"/>
                    </a:cxn>
                  </a:cxnLst>
                  <a:rect l="0" t="0" r="r" b="b"/>
                  <a:pathLst>
                    <a:path w="4">
                      <a:moveTo>
                        <a:pt x="4" y="0"/>
                      </a:moveTo>
                      <a:lnTo>
                        <a:pt x="4" y="0"/>
                      </a:lnTo>
                      <a:lnTo>
                        <a:pt x="0" y="0"/>
                      </a:lnTo>
                      <a:lnTo>
                        <a:pt x="4"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0" name="Freeform 2896"/>
                <p:cNvSpPr>
                  <a:spLocks/>
                </p:cNvSpPr>
                <p:nvPr/>
              </p:nvSpPr>
              <p:spPr bwMode="auto">
                <a:xfrm>
                  <a:off x="3781974" y="4990135"/>
                  <a:ext cx="2571" cy="5142"/>
                </a:xfrm>
                <a:custGeom>
                  <a:avLst/>
                  <a:gdLst/>
                  <a:ahLst/>
                  <a:cxnLst>
                    <a:cxn ang="0">
                      <a:pos x="2" y="4"/>
                    </a:cxn>
                    <a:cxn ang="0">
                      <a:pos x="2" y="2"/>
                    </a:cxn>
                    <a:cxn ang="0">
                      <a:pos x="0" y="0"/>
                    </a:cxn>
                    <a:cxn ang="0">
                      <a:pos x="2" y="4"/>
                    </a:cxn>
                  </a:cxnLst>
                  <a:rect l="0" t="0" r="r" b="b"/>
                  <a:pathLst>
                    <a:path w="2" h="4">
                      <a:moveTo>
                        <a:pt x="2" y="4"/>
                      </a:moveTo>
                      <a:lnTo>
                        <a:pt x="2" y="2"/>
                      </a:lnTo>
                      <a:lnTo>
                        <a:pt x="0" y="0"/>
                      </a:lnTo>
                      <a:lnTo>
                        <a:pt x="2"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1" name="Freeform 2897"/>
                <p:cNvSpPr>
                  <a:spLocks/>
                </p:cNvSpPr>
                <p:nvPr/>
              </p:nvSpPr>
              <p:spPr bwMode="auto">
                <a:xfrm>
                  <a:off x="3442603" y="5023558"/>
                  <a:ext cx="10284" cy="2571"/>
                </a:xfrm>
                <a:custGeom>
                  <a:avLst/>
                  <a:gdLst/>
                  <a:ahLst/>
                  <a:cxnLst>
                    <a:cxn ang="0">
                      <a:pos x="0" y="0"/>
                    </a:cxn>
                    <a:cxn ang="0">
                      <a:pos x="8" y="2"/>
                    </a:cxn>
                    <a:cxn ang="0">
                      <a:pos x="8" y="0"/>
                    </a:cxn>
                    <a:cxn ang="0">
                      <a:pos x="0" y="0"/>
                    </a:cxn>
                    <a:cxn ang="0">
                      <a:pos x="0" y="0"/>
                    </a:cxn>
                  </a:cxnLst>
                  <a:rect l="0" t="0" r="r" b="b"/>
                  <a:pathLst>
                    <a:path w="8" h="2">
                      <a:moveTo>
                        <a:pt x="0" y="0"/>
                      </a:moveTo>
                      <a:lnTo>
                        <a:pt x="8" y="2"/>
                      </a:lnTo>
                      <a:lnTo>
                        <a:pt x="8" y="0"/>
                      </a:lnTo>
                      <a:lnTo>
                        <a:pt x="0"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2" name="Freeform 2898"/>
                <p:cNvSpPr>
                  <a:spLocks/>
                </p:cNvSpPr>
                <p:nvPr/>
              </p:nvSpPr>
              <p:spPr bwMode="auto">
                <a:xfrm>
                  <a:off x="5370846" y="4704755"/>
                  <a:ext cx="118266" cy="509056"/>
                </a:xfrm>
                <a:custGeom>
                  <a:avLst/>
                  <a:gdLst/>
                  <a:ahLst/>
                  <a:cxnLst>
                    <a:cxn ang="0">
                      <a:pos x="92" y="254"/>
                    </a:cxn>
                    <a:cxn ang="0">
                      <a:pos x="24" y="134"/>
                    </a:cxn>
                    <a:cxn ang="0">
                      <a:pos x="8" y="0"/>
                    </a:cxn>
                    <a:cxn ang="0">
                      <a:pos x="0" y="0"/>
                    </a:cxn>
                    <a:cxn ang="0">
                      <a:pos x="18" y="136"/>
                    </a:cxn>
                    <a:cxn ang="0">
                      <a:pos x="88" y="254"/>
                    </a:cxn>
                    <a:cxn ang="0">
                      <a:pos x="78" y="350"/>
                    </a:cxn>
                    <a:cxn ang="0">
                      <a:pos x="64" y="394"/>
                    </a:cxn>
                    <a:cxn ang="0">
                      <a:pos x="66" y="396"/>
                    </a:cxn>
                    <a:cxn ang="0">
                      <a:pos x="70" y="396"/>
                    </a:cxn>
                    <a:cxn ang="0">
                      <a:pos x="84" y="352"/>
                    </a:cxn>
                    <a:cxn ang="0">
                      <a:pos x="92" y="254"/>
                    </a:cxn>
                  </a:cxnLst>
                  <a:rect l="0" t="0" r="r" b="b"/>
                  <a:pathLst>
                    <a:path w="92" h="396">
                      <a:moveTo>
                        <a:pt x="92" y="254"/>
                      </a:moveTo>
                      <a:lnTo>
                        <a:pt x="24" y="134"/>
                      </a:lnTo>
                      <a:lnTo>
                        <a:pt x="8" y="0"/>
                      </a:lnTo>
                      <a:lnTo>
                        <a:pt x="0" y="0"/>
                      </a:lnTo>
                      <a:lnTo>
                        <a:pt x="18" y="136"/>
                      </a:lnTo>
                      <a:lnTo>
                        <a:pt x="88" y="254"/>
                      </a:lnTo>
                      <a:lnTo>
                        <a:pt x="78" y="350"/>
                      </a:lnTo>
                      <a:lnTo>
                        <a:pt x="64" y="394"/>
                      </a:lnTo>
                      <a:lnTo>
                        <a:pt x="66" y="396"/>
                      </a:lnTo>
                      <a:lnTo>
                        <a:pt x="70" y="396"/>
                      </a:lnTo>
                      <a:lnTo>
                        <a:pt x="84" y="352"/>
                      </a:lnTo>
                      <a:lnTo>
                        <a:pt x="92" y="2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3" name="Rectangle 2899"/>
                <p:cNvSpPr>
                  <a:spLocks noChangeArrowheads="1"/>
                </p:cNvSpPr>
                <p:nvPr/>
              </p:nvSpPr>
              <p:spPr bwMode="auto">
                <a:xfrm>
                  <a:off x="2910408" y="4010587"/>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44" name="Freeform 2900"/>
                <p:cNvSpPr>
                  <a:spLocks/>
                </p:cNvSpPr>
                <p:nvPr/>
              </p:nvSpPr>
              <p:spPr bwMode="auto">
                <a:xfrm>
                  <a:off x="2915550" y="2874209"/>
                  <a:ext cx="2465581" cy="2149349"/>
                </a:xfrm>
                <a:custGeom>
                  <a:avLst/>
                  <a:gdLst/>
                  <a:ahLst/>
                  <a:cxnLst>
                    <a:cxn ang="0">
                      <a:pos x="1038" y="1058"/>
                    </a:cxn>
                    <a:cxn ang="0">
                      <a:pos x="1320" y="1284"/>
                    </a:cxn>
                    <a:cxn ang="0">
                      <a:pos x="1796" y="1340"/>
                    </a:cxn>
                    <a:cxn ang="0">
                      <a:pos x="1910" y="1424"/>
                    </a:cxn>
                    <a:cxn ang="0">
                      <a:pos x="1918" y="1420"/>
                    </a:cxn>
                    <a:cxn ang="0">
                      <a:pos x="1874" y="1366"/>
                    </a:cxn>
                    <a:cxn ang="0">
                      <a:pos x="1864" y="1366"/>
                    </a:cxn>
                    <a:cxn ang="0">
                      <a:pos x="1798" y="1334"/>
                    </a:cxn>
                    <a:cxn ang="0">
                      <a:pos x="1326" y="1280"/>
                    </a:cxn>
                    <a:cxn ang="0">
                      <a:pos x="1058" y="1050"/>
                    </a:cxn>
                    <a:cxn ang="0">
                      <a:pos x="1830" y="954"/>
                    </a:cxn>
                    <a:cxn ang="0">
                      <a:pos x="1138" y="972"/>
                    </a:cxn>
                    <a:cxn ang="0">
                      <a:pos x="1134" y="974"/>
                    </a:cxn>
                    <a:cxn ang="0">
                      <a:pos x="1052" y="974"/>
                    </a:cxn>
                    <a:cxn ang="0">
                      <a:pos x="508" y="498"/>
                    </a:cxn>
                    <a:cxn ang="0">
                      <a:pos x="1128" y="616"/>
                    </a:cxn>
                    <a:cxn ang="0">
                      <a:pos x="1128" y="618"/>
                    </a:cxn>
                    <a:cxn ang="0">
                      <a:pos x="1734" y="610"/>
                    </a:cxn>
                    <a:cxn ang="0">
                      <a:pos x="1726" y="604"/>
                    </a:cxn>
                    <a:cxn ang="0">
                      <a:pos x="1710" y="542"/>
                    </a:cxn>
                    <a:cxn ang="0">
                      <a:pos x="1726" y="604"/>
                    </a:cxn>
                    <a:cxn ang="0">
                      <a:pos x="1126" y="518"/>
                    </a:cxn>
                    <a:cxn ang="0">
                      <a:pos x="972" y="252"/>
                    </a:cxn>
                    <a:cxn ang="0">
                      <a:pos x="972" y="248"/>
                    </a:cxn>
                    <a:cxn ang="0">
                      <a:pos x="976" y="0"/>
                    </a:cxn>
                    <a:cxn ang="0">
                      <a:pos x="974" y="0"/>
                    </a:cxn>
                    <a:cxn ang="0">
                      <a:pos x="966" y="510"/>
                    </a:cxn>
                    <a:cxn ang="0">
                      <a:pos x="316" y="468"/>
                    </a:cxn>
                    <a:cxn ang="0">
                      <a:pos x="342" y="348"/>
                    </a:cxn>
                    <a:cxn ang="0">
                      <a:pos x="336" y="350"/>
                    </a:cxn>
                    <a:cxn ang="0">
                      <a:pos x="500" y="498"/>
                    </a:cxn>
                    <a:cxn ang="0">
                      <a:pos x="0" y="884"/>
                    </a:cxn>
                    <a:cxn ang="0">
                      <a:pos x="452" y="968"/>
                    </a:cxn>
                    <a:cxn ang="0">
                      <a:pos x="418" y="1672"/>
                    </a:cxn>
                    <a:cxn ang="0">
                      <a:pos x="1050" y="982"/>
                    </a:cxn>
                    <a:cxn ang="0">
                      <a:pos x="1030" y="1050"/>
                    </a:cxn>
                    <a:cxn ang="0">
                      <a:pos x="672" y="1602"/>
                    </a:cxn>
                    <a:cxn ang="0">
                      <a:pos x="674" y="1646"/>
                    </a:cxn>
                    <a:cxn ang="0">
                      <a:pos x="676" y="1610"/>
                    </a:cxn>
                  </a:cxnLst>
                  <a:rect l="0" t="0" r="r" b="b"/>
                  <a:pathLst>
                    <a:path w="1918" h="1672">
                      <a:moveTo>
                        <a:pt x="1046" y="1620"/>
                      </a:moveTo>
                      <a:lnTo>
                        <a:pt x="1038" y="1058"/>
                      </a:lnTo>
                      <a:lnTo>
                        <a:pt x="1308" y="1048"/>
                      </a:lnTo>
                      <a:lnTo>
                        <a:pt x="1320" y="1284"/>
                      </a:lnTo>
                      <a:lnTo>
                        <a:pt x="1528" y="1352"/>
                      </a:lnTo>
                      <a:lnTo>
                        <a:pt x="1796" y="1340"/>
                      </a:lnTo>
                      <a:lnTo>
                        <a:pt x="1906" y="1386"/>
                      </a:lnTo>
                      <a:lnTo>
                        <a:pt x="1910" y="1424"/>
                      </a:lnTo>
                      <a:lnTo>
                        <a:pt x="1910" y="1420"/>
                      </a:lnTo>
                      <a:lnTo>
                        <a:pt x="1918" y="1420"/>
                      </a:lnTo>
                      <a:lnTo>
                        <a:pt x="1914" y="1382"/>
                      </a:lnTo>
                      <a:lnTo>
                        <a:pt x="1874" y="1366"/>
                      </a:lnTo>
                      <a:lnTo>
                        <a:pt x="1874" y="1370"/>
                      </a:lnTo>
                      <a:lnTo>
                        <a:pt x="1864" y="1366"/>
                      </a:lnTo>
                      <a:lnTo>
                        <a:pt x="1864" y="1362"/>
                      </a:lnTo>
                      <a:lnTo>
                        <a:pt x="1798" y="1334"/>
                      </a:lnTo>
                      <a:lnTo>
                        <a:pt x="1528" y="1348"/>
                      </a:lnTo>
                      <a:lnTo>
                        <a:pt x="1326" y="1280"/>
                      </a:lnTo>
                      <a:lnTo>
                        <a:pt x="1312" y="1042"/>
                      </a:lnTo>
                      <a:lnTo>
                        <a:pt x="1058" y="1050"/>
                      </a:lnTo>
                      <a:lnTo>
                        <a:pt x="1056" y="982"/>
                      </a:lnTo>
                      <a:lnTo>
                        <a:pt x="1830" y="954"/>
                      </a:lnTo>
                      <a:lnTo>
                        <a:pt x="1828" y="948"/>
                      </a:lnTo>
                      <a:lnTo>
                        <a:pt x="1138" y="972"/>
                      </a:lnTo>
                      <a:lnTo>
                        <a:pt x="1138" y="974"/>
                      </a:lnTo>
                      <a:lnTo>
                        <a:pt x="1134" y="974"/>
                      </a:lnTo>
                      <a:lnTo>
                        <a:pt x="1134" y="972"/>
                      </a:lnTo>
                      <a:lnTo>
                        <a:pt x="1052" y="974"/>
                      </a:lnTo>
                      <a:lnTo>
                        <a:pt x="458" y="964"/>
                      </a:lnTo>
                      <a:lnTo>
                        <a:pt x="508" y="498"/>
                      </a:lnTo>
                      <a:lnTo>
                        <a:pt x="1120" y="524"/>
                      </a:lnTo>
                      <a:lnTo>
                        <a:pt x="1128" y="616"/>
                      </a:lnTo>
                      <a:lnTo>
                        <a:pt x="1128" y="616"/>
                      </a:lnTo>
                      <a:lnTo>
                        <a:pt x="1128" y="618"/>
                      </a:lnTo>
                      <a:lnTo>
                        <a:pt x="1736" y="610"/>
                      </a:lnTo>
                      <a:lnTo>
                        <a:pt x="1734" y="610"/>
                      </a:lnTo>
                      <a:lnTo>
                        <a:pt x="1726" y="610"/>
                      </a:lnTo>
                      <a:lnTo>
                        <a:pt x="1726" y="604"/>
                      </a:lnTo>
                      <a:lnTo>
                        <a:pt x="1732" y="604"/>
                      </a:lnTo>
                      <a:lnTo>
                        <a:pt x="1710" y="542"/>
                      </a:lnTo>
                      <a:lnTo>
                        <a:pt x="1704" y="542"/>
                      </a:lnTo>
                      <a:lnTo>
                        <a:pt x="1726" y="604"/>
                      </a:lnTo>
                      <a:lnTo>
                        <a:pt x="1132" y="612"/>
                      </a:lnTo>
                      <a:lnTo>
                        <a:pt x="1126" y="518"/>
                      </a:lnTo>
                      <a:lnTo>
                        <a:pt x="968" y="514"/>
                      </a:lnTo>
                      <a:lnTo>
                        <a:pt x="972" y="252"/>
                      </a:lnTo>
                      <a:lnTo>
                        <a:pt x="972" y="252"/>
                      </a:lnTo>
                      <a:lnTo>
                        <a:pt x="972" y="248"/>
                      </a:lnTo>
                      <a:lnTo>
                        <a:pt x="972" y="248"/>
                      </a:lnTo>
                      <a:lnTo>
                        <a:pt x="976" y="0"/>
                      </a:lnTo>
                      <a:lnTo>
                        <a:pt x="974" y="0"/>
                      </a:lnTo>
                      <a:lnTo>
                        <a:pt x="974" y="0"/>
                      </a:lnTo>
                      <a:lnTo>
                        <a:pt x="972" y="0"/>
                      </a:lnTo>
                      <a:lnTo>
                        <a:pt x="966" y="510"/>
                      </a:lnTo>
                      <a:lnTo>
                        <a:pt x="508" y="496"/>
                      </a:lnTo>
                      <a:lnTo>
                        <a:pt x="316" y="468"/>
                      </a:lnTo>
                      <a:lnTo>
                        <a:pt x="344" y="348"/>
                      </a:lnTo>
                      <a:lnTo>
                        <a:pt x="342" y="348"/>
                      </a:lnTo>
                      <a:lnTo>
                        <a:pt x="342" y="352"/>
                      </a:lnTo>
                      <a:lnTo>
                        <a:pt x="336" y="350"/>
                      </a:lnTo>
                      <a:lnTo>
                        <a:pt x="312" y="472"/>
                      </a:lnTo>
                      <a:lnTo>
                        <a:pt x="500" y="498"/>
                      </a:lnTo>
                      <a:lnTo>
                        <a:pt x="452" y="964"/>
                      </a:lnTo>
                      <a:lnTo>
                        <a:pt x="0" y="884"/>
                      </a:lnTo>
                      <a:lnTo>
                        <a:pt x="0" y="888"/>
                      </a:lnTo>
                      <a:lnTo>
                        <a:pt x="452" y="968"/>
                      </a:lnTo>
                      <a:lnTo>
                        <a:pt x="410" y="1672"/>
                      </a:lnTo>
                      <a:lnTo>
                        <a:pt x="418" y="1672"/>
                      </a:lnTo>
                      <a:lnTo>
                        <a:pt x="458" y="968"/>
                      </a:lnTo>
                      <a:lnTo>
                        <a:pt x="1050" y="982"/>
                      </a:lnTo>
                      <a:lnTo>
                        <a:pt x="1050" y="1050"/>
                      </a:lnTo>
                      <a:lnTo>
                        <a:pt x="1030" y="1050"/>
                      </a:lnTo>
                      <a:lnTo>
                        <a:pt x="1038" y="1610"/>
                      </a:lnTo>
                      <a:lnTo>
                        <a:pt x="672" y="1602"/>
                      </a:lnTo>
                      <a:lnTo>
                        <a:pt x="670" y="1642"/>
                      </a:lnTo>
                      <a:lnTo>
                        <a:pt x="674" y="1646"/>
                      </a:lnTo>
                      <a:lnTo>
                        <a:pt x="676" y="1648"/>
                      </a:lnTo>
                      <a:lnTo>
                        <a:pt x="676" y="1610"/>
                      </a:lnTo>
                      <a:lnTo>
                        <a:pt x="1046" y="16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5" name="Freeform 2901"/>
                <p:cNvSpPr>
                  <a:spLocks/>
                </p:cNvSpPr>
                <p:nvPr/>
              </p:nvSpPr>
              <p:spPr bwMode="auto">
                <a:xfrm>
                  <a:off x="4977485" y="3061891"/>
                  <a:ext cx="136263" cy="506485"/>
                </a:xfrm>
                <a:custGeom>
                  <a:avLst/>
                  <a:gdLst/>
                  <a:ahLst/>
                  <a:cxnLst>
                    <a:cxn ang="0">
                      <a:pos x="12" y="136"/>
                    </a:cxn>
                    <a:cxn ang="0">
                      <a:pos x="8" y="0"/>
                    </a:cxn>
                    <a:cxn ang="0">
                      <a:pos x="0" y="2"/>
                    </a:cxn>
                    <a:cxn ang="0">
                      <a:pos x="4" y="140"/>
                    </a:cxn>
                    <a:cxn ang="0">
                      <a:pos x="98" y="394"/>
                    </a:cxn>
                    <a:cxn ang="0">
                      <a:pos x="106" y="394"/>
                    </a:cxn>
                    <a:cxn ang="0">
                      <a:pos x="12" y="136"/>
                    </a:cxn>
                  </a:cxnLst>
                  <a:rect l="0" t="0" r="r" b="b"/>
                  <a:pathLst>
                    <a:path w="106" h="394">
                      <a:moveTo>
                        <a:pt x="12" y="136"/>
                      </a:moveTo>
                      <a:lnTo>
                        <a:pt x="8" y="0"/>
                      </a:lnTo>
                      <a:lnTo>
                        <a:pt x="0" y="2"/>
                      </a:lnTo>
                      <a:lnTo>
                        <a:pt x="4" y="140"/>
                      </a:lnTo>
                      <a:lnTo>
                        <a:pt x="98" y="394"/>
                      </a:lnTo>
                      <a:lnTo>
                        <a:pt x="106" y="394"/>
                      </a:lnTo>
                      <a:lnTo>
                        <a:pt x="12" y="13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6" name="Freeform 2902"/>
                <p:cNvSpPr>
                  <a:spLocks/>
                </p:cNvSpPr>
                <p:nvPr/>
              </p:nvSpPr>
              <p:spPr bwMode="auto">
                <a:xfrm>
                  <a:off x="4861790" y="2246887"/>
                  <a:ext cx="125979" cy="815004"/>
                </a:xfrm>
                <a:custGeom>
                  <a:avLst/>
                  <a:gdLst/>
                  <a:ahLst/>
                  <a:cxnLst>
                    <a:cxn ang="0">
                      <a:pos x="98" y="626"/>
                    </a:cxn>
                    <a:cxn ang="0">
                      <a:pos x="92" y="448"/>
                    </a:cxn>
                    <a:cxn ang="0">
                      <a:pos x="62" y="410"/>
                    </a:cxn>
                    <a:cxn ang="0">
                      <a:pos x="80" y="378"/>
                    </a:cxn>
                    <a:cxn ang="0">
                      <a:pos x="6" y="2"/>
                    </a:cxn>
                    <a:cxn ang="0">
                      <a:pos x="0" y="0"/>
                    </a:cxn>
                    <a:cxn ang="0">
                      <a:pos x="74" y="378"/>
                    </a:cxn>
                    <a:cxn ang="0">
                      <a:pos x="54" y="410"/>
                    </a:cxn>
                    <a:cxn ang="0">
                      <a:pos x="84" y="448"/>
                    </a:cxn>
                    <a:cxn ang="0">
                      <a:pos x="90" y="634"/>
                    </a:cxn>
                    <a:cxn ang="0">
                      <a:pos x="90" y="626"/>
                    </a:cxn>
                    <a:cxn ang="0">
                      <a:pos x="98" y="626"/>
                    </a:cxn>
                  </a:cxnLst>
                  <a:rect l="0" t="0" r="r" b="b"/>
                  <a:pathLst>
                    <a:path w="98" h="634">
                      <a:moveTo>
                        <a:pt x="98" y="626"/>
                      </a:moveTo>
                      <a:lnTo>
                        <a:pt x="92" y="448"/>
                      </a:lnTo>
                      <a:lnTo>
                        <a:pt x="62" y="410"/>
                      </a:lnTo>
                      <a:lnTo>
                        <a:pt x="80" y="378"/>
                      </a:lnTo>
                      <a:lnTo>
                        <a:pt x="6" y="2"/>
                      </a:lnTo>
                      <a:lnTo>
                        <a:pt x="0" y="0"/>
                      </a:lnTo>
                      <a:lnTo>
                        <a:pt x="74" y="378"/>
                      </a:lnTo>
                      <a:lnTo>
                        <a:pt x="54" y="410"/>
                      </a:lnTo>
                      <a:lnTo>
                        <a:pt x="84" y="448"/>
                      </a:lnTo>
                      <a:lnTo>
                        <a:pt x="90" y="634"/>
                      </a:lnTo>
                      <a:lnTo>
                        <a:pt x="90" y="626"/>
                      </a:lnTo>
                      <a:lnTo>
                        <a:pt x="98" y="6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47" name="Rectangle 2903"/>
                <p:cNvSpPr>
                  <a:spLocks noChangeArrowheads="1"/>
                </p:cNvSpPr>
                <p:nvPr/>
              </p:nvSpPr>
              <p:spPr bwMode="auto">
                <a:xfrm>
                  <a:off x="4365589" y="3666074"/>
                  <a:ext cx="1286"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48" name="Rectangle 2904"/>
                <p:cNvSpPr>
                  <a:spLocks noChangeArrowheads="1"/>
                </p:cNvSpPr>
                <p:nvPr/>
              </p:nvSpPr>
              <p:spPr bwMode="auto">
                <a:xfrm>
                  <a:off x="4373302" y="4123711"/>
                  <a:ext cx="5142"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49" name="Freeform 2905"/>
                <p:cNvSpPr>
                  <a:spLocks/>
                </p:cNvSpPr>
                <p:nvPr/>
              </p:nvSpPr>
              <p:spPr bwMode="auto">
                <a:xfrm>
                  <a:off x="5103463" y="3568377"/>
                  <a:ext cx="10284" cy="2571"/>
                </a:xfrm>
                <a:custGeom>
                  <a:avLst/>
                  <a:gdLst/>
                  <a:ahLst/>
                  <a:cxnLst>
                    <a:cxn ang="0">
                      <a:pos x="0" y="0"/>
                    </a:cxn>
                    <a:cxn ang="0">
                      <a:pos x="2" y="2"/>
                    </a:cxn>
                    <a:cxn ang="0">
                      <a:pos x="8" y="2"/>
                    </a:cxn>
                    <a:cxn ang="0">
                      <a:pos x="8" y="0"/>
                    </a:cxn>
                    <a:cxn ang="0">
                      <a:pos x="0" y="0"/>
                    </a:cxn>
                  </a:cxnLst>
                  <a:rect l="0" t="0" r="r" b="b"/>
                  <a:pathLst>
                    <a:path w="8" h="2">
                      <a:moveTo>
                        <a:pt x="0" y="0"/>
                      </a:moveTo>
                      <a:lnTo>
                        <a:pt x="2" y="2"/>
                      </a:lnTo>
                      <a:lnTo>
                        <a:pt x="8" y="2"/>
                      </a:lnTo>
                      <a:lnTo>
                        <a:pt x="8"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0" name="Freeform 2906"/>
                <p:cNvSpPr>
                  <a:spLocks/>
                </p:cNvSpPr>
                <p:nvPr/>
              </p:nvSpPr>
              <p:spPr bwMode="auto">
                <a:xfrm>
                  <a:off x="3347476" y="3318990"/>
                  <a:ext cx="7713" cy="7713"/>
                </a:xfrm>
                <a:custGeom>
                  <a:avLst/>
                  <a:gdLst/>
                  <a:ahLst/>
                  <a:cxnLst>
                    <a:cxn ang="0">
                      <a:pos x="0" y="4"/>
                    </a:cxn>
                    <a:cxn ang="0">
                      <a:pos x="6" y="6"/>
                    </a:cxn>
                    <a:cxn ang="0">
                      <a:pos x="6" y="2"/>
                    </a:cxn>
                    <a:cxn ang="0">
                      <a:pos x="0" y="0"/>
                    </a:cxn>
                    <a:cxn ang="0">
                      <a:pos x="0" y="4"/>
                    </a:cxn>
                  </a:cxnLst>
                  <a:rect l="0" t="0" r="r" b="b"/>
                  <a:pathLst>
                    <a:path w="6" h="6">
                      <a:moveTo>
                        <a:pt x="0" y="4"/>
                      </a:moveTo>
                      <a:lnTo>
                        <a:pt x="6" y="6"/>
                      </a:lnTo>
                      <a:lnTo>
                        <a:pt x="6" y="2"/>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1" name="Rectangle 2907"/>
                <p:cNvSpPr>
                  <a:spLocks noChangeArrowheads="1"/>
                </p:cNvSpPr>
                <p:nvPr/>
              </p:nvSpPr>
              <p:spPr bwMode="auto">
                <a:xfrm>
                  <a:off x="4165051" y="2874209"/>
                  <a:ext cx="2571"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52" name="Freeform 2908"/>
                <p:cNvSpPr>
                  <a:spLocks/>
                </p:cNvSpPr>
                <p:nvPr/>
              </p:nvSpPr>
              <p:spPr bwMode="auto">
                <a:xfrm>
                  <a:off x="2910408" y="4010587"/>
                  <a:ext cx="5142" cy="5142"/>
                </a:xfrm>
                <a:custGeom>
                  <a:avLst/>
                  <a:gdLst/>
                  <a:ahLst/>
                  <a:cxnLst>
                    <a:cxn ang="0">
                      <a:pos x="0" y="0"/>
                    </a:cxn>
                    <a:cxn ang="0">
                      <a:pos x="0" y="2"/>
                    </a:cxn>
                    <a:cxn ang="0">
                      <a:pos x="4" y="4"/>
                    </a:cxn>
                    <a:cxn ang="0">
                      <a:pos x="4" y="0"/>
                    </a:cxn>
                    <a:cxn ang="0">
                      <a:pos x="0" y="0"/>
                    </a:cxn>
                    <a:cxn ang="0">
                      <a:pos x="0" y="0"/>
                    </a:cxn>
                  </a:cxnLst>
                  <a:rect l="0" t="0" r="r" b="b"/>
                  <a:pathLst>
                    <a:path w="4" h="4">
                      <a:moveTo>
                        <a:pt x="0" y="0"/>
                      </a:moveTo>
                      <a:lnTo>
                        <a:pt x="0" y="2"/>
                      </a:lnTo>
                      <a:lnTo>
                        <a:pt x="4" y="4"/>
                      </a:lnTo>
                      <a:lnTo>
                        <a:pt x="4" y="0"/>
                      </a:lnTo>
                      <a:lnTo>
                        <a:pt x="0"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3" name="Freeform 2909"/>
                <p:cNvSpPr>
                  <a:spLocks/>
                </p:cNvSpPr>
                <p:nvPr/>
              </p:nvSpPr>
              <p:spPr bwMode="auto">
                <a:xfrm>
                  <a:off x="4165051" y="3190441"/>
                  <a:ext cx="827859" cy="79701"/>
                </a:xfrm>
                <a:custGeom>
                  <a:avLst/>
                  <a:gdLst/>
                  <a:ahLst/>
                  <a:cxnLst>
                    <a:cxn ang="0">
                      <a:pos x="644" y="62"/>
                    </a:cxn>
                    <a:cxn ang="0">
                      <a:pos x="642" y="54"/>
                    </a:cxn>
                    <a:cxn ang="0">
                      <a:pos x="474" y="0"/>
                    </a:cxn>
                    <a:cxn ang="0">
                      <a:pos x="0" y="2"/>
                    </a:cxn>
                    <a:cxn ang="0">
                      <a:pos x="0" y="6"/>
                    </a:cxn>
                    <a:cxn ang="0">
                      <a:pos x="474" y="4"/>
                    </a:cxn>
                    <a:cxn ang="0">
                      <a:pos x="644" y="62"/>
                    </a:cxn>
                  </a:cxnLst>
                  <a:rect l="0" t="0" r="r" b="b"/>
                  <a:pathLst>
                    <a:path w="644" h="62">
                      <a:moveTo>
                        <a:pt x="644" y="62"/>
                      </a:moveTo>
                      <a:lnTo>
                        <a:pt x="642" y="54"/>
                      </a:lnTo>
                      <a:lnTo>
                        <a:pt x="474" y="0"/>
                      </a:lnTo>
                      <a:lnTo>
                        <a:pt x="0" y="2"/>
                      </a:lnTo>
                      <a:lnTo>
                        <a:pt x="0" y="6"/>
                      </a:lnTo>
                      <a:lnTo>
                        <a:pt x="474" y="4"/>
                      </a:lnTo>
                      <a:lnTo>
                        <a:pt x="644" y="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4" name="Rectangle 2910"/>
                <p:cNvSpPr>
                  <a:spLocks noChangeArrowheads="1"/>
                </p:cNvSpPr>
                <p:nvPr/>
              </p:nvSpPr>
              <p:spPr bwMode="auto">
                <a:xfrm>
                  <a:off x="4165051" y="3193012"/>
                  <a:ext cx="1286"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55" name="Freeform 2911"/>
                <p:cNvSpPr>
                  <a:spLocks/>
                </p:cNvSpPr>
                <p:nvPr/>
              </p:nvSpPr>
              <p:spPr bwMode="auto">
                <a:xfrm>
                  <a:off x="5995597" y="3244432"/>
                  <a:ext cx="5142" cy="7713"/>
                </a:xfrm>
                <a:custGeom>
                  <a:avLst/>
                  <a:gdLst/>
                  <a:ahLst/>
                  <a:cxnLst>
                    <a:cxn ang="0">
                      <a:pos x="4" y="4"/>
                    </a:cxn>
                    <a:cxn ang="0">
                      <a:pos x="4" y="4"/>
                    </a:cxn>
                    <a:cxn ang="0">
                      <a:pos x="0" y="0"/>
                    </a:cxn>
                    <a:cxn ang="0">
                      <a:pos x="0" y="4"/>
                    </a:cxn>
                    <a:cxn ang="0">
                      <a:pos x="2" y="6"/>
                    </a:cxn>
                    <a:cxn ang="0">
                      <a:pos x="4" y="4"/>
                    </a:cxn>
                  </a:cxnLst>
                  <a:rect l="0" t="0" r="r" b="b"/>
                  <a:pathLst>
                    <a:path w="4" h="6">
                      <a:moveTo>
                        <a:pt x="4" y="4"/>
                      </a:moveTo>
                      <a:lnTo>
                        <a:pt x="4" y="4"/>
                      </a:lnTo>
                      <a:lnTo>
                        <a:pt x="0" y="0"/>
                      </a:lnTo>
                      <a:lnTo>
                        <a:pt x="0" y="4"/>
                      </a:lnTo>
                      <a:lnTo>
                        <a:pt x="2" y="6"/>
                      </a:lnTo>
                      <a:lnTo>
                        <a:pt x="4"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6" name="Freeform 2912"/>
                <p:cNvSpPr>
                  <a:spLocks/>
                </p:cNvSpPr>
                <p:nvPr/>
              </p:nvSpPr>
              <p:spPr bwMode="auto">
                <a:xfrm>
                  <a:off x="5409411" y="2498844"/>
                  <a:ext cx="7713" cy="7713"/>
                </a:xfrm>
                <a:custGeom>
                  <a:avLst/>
                  <a:gdLst/>
                  <a:ahLst/>
                  <a:cxnLst>
                    <a:cxn ang="0">
                      <a:pos x="6" y="0"/>
                    </a:cxn>
                    <a:cxn ang="0">
                      <a:pos x="0" y="4"/>
                    </a:cxn>
                    <a:cxn ang="0">
                      <a:pos x="0" y="6"/>
                    </a:cxn>
                    <a:cxn ang="0">
                      <a:pos x="4" y="6"/>
                    </a:cxn>
                    <a:cxn ang="0">
                      <a:pos x="6" y="0"/>
                    </a:cxn>
                  </a:cxnLst>
                  <a:rect l="0" t="0" r="r" b="b"/>
                  <a:pathLst>
                    <a:path w="6" h="6">
                      <a:moveTo>
                        <a:pt x="6" y="0"/>
                      </a:moveTo>
                      <a:lnTo>
                        <a:pt x="0" y="4"/>
                      </a:lnTo>
                      <a:lnTo>
                        <a:pt x="0" y="6"/>
                      </a:lnTo>
                      <a:lnTo>
                        <a:pt x="4" y="6"/>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7" name="Freeform 2913"/>
                <p:cNvSpPr>
                  <a:spLocks/>
                </p:cNvSpPr>
                <p:nvPr/>
              </p:nvSpPr>
              <p:spPr bwMode="auto">
                <a:xfrm>
                  <a:off x="5309142" y="2506557"/>
                  <a:ext cx="740445" cy="1516885"/>
                </a:xfrm>
                <a:custGeom>
                  <a:avLst/>
                  <a:gdLst/>
                  <a:ahLst/>
                  <a:cxnLst>
                    <a:cxn ang="0">
                      <a:pos x="0" y="130"/>
                    </a:cxn>
                    <a:cxn ang="0">
                      <a:pos x="30" y="268"/>
                    </a:cxn>
                    <a:cxn ang="0">
                      <a:pos x="168" y="352"/>
                    </a:cxn>
                    <a:cxn ang="0">
                      <a:pos x="178" y="410"/>
                    </a:cxn>
                    <a:cxn ang="0">
                      <a:pos x="194" y="484"/>
                    </a:cxn>
                    <a:cxn ang="0">
                      <a:pos x="266" y="554"/>
                    </a:cxn>
                    <a:cxn ang="0">
                      <a:pos x="274" y="610"/>
                    </a:cxn>
                    <a:cxn ang="0">
                      <a:pos x="214" y="676"/>
                    </a:cxn>
                    <a:cxn ang="0">
                      <a:pos x="234" y="716"/>
                    </a:cxn>
                    <a:cxn ang="0">
                      <a:pos x="194" y="786"/>
                    </a:cxn>
                    <a:cxn ang="0">
                      <a:pos x="194" y="816"/>
                    </a:cxn>
                    <a:cxn ang="0">
                      <a:pos x="196" y="816"/>
                    </a:cxn>
                    <a:cxn ang="0">
                      <a:pos x="196" y="820"/>
                    </a:cxn>
                    <a:cxn ang="0">
                      <a:pos x="194" y="820"/>
                    </a:cxn>
                    <a:cxn ang="0">
                      <a:pos x="194" y="834"/>
                    </a:cxn>
                    <a:cxn ang="0">
                      <a:pos x="292" y="960"/>
                    </a:cxn>
                    <a:cxn ang="0">
                      <a:pos x="324" y="960"/>
                    </a:cxn>
                    <a:cxn ang="0">
                      <a:pos x="324" y="1040"/>
                    </a:cxn>
                    <a:cxn ang="0">
                      <a:pos x="404" y="1098"/>
                    </a:cxn>
                    <a:cxn ang="0">
                      <a:pos x="434" y="1180"/>
                    </a:cxn>
                    <a:cxn ang="0">
                      <a:pos x="456" y="1136"/>
                    </a:cxn>
                    <a:cxn ang="0">
                      <a:pos x="506" y="1162"/>
                    </a:cxn>
                    <a:cxn ang="0">
                      <a:pos x="548" y="1106"/>
                    </a:cxn>
                    <a:cxn ang="0">
                      <a:pos x="560" y="1024"/>
                    </a:cxn>
                    <a:cxn ang="0">
                      <a:pos x="576" y="942"/>
                    </a:cxn>
                    <a:cxn ang="0">
                      <a:pos x="538" y="578"/>
                    </a:cxn>
                    <a:cxn ang="0">
                      <a:pos x="536" y="580"/>
                    </a:cxn>
                    <a:cxn ang="0">
                      <a:pos x="534" y="578"/>
                    </a:cxn>
                    <a:cxn ang="0">
                      <a:pos x="574" y="942"/>
                    </a:cxn>
                    <a:cxn ang="0">
                      <a:pos x="554" y="1024"/>
                    </a:cxn>
                    <a:cxn ang="0">
                      <a:pos x="546" y="1106"/>
                    </a:cxn>
                    <a:cxn ang="0">
                      <a:pos x="506" y="1158"/>
                    </a:cxn>
                    <a:cxn ang="0">
                      <a:pos x="456" y="1130"/>
                    </a:cxn>
                    <a:cxn ang="0">
                      <a:pos x="434" y="1172"/>
                    </a:cxn>
                    <a:cxn ang="0">
                      <a:pos x="406" y="1094"/>
                    </a:cxn>
                    <a:cxn ang="0">
                      <a:pos x="328" y="1040"/>
                    </a:cxn>
                    <a:cxn ang="0">
                      <a:pos x="328" y="956"/>
                    </a:cxn>
                    <a:cxn ang="0">
                      <a:pos x="294" y="956"/>
                    </a:cxn>
                    <a:cxn ang="0">
                      <a:pos x="198" y="834"/>
                    </a:cxn>
                    <a:cxn ang="0">
                      <a:pos x="198" y="786"/>
                    </a:cxn>
                    <a:cxn ang="0">
                      <a:pos x="240" y="716"/>
                    </a:cxn>
                    <a:cxn ang="0">
                      <a:pos x="220" y="676"/>
                    </a:cxn>
                    <a:cxn ang="0">
                      <a:pos x="276" y="610"/>
                    </a:cxn>
                    <a:cxn ang="0">
                      <a:pos x="268" y="550"/>
                    </a:cxn>
                    <a:cxn ang="0">
                      <a:pos x="198" y="484"/>
                    </a:cxn>
                    <a:cxn ang="0">
                      <a:pos x="170" y="350"/>
                    </a:cxn>
                    <a:cxn ang="0">
                      <a:pos x="32" y="268"/>
                    </a:cxn>
                    <a:cxn ang="0">
                      <a:pos x="4" y="134"/>
                    </a:cxn>
                    <a:cxn ang="0">
                      <a:pos x="40" y="92"/>
                    </a:cxn>
                    <a:cxn ang="0">
                      <a:pos x="82" y="0"/>
                    </a:cxn>
                    <a:cxn ang="0">
                      <a:pos x="78" y="0"/>
                    </a:cxn>
                    <a:cxn ang="0">
                      <a:pos x="40" y="88"/>
                    </a:cxn>
                    <a:cxn ang="0">
                      <a:pos x="0" y="130"/>
                    </a:cxn>
                  </a:cxnLst>
                  <a:rect l="0" t="0" r="r" b="b"/>
                  <a:pathLst>
                    <a:path w="576" h="1180">
                      <a:moveTo>
                        <a:pt x="0" y="130"/>
                      </a:moveTo>
                      <a:lnTo>
                        <a:pt x="30" y="268"/>
                      </a:lnTo>
                      <a:lnTo>
                        <a:pt x="168" y="352"/>
                      </a:lnTo>
                      <a:lnTo>
                        <a:pt x="178" y="410"/>
                      </a:lnTo>
                      <a:lnTo>
                        <a:pt x="194" y="484"/>
                      </a:lnTo>
                      <a:lnTo>
                        <a:pt x="266" y="554"/>
                      </a:lnTo>
                      <a:lnTo>
                        <a:pt x="274" y="610"/>
                      </a:lnTo>
                      <a:lnTo>
                        <a:pt x="214" y="676"/>
                      </a:lnTo>
                      <a:lnTo>
                        <a:pt x="234" y="716"/>
                      </a:lnTo>
                      <a:lnTo>
                        <a:pt x="194" y="786"/>
                      </a:lnTo>
                      <a:lnTo>
                        <a:pt x="194" y="816"/>
                      </a:lnTo>
                      <a:lnTo>
                        <a:pt x="196" y="816"/>
                      </a:lnTo>
                      <a:lnTo>
                        <a:pt x="196" y="820"/>
                      </a:lnTo>
                      <a:lnTo>
                        <a:pt x="194" y="820"/>
                      </a:lnTo>
                      <a:lnTo>
                        <a:pt x="194" y="834"/>
                      </a:lnTo>
                      <a:lnTo>
                        <a:pt x="292" y="960"/>
                      </a:lnTo>
                      <a:lnTo>
                        <a:pt x="324" y="960"/>
                      </a:lnTo>
                      <a:lnTo>
                        <a:pt x="324" y="1040"/>
                      </a:lnTo>
                      <a:lnTo>
                        <a:pt x="404" y="1098"/>
                      </a:lnTo>
                      <a:lnTo>
                        <a:pt x="434" y="1180"/>
                      </a:lnTo>
                      <a:lnTo>
                        <a:pt x="456" y="1136"/>
                      </a:lnTo>
                      <a:lnTo>
                        <a:pt x="506" y="1162"/>
                      </a:lnTo>
                      <a:lnTo>
                        <a:pt x="548" y="1106"/>
                      </a:lnTo>
                      <a:lnTo>
                        <a:pt x="560" y="1024"/>
                      </a:lnTo>
                      <a:lnTo>
                        <a:pt x="576" y="942"/>
                      </a:lnTo>
                      <a:lnTo>
                        <a:pt x="538" y="578"/>
                      </a:lnTo>
                      <a:lnTo>
                        <a:pt x="536" y="580"/>
                      </a:lnTo>
                      <a:lnTo>
                        <a:pt x="534" y="578"/>
                      </a:lnTo>
                      <a:lnTo>
                        <a:pt x="574" y="942"/>
                      </a:lnTo>
                      <a:lnTo>
                        <a:pt x="554" y="1024"/>
                      </a:lnTo>
                      <a:lnTo>
                        <a:pt x="546" y="1106"/>
                      </a:lnTo>
                      <a:lnTo>
                        <a:pt x="506" y="1158"/>
                      </a:lnTo>
                      <a:lnTo>
                        <a:pt x="456" y="1130"/>
                      </a:lnTo>
                      <a:lnTo>
                        <a:pt x="434" y="1172"/>
                      </a:lnTo>
                      <a:lnTo>
                        <a:pt x="406" y="1094"/>
                      </a:lnTo>
                      <a:lnTo>
                        <a:pt x="328" y="1040"/>
                      </a:lnTo>
                      <a:lnTo>
                        <a:pt x="328" y="956"/>
                      </a:lnTo>
                      <a:lnTo>
                        <a:pt x="294" y="956"/>
                      </a:lnTo>
                      <a:lnTo>
                        <a:pt x="198" y="834"/>
                      </a:lnTo>
                      <a:lnTo>
                        <a:pt x="198" y="786"/>
                      </a:lnTo>
                      <a:lnTo>
                        <a:pt x="240" y="716"/>
                      </a:lnTo>
                      <a:lnTo>
                        <a:pt x="220" y="676"/>
                      </a:lnTo>
                      <a:lnTo>
                        <a:pt x="276" y="610"/>
                      </a:lnTo>
                      <a:lnTo>
                        <a:pt x="268" y="550"/>
                      </a:lnTo>
                      <a:lnTo>
                        <a:pt x="198" y="484"/>
                      </a:lnTo>
                      <a:lnTo>
                        <a:pt x="170" y="350"/>
                      </a:lnTo>
                      <a:lnTo>
                        <a:pt x="32" y="268"/>
                      </a:lnTo>
                      <a:lnTo>
                        <a:pt x="4" y="134"/>
                      </a:lnTo>
                      <a:lnTo>
                        <a:pt x="40" y="92"/>
                      </a:lnTo>
                      <a:lnTo>
                        <a:pt x="82" y="0"/>
                      </a:lnTo>
                      <a:lnTo>
                        <a:pt x="78" y="0"/>
                      </a:lnTo>
                      <a:lnTo>
                        <a:pt x="40" y="88"/>
                      </a:lnTo>
                      <a:lnTo>
                        <a:pt x="0" y="13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58" name="Rectangle 2914"/>
                <p:cNvSpPr>
                  <a:spLocks noChangeArrowheads="1"/>
                </p:cNvSpPr>
                <p:nvPr/>
              </p:nvSpPr>
              <p:spPr bwMode="auto">
                <a:xfrm>
                  <a:off x="5558529" y="3555522"/>
                  <a:ext cx="2571"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59" name="Freeform 2915"/>
                <p:cNvSpPr>
                  <a:spLocks/>
                </p:cNvSpPr>
                <p:nvPr/>
              </p:nvSpPr>
              <p:spPr bwMode="auto">
                <a:xfrm>
                  <a:off x="4987769" y="3031039"/>
                  <a:ext cx="550192" cy="30852"/>
                </a:xfrm>
                <a:custGeom>
                  <a:avLst/>
                  <a:gdLst/>
                  <a:ahLst/>
                  <a:cxnLst>
                    <a:cxn ang="0">
                      <a:pos x="428" y="6"/>
                    </a:cxn>
                    <a:cxn ang="0">
                      <a:pos x="426" y="0"/>
                    </a:cxn>
                    <a:cxn ang="0">
                      <a:pos x="0" y="16"/>
                    </a:cxn>
                    <a:cxn ang="0">
                      <a:pos x="0" y="24"/>
                    </a:cxn>
                    <a:cxn ang="0">
                      <a:pos x="428" y="6"/>
                    </a:cxn>
                  </a:cxnLst>
                  <a:rect l="0" t="0" r="r" b="b"/>
                  <a:pathLst>
                    <a:path w="428" h="24">
                      <a:moveTo>
                        <a:pt x="428" y="6"/>
                      </a:moveTo>
                      <a:lnTo>
                        <a:pt x="426" y="0"/>
                      </a:lnTo>
                      <a:lnTo>
                        <a:pt x="0" y="16"/>
                      </a:lnTo>
                      <a:lnTo>
                        <a:pt x="0" y="24"/>
                      </a:lnTo>
                      <a:lnTo>
                        <a:pt x="428"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0" name="Freeform 2916"/>
                <p:cNvSpPr>
                  <a:spLocks/>
                </p:cNvSpPr>
                <p:nvPr/>
              </p:nvSpPr>
              <p:spPr bwMode="auto">
                <a:xfrm>
                  <a:off x="4977485" y="3061891"/>
                  <a:ext cx="1286" cy="2571"/>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1" name="Freeform 2917"/>
                <p:cNvSpPr>
                  <a:spLocks/>
                </p:cNvSpPr>
                <p:nvPr/>
              </p:nvSpPr>
              <p:spPr bwMode="auto">
                <a:xfrm>
                  <a:off x="4977485" y="3051607"/>
                  <a:ext cx="10284" cy="12855"/>
                </a:xfrm>
                <a:custGeom>
                  <a:avLst/>
                  <a:gdLst/>
                  <a:ahLst/>
                  <a:cxnLst>
                    <a:cxn ang="0">
                      <a:pos x="8" y="0"/>
                    </a:cxn>
                    <a:cxn ang="0">
                      <a:pos x="0" y="0"/>
                    </a:cxn>
                    <a:cxn ang="0">
                      <a:pos x="0" y="8"/>
                    </a:cxn>
                    <a:cxn ang="0">
                      <a:pos x="0" y="10"/>
                    </a:cxn>
                    <a:cxn ang="0">
                      <a:pos x="8" y="8"/>
                    </a:cxn>
                    <a:cxn ang="0">
                      <a:pos x="8" y="0"/>
                    </a:cxn>
                  </a:cxnLst>
                  <a:rect l="0" t="0" r="r" b="b"/>
                  <a:pathLst>
                    <a:path w="8" h="10">
                      <a:moveTo>
                        <a:pt x="8" y="0"/>
                      </a:moveTo>
                      <a:lnTo>
                        <a:pt x="0" y="0"/>
                      </a:lnTo>
                      <a:lnTo>
                        <a:pt x="0" y="8"/>
                      </a:lnTo>
                      <a:lnTo>
                        <a:pt x="0" y="10"/>
                      </a:lnTo>
                      <a:lnTo>
                        <a:pt x="8" y="8"/>
                      </a:lnTo>
                      <a:lnTo>
                        <a:pt x="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2" name="Freeform 2918"/>
                <p:cNvSpPr>
                  <a:spLocks/>
                </p:cNvSpPr>
                <p:nvPr/>
              </p:nvSpPr>
              <p:spPr bwMode="auto">
                <a:xfrm>
                  <a:off x="4167622" y="2737946"/>
                  <a:ext cx="786723" cy="7713"/>
                </a:xfrm>
                <a:custGeom>
                  <a:avLst/>
                  <a:gdLst/>
                  <a:ahLst/>
                  <a:cxnLst>
                    <a:cxn ang="0">
                      <a:pos x="612" y="0"/>
                    </a:cxn>
                    <a:cxn ang="0">
                      <a:pos x="0" y="2"/>
                    </a:cxn>
                    <a:cxn ang="0">
                      <a:pos x="0" y="6"/>
                    </a:cxn>
                    <a:cxn ang="0">
                      <a:pos x="610" y="4"/>
                    </a:cxn>
                    <a:cxn ang="0">
                      <a:pos x="612" y="0"/>
                    </a:cxn>
                  </a:cxnLst>
                  <a:rect l="0" t="0" r="r" b="b"/>
                  <a:pathLst>
                    <a:path w="612" h="6">
                      <a:moveTo>
                        <a:pt x="612" y="0"/>
                      </a:moveTo>
                      <a:lnTo>
                        <a:pt x="0" y="2"/>
                      </a:lnTo>
                      <a:lnTo>
                        <a:pt x="0" y="6"/>
                      </a:lnTo>
                      <a:lnTo>
                        <a:pt x="610" y="4"/>
                      </a:lnTo>
                      <a:lnTo>
                        <a:pt x="61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3" name="Rectangle 2919"/>
                <p:cNvSpPr>
                  <a:spLocks noChangeArrowheads="1"/>
                </p:cNvSpPr>
                <p:nvPr/>
              </p:nvSpPr>
              <p:spPr bwMode="auto">
                <a:xfrm>
                  <a:off x="4165051" y="2740517"/>
                  <a:ext cx="2571"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64" name="Freeform 2920"/>
                <p:cNvSpPr>
                  <a:spLocks/>
                </p:cNvSpPr>
                <p:nvPr/>
              </p:nvSpPr>
              <p:spPr bwMode="auto">
                <a:xfrm>
                  <a:off x="5882473" y="2676243"/>
                  <a:ext cx="17997" cy="5142"/>
                </a:xfrm>
                <a:custGeom>
                  <a:avLst/>
                  <a:gdLst/>
                  <a:ahLst/>
                  <a:cxnLst>
                    <a:cxn ang="0">
                      <a:pos x="4" y="4"/>
                    </a:cxn>
                    <a:cxn ang="0">
                      <a:pos x="14" y="4"/>
                    </a:cxn>
                    <a:cxn ang="0">
                      <a:pos x="4" y="0"/>
                    </a:cxn>
                    <a:cxn ang="0">
                      <a:pos x="0" y="0"/>
                    </a:cxn>
                    <a:cxn ang="0">
                      <a:pos x="0" y="4"/>
                    </a:cxn>
                    <a:cxn ang="0">
                      <a:pos x="4" y="4"/>
                    </a:cxn>
                  </a:cxnLst>
                  <a:rect l="0" t="0" r="r" b="b"/>
                  <a:pathLst>
                    <a:path w="14" h="4">
                      <a:moveTo>
                        <a:pt x="4" y="4"/>
                      </a:moveTo>
                      <a:lnTo>
                        <a:pt x="14" y="4"/>
                      </a:lnTo>
                      <a:lnTo>
                        <a:pt x="4" y="0"/>
                      </a:lnTo>
                      <a:lnTo>
                        <a:pt x="0" y="0"/>
                      </a:lnTo>
                      <a:lnTo>
                        <a:pt x="0" y="4"/>
                      </a:lnTo>
                      <a:lnTo>
                        <a:pt x="4"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5" name="Freeform 2921"/>
                <p:cNvSpPr>
                  <a:spLocks/>
                </p:cNvSpPr>
                <p:nvPr/>
              </p:nvSpPr>
              <p:spPr bwMode="auto">
                <a:xfrm>
                  <a:off x="5537961" y="2524554"/>
                  <a:ext cx="349655" cy="156830"/>
                </a:xfrm>
                <a:custGeom>
                  <a:avLst/>
                  <a:gdLst/>
                  <a:ahLst/>
                  <a:cxnLst>
                    <a:cxn ang="0">
                      <a:pos x="230" y="84"/>
                    </a:cxn>
                    <a:cxn ang="0">
                      <a:pos x="240" y="122"/>
                    </a:cxn>
                    <a:cxn ang="0">
                      <a:pos x="272" y="122"/>
                    </a:cxn>
                    <a:cxn ang="0">
                      <a:pos x="268" y="122"/>
                    </a:cxn>
                    <a:cxn ang="0">
                      <a:pos x="268" y="118"/>
                    </a:cxn>
                    <a:cxn ang="0">
                      <a:pos x="242" y="118"/>
                    </a:cxn>
                    <a:cxn ang="0">
                      <a:pos x="236" y="80"/>
                    </a:cxn>
                    <a:cxn ang="0">
                      <a:pos x="24" y="52"/>
                    </a:cxn>
                    <a:cxn ang="0">
                      <a:pos x="6" y="0"/>
                    </a:cxn>
                    <a:cxn ang="0">
                      <a:pos x="0" y="0"/>
                    </a:cxn>
                    <a:cxn ang="0">
                      <a:pos x="22" y="58"/>
                    </a:cxn>
                    <a:cxn ang="0">
                      <a:pos x="230" y="84"/>
                    </a:cxn>
                  </a:cxnLst>
                  <a:rect l="0" t="0" r="r" b="b"/>
                  <a:pathLst>
                    <a:path w="272" h="122">
                      <a:moveTo>
                        <a:pt x="230" y="84"/>
                      </a:moveTo>
                      <a:lnTo>
                        <a:pt x="240" y="122"/>
                      </a:lnTo>
                      <a:lnTo>
                        <a:pt x="272" y="122"/>
                      </a:lnTo>
                      <a:lnTo>
                        <a:pt x="268" y="122"/>
                      </a:lnTo>
                      <a:lnTo>
                        <a:pt x="268" y="118"/>
                      </a:lnTo>
                      <a:lnTo>
                        <a:pt x="242" y="118"/>
                      </a:lnTo>
                      <a:lnTo>
                        <a:pt x="236" y="80"/>
                      </a:lnTo>
                      <a:lnTo>
                        <a:pt x="24" y="52"/>
                      </a:lnTo>
                      <a:lnTo>
                        <a:pt x="6" y="0"/>
                      </a:lnTo>
                      <a:lnTo>
                        <a:pt x="0" y="0"/>
                      </a:lnTo>
                      <a:lnTo>
                        <a:pt x="22" y="58"/>
                      </a:lnTo>
                      <a:lnTo>
                        <a:pt x="230" y="8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6" name="Freeform 2922"/>
                <p:cNvSpPr>
                  <a:spLocks/>
                </p:cNvSpPr>
                <p:nvPr/>
              </p:nvSpPr>
              <p:spPr bwMode="auto">
                <a:xfrm>
                  <a:off x="5142028" y="3650648"/>
                  <a:ext cx="182540" cy="979548"/>
                </a:xfrm>
                <a:custGeom>
                  <a:avLst/>
                  <a:gdLst/>
                  <a:ahLst/>
                  <a:cxnLst>
                    <a:cxn ang="0">
                      <a:pos x="28" y="66"/>
                    </a:cxn>
                    <a:cxn ang="0">
                      <a:pos x="46" y="0"/>
                    </a:cxn>
                    <a:cxn ang="0">
                      <a:pos x="0" y="0"/>
                    </a:cxn>
                    <a:cxn ang="0">
                      <a:pos x="2" y="6"/>
                    </a:cxn>
                    <a:cxn ang="0">
                      <a:pos x="38" y="6"/>
                    </a:cxn>
                    <a:cxn ang="0">
                      <a:pos x="22" y="68"/>
                    </a:cxn>
                    <a:cxn ang="0">
                      <a:pos x="76" y="96"/>
                    </a:cxn>
                    <a:cxn ang="0">
                      <a:pos x="96" y="344"/>
                    </a:cxn>
                    <a:cxn ang="0">
                      <a:pos x="102" y="344"/>
                    </a:cxn>
                    <a:cxn ang="0">
                      <a:pos x="100" y="350"/>
                    </a:cxn>
                    <a:cxn ang="0">
                      <a:pos x="98" y="350"/>
                    </a:cxn>
                    <a:cxn ang="0">
                      <a:pos x="132" y="758"/>
                    </a:cxn>
                    <a:cxn ang="0">
                      <a:pos x="142" y="762"/>
                    </a:cxn>
                    <a:cxn ang="0">
                      <a:pos x="110" y="404"/>
                    </a:cxn>
                    <a:cxn ang="0">
                      <a:pos x="106" y="404"/>
                    </a:cxn>
                    <a:cxn ang="0">
                      <a:pos x="106" y="400"/>
                    </a:cxn>
                    <a:cxn ang="0">
                      <a:pos x="110" y="400"/>
                    </a:cxn>
                    <a:cxn ang="0">
                      <a:pos x="82" y="90"/>
                    </a:cxn>
                    <a:cxn ang="0">
                      <a:pos x="28" y="66"/>
                    </a:cxn>
                  </a:cxnLst>
                  <a:rect l="0" t="0" r="r" b="b"/>
                  <a:pathLst>
                    <a:path w="142" h="762">
                      <a:moveTo>
                        <a:pt x="28" y="66"/>
                      </a:moveTo>
                      <a:lnTo>
                        <a:pt x="46" y="0"/>
                      </a:lnTo>
                      <a:lnTo>
                        <a:pt x="0" y="0"/>
                      </a:lnTo>
                      <a:lnTo>
                        <a:pt x="2" y="6"/>
                      </a:lnTo>
                      <a:lnTo>
                        <a:pt x="38" y="6"/>
                      </a:lnTo>
                      <a:lnTo>
                        <a:pt x="22" y="68"/>
                      </a:lnTo>
                      <a:lnTo>
                        <a:pt x="76" y="96"/>
                      </a:lnTo>
                      <a:lnTo>
                        <a:pt x="96" y="344"/>
                      </a:lnTo>
                      <a:lnTo>
                        <a:pt x="102" y="344"/>
                      </a:lnTo>
                      <a:lnTo>
                        <a:pt x="100" y="350"/>
                      </a:lnTo>
                      <a:lnTo>
                        <a:pt x="98" y="350"/>
                      </a:lnTo>
                      <a:lnTo>
                        <a:pt x="132" y="758"/>
                      </a:lnTo>
                      <a:lnTo>
                        <a:pt x="142" y="762"/>
                      </a:lnTo>
                      <a:lnTo>
                        <a:pt x="110" y="404"/>
                      </a:lnTo>
                      <a:lnTo>
                        <a:pt x="106" y="404"/>
                      </a:lnTo>
                      <a:lnTo>
                        <a:pt x="106" y="400"/>
                      </a:lnTo>
                      <a:lnTo>
                        <a:pt x="110" y="400"/>
                      </a:lnTo>
                      <a:lnTo>
                        <a:pt x="82" y="90"/>
                      </a:lnTo>
                      <a:lnTo>
                        <a:pt x="28" y="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7" name="Freeform 2923"/>
                <p:cNvSpPr>
                  <a:spLocks/>
                </p:cNvSpPr>
                <p:nvPr/>
              </p:nvSpPr>
              <p:spPr bwMode="auto">
                <a:xfrm>
                  <a:off x="5311713" y="4625054"/>
                  <a:ext cx="12855" cy="10284"/>
                </a:xfrm>
                <a:custGeom>
                  <a:avLst/>
                  <a:gdLst/>
                  <a:ahLst/>
                  <a:cxnLst>
                    <a:cxn ang="0">
                      <a:pos x="0" y="4"/>
                    </a:cxn>
                    <a:cxn ang="0">
                      <a:pos x="10" y="8"/>
                    </a:cxn>
                    <a:cxn ang="0">
                      <a:pos x="10" y="4"/>
                    </a:cxn>
                    <a:cxn ang="0">
                      <a:pos x="0" y="0"/>
                    </a:cxn>
                    <a:cxn ang="0">
                      <a:pos x="0" y="4"/>
                    </a:cxn>
                  </a:cxnLst>
                  <a:rect l="0" t="0" r="r" b="b"/>
                  <a:pathLst>
                    <a:path w="10" h="8">
                      <a:moveTo>
                        <a:pt x="0" y="4"/>
                      </a:moveTo>
                      <a:lnTo>
                        <a:pt x="10" y="8"/>
                      </a:lnTo>
                      <a:lnTo>
                        <a:pt x="10" y="4"/>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8" name="Freeform 2924"/>
                <p:cNvSpPr>
                  <a:spLocks/>
                </p:cNvSpPr>
                <p:nvPr/>
              </p:nvSpPr>
              <p:spPr bwMode="auto">
                <a:xfrm>
                  <a:off x="5265436" y="4092859"/>
                  <a:ext cx="7713" cy="7713"/>
                </a:xfrm>
                <a:custGeom>
                  <a:avLst/>
                  <a:gdLst/>
                  <a:ahLst/>
                  <a:cxnLst>
                    <a:cxn ang="0">
                      <a:pos x="6" y="0"/>
                    </a:cxn>
                    <a:cxn ang="0">
                      <a:pos x="0" y="0"/>
                    </a:cxn>
                    <a:cxn ang="0">
                      <a:pos x="2" y="6"/>
                    </a:cxn>
                    <a:cxn ang="0">
                      <a:pos x="4" y="6"/>
                    </a:cxn>
                    <a:cxn ang="0">
                      <a:pos x="6" y="0"/>
                    </a:cxn>
                  </a:cxnLst>
                  <a:rect l="0" t="0" r="r" b="b"/>
                  <a:pathLst>
                    <a:path w="6" h="6">
                      <a:moveTo>
                        <a:pt x="6" y="0"/>
                      </a:moveTo>
                      <a:lnTo>
                        <a:pt x="0" y="0"/>
                      </a:lnTo>
                      <a:lnTo>
                        <a:pt x="2" y="6"/>
                      </a:lnTo>
                      <a:lnTo>
                        <a:pt x="4" y="6"/>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69" name="Freeform 2925"/>
                <p:cNvSpPr>
                  <a:spLocks/>
                </p:cNvSpPr>
                <p:nvPr/>
              </p:nvSpPr>
              <p:spPr bwMode="auto">
                <a:xfrm>
                  <a:off x="5134315" y="3650648"/>
                  <a:ext cx="10284" cy="7713"/>
                </a:xfrm>
                <a:custGeom>
                  <a:avLst/>
                  <a:gdLst/>
                  <a:ahLst/>
                  <a:cxnLst>
                    <a:cxn ang="0">
                      <a:pos x="0" y="0"/>
                    </a:cxn>
                    <a:cxn ang="0">
                      <a:pos x="0" y="6"/>
                    </a:cxn>
                    <a:cxn ang="0">
                      <a:pos x="8" y="6"/>
                    </a:cxn>
                    <a:cxn ang="0">
                      <a:pos x="6" y="0"/>
                    </a:cxn>
                    <a:cxn ang="0">
                      <a:pos x="0" y="0"/>
                    </a:cxn>
                  </a:cxnLst>
                  <a:rect l="0" t="0" r="r" b="b"/>
                  <a:pathLst>
                    <a:path w="8" h="6">
                      <a:moveTo>
                        <a:pt x="0" y="0"/>
                      </a:moveTo>
                      <a:lnTo>
                        <a:pt x="0" y="6"/>
                      </a:lnTo>
                      <a:lnTo>
                        <a:pt x="8" y="6"/>
                      </a:lnTo>
                      <a:lnTo>
                        <a:pt x="6"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0" name="Freeform 2926"/>
                <p:cNvSpPr>
                  <a:spLocks/>
                </p:cNvSpPr>
                <p:nvPr/>
              </p:nvSpPr>
              <p:spPr bwMode="auto">
                <a:xfrm>
                  <a:off x="7512482" y="3691784"/>
                  <a:ext cx="5142" cy="5142"/>
                </a:xfrm>
                <a:custGeom>
                  <a:avLst/>
                  <a:gdLst/>
                  <a:ahLst/>
                  <a:cxnLst>
                    <a:cxn ang="0">
                      <a:pos x="4" y="4"/>
                    </a:cxn>
                    <a:cxn ang="0">
                      <a:pos x="2" y="0"/>
                    </a:cxn>
                    <a:cxn ang="0">
                      <a:pos x="0" y="0"/>
                    </a:cxn>
                    <a:cxn ang="0">
                      <a:pos x="2" y="4"/>
                    </a:cxn>
                    <a:cxn ang="0">
                      <a:pos x="4" y="4"/>
                    </a:cxn>
                  </a:cxnLst>
                  <a:rect l="0" t="0" r="r" b="b"/>
                  <a:pathLst>
                    <a:path w="4" h="4">
                      <a:moveTo>
                        <a:pt x="4" y="4"/>
                      </a:moveTo>
                      <a:lnTo>
                        <a:pt x="2" y="0"/>
                      </a:lnTo>
                      <a:lnTo>
                        <a:pt x="0" y="0"/>
                      </a:lnTo>
                      <a:lnTo>
                        <a:pt x="2" y="4"/>
                      </a:lnTo>
                      <a:lnTo>
                        <a:pt x="4"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1" name="Freeform 2927"/>
                <p:cNvSpPr>
                  <a:spLocks/>
                </p:cNvSpPr>
                <p:nvPr/>
              </p:nvSpPr>
              <p:spPr bwMode="auto">
                <a:xfrm>
                  <a:off x="5283432" y="3691784"/>
                  <a:ext cx="2231620" cy="529624"/>
                </a:xfrm>
                <a:custGeom>
                  <a:avLst/>
                  <a:gdLst/>
                  <a:ahLst/>
                  <a:cxnLst>
                    <a:cxn ang="0">
                      <a:pos x="1024" y="202"/>
                    </a:cxn>
                    <a:cxn ang="0">
                      <a:pos x="1022" y="206"/>
                    </a:cxn>
                    <a:cxn ang="0">
                      <a:pos x="1014" y="210"/>
                    </a:cxn>
                    <a:cxn ang="0">
                      <a:pos x="1018" y="204"/>
                    </a:cxn>
                    <a:cxn ang="0">
                      <a:pos x="756" y="258"/>
                    </a:cxn>
                    <a:cxn ang="0">
                      <a:pos x="476" y="304"/>
                    </a:cxn>
                    <a:cxn ang="0">
                      <a:pos x="454" y="308"/>
                    </a:cxn>
                    <a:cxn ang="0">
                      <a:pos x="454" y="402"/>
                    </a:cxn>
                    <a:cxn ang="0">
                      <a:pos x="374" y="408"/>
                    </a:cxn>
                    <a:cxn ang="0">
                      <a:pos x="390" y="360"/>
                    </a:cxn>
                    <a:cxn ang="0">
                      <a:pos x="0" y="368"/>
                    </a:cxn>
                    <a:cxn ang="0">
                      <a:pos x="0" y="372"/>
                    </a:cxn>
                    <a:cxn ang="0">
                      <a:pos x="384" y="364"/>
                    </a:cxn>
                    <a:cxn ang="0">
                      <a:pos x="366" y="412"/>
                    </a:cxn>
                    <a:cxn ang="0">
                      <a:pos x="450" y="406"/>
                    </a:cxn>
                    <a:cxn ang="0">
                      <a:pos x="450" y="404"/>
                    </a:cxn>
                    <a:cxn ang="0">
                      <a:pos x="454" y="404"/>
                    </a:cxn>
                    <a:cxn ang="0">
                      <a:pos x="454" y="406"/>
                    </a:cxn>
                    <a:cxn ang="0">
                      <a:pos x="456" y="406"/>
                    </a:cxn>
                    <a:cxn ang="0">
                      <a:pos x="456" y="310"/>
                    </a:cxn>
                    <a:cxn ang="0">
                      <a:pos x="478" y="310"/>
                    </a:cxn>
                    <a:cxn ang="0">
                      <a:pos x="756" y="264"/>
                    </a:cxn>
                    <a:cxn ang="0">
                      <a:pos x="1186" y="176"/>
                    </a:cxn>
                    <a:cxn ang="0">
                      <a:pos x="1186" y="176"/>
                    </a:cxn>
                    <a:cxn ang="0">
                      <a:pos x="1188" y="174"/>
                    </a:cxn>
                    <a:cxn ang="0">
                      <a:pos x="1192" y="172"/>
                    </a:cxn>
                    <a:cxn ang="0">
                      <a:pos x="1190" y="174"/>
                    </a:cxn>
                    <a:cxn ang="0">
                      <a:pos x="1736" y="4"/>
                    </a:cxn>
                    <a:cxn ang="0">
                      <a:pos x="1734" y="0"/>
                    </a:cxn>
                    <a:cxn ang="0">
                      <a:pos x="1188" y="172"/>
                    </a:cxn>
                    <a:cxn ang="0">
                      <a:pos x="1024" y="202"/>
                    </a:cxn>
                  </a:cxnLst>
                  <a:rect l="0" t="0" r="r" b="b"/>
                  <a:pathLst>
                    <a:path w="1736" h="412">
                      <a:moveTo>
                        <a:pt x="1024" y="202"/>
                      </a:moveTo>
                      <a:lnTo>
                        <a:pt x="1022" y="206"/>
                      </a:lnTo>
                      <a:lnTo>
                        <a:pt x="1014" y="210"/>
                      </a:lnTo>
                      <a:lnTo>
                        <a:pt x="1018" y="204"/>
                      </a:lnTo>
                      <a:lnTo>
                        <a:pt x="756" y="258"/>
                      </a:lnTo>
                      <a:lnTo>
                        <a:pt x="476" y="304"/>
                      </a:lnTo>
                      <a:lnTo>
                        <a:pt x="454" y="308"/>
                      </a:lnTo>
                      <a:lnTo>
                        <a:pt x="454" y="402"/>
                      </a:lnTo>
                      <a:lnTo>
                        <a:pt x="374" y="408"/>
                      </a:lnTo>
                      <a:lnTo>
                        <a:pt x="390" y="360"/>
                      </a:lnTo>
                      <a:lnTo>
                        <a:pt x="0" y="368"/>
                      </a:lnTo>
                      <a:lnTo>
                        <a:pt x="0" y="372"/>
                      </a:lnTo>
                      <a:lnTo>
                        <a:pt x="384" y="364"/>
                      </a:lnTo>
                      <a:lnTo>
                        <a:pt x="366" y="412"/>
                      </a:lnTo>
                      <a:lnTo>
                        <a:pt x="450" y="406"/>
                      </a:lnTo>
                      <a:lnTo>
                        <a:pt x="450" y="404"/>
                      </a:lnTo>
                      <a:lnTo>
                        <a:pt x="454" y="404"/>
                      </a:lnTo>
                      <a:lnTo>
                        <a:pt x="454" y="406"/>
                      </a:lnTo>
                      <a:lnTo>
                        <a:pt x="456" y="406"/>
                      </a:lnTo>
                      <a:lnTo>
                        <a:pt x="456" y="310"/>
                      </a:lnTo>
                      <a:lnTo>
                        <a:pt x="478" y="310"/>
                      </a:lnTo>
                      <a:lnTo>
                        <a:pt x="756" y="264"/>
                      </a:lnTo>
                      <a:lnTo>
                        <a:pt x="1186" y="176"/>
                      </a:lnTo>
                      <a:lnTo>
                        <a:pt x="1186" y="176"/>
                      </a:lnTo>
                      <a:lnTo>
                        <a:pt x="1188" y="174"/>
                      </a:lnTo>
                      <a:lnTo>
                        <a:pt x="1192" y="172"/>
                      </a:lnTo>
                      <a:lnTo>
                        <a:pt x="1190" y="174"/>
                      </a:lnTo>
                      <a:lnTo>
                        <a:pt x="1736" y="4"/>
                      </a:lnTo>
                      <a:lnTo>
                        <a:pt x="1734" y="0"/>
                      </a:lnTo>
                      <a:lnTo>
                        <a:pt x="1188" y="172"/>
                      </a:lnTo>
                      <a:lnTo>
                        <a:pt x="1024" y="20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2" name="Freeform 2928"/>
                <p:cNvSpPr>
                  <a:spLocks/>
                </p:cNvSpPr>
                <p:nvPr/>
              </p:nvSpPr>
              <p:spPr bwMode="auto">
                <a:xfrm>
                  <a:off x="6808030" y="3912889"/>
                  <a:ext cx="7713" cy="5142"/>
                </a:xfrm>
                <a:custGeom>
                  <a:avLst/>
                  <a:gdLst/>
                  <a:ahLst/>
                  <a:cxnLst>
                    <a:cxn ang="0">
                      <a:pos x="6" y="0"/>
                    </a:cxn>
                    <a:cxn ang="0">
                      <a:pos x="2" y="2"/>
                    </a:cxn>
                    <a:cxn ang="0">
                      <a:pos x="0" y="4"/>
                    </a:cxn>
                    <a:cxn ang="0">
                      <a:pos x="4" y="2"/>
                    </a:cxn>
                    <a:cxn ang="0">
                      <a:pos x="6" y="0"/>
                    </a:cxn>
                  </a:cxnLst>
                  <a:rect l="0" t="0" r="r" b="b"/>
                  <a:pathLst>
                    <a:path w="6" h="4">
                      <a:moveTo>
                        <a:pt x="6" y="0"/>
                      </a:moveTo>
                      <a:lnTo>
                        <a:pt x="2" y="2"/>
                      </a:lnTo>
                      <a:lnTo>
                        <a:pt x="0" y="4"/>
                      </a:lnTo>
                      <a:lnTo>
                        <a:pt x="4" y="2"/>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3" name="Freeform 2929"/>
                <p:cNvSpPr>
                  <a:spLocks/>
                </p:cNvSpPr>
                <p:nvPr/>
              </p:nvSpPr>
              <p:spPr bwMode="auto">
                <a:xfrm>
                  <a:off x="6586925" y="3951454"/>
                  <a:ext cx="12855" cy="10284"/>
                </a:xfrm>
                <a:custGeom>
                  <a:avLst/>
                  <a:gdLst/>
                  <a:ahLst/>
                  <a:cxnLst>
                    <a:cxn ang="0">
                      <a:pos x="4" y="2"/>
                    </a:cxn>
                    <a:cxn ang="0">
                      <a:pos x="0" y="8"/>
                    </a:cxn>
                    <a:cxn ang="0">
                      <a:pos x="8" y="4"/>
                    </a:cxn>
                    <a:cxn ang="0">
                      <a:pos x="10" y="0"/>
                    </a:cxn>
                    <a:cxn ang="0">
                      <a:pos x="10" y="0"/>
                    </a:cxn>
                    <a:cxn ang="0">
                      <a:pos x="4" y="2"/>
                    </a:cxn>
                  </a:cxnLst>
                  <a:rect l="0" t="0" r="r" b="b"/>
                  <a:pathLst>
                    <a:path w="10" h="8">
                      <a:moveTo>
                        <a:pt x="4" y="2"/>
                      </a:moveTo>
                      <a:lnTo>
                        <a:pt x="0" y="8"/>
                      </a:lnTo>
                      <a:lnTo>
                        <a:pt x="8" y="4"/>
                      </a:lnTo>
                      <a:lnTo>
                        <a:pt x="10" y="0"/>
                      </a:lnTo>
                      <a:lnTo>
                        <a:pt x="10" y="0"/>
                      </a:lnTo>
                      <a:lnTo>
                        <a:pt x="4"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4" name="Rectangle 2930"/>
                <p:cNvSpPr>
                  <a:spLocks noChangeArrowheads="1"/>
                </p:cNvSpPr>
                <p:nvPr/>
              </p:nvSpPr>
              <p:spPr bwMode="auto">
                <a:xfrm>
                  <a:off x="5278291" y="4164847"/>
                  <a:ext cx="5142" cy="5142"/>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75" name="Freeform 2931"/>
                <p:cNvSpPr>
                  <a:spLocks/>
                </p:cNvSpPr>
                <p:nvPr/>
              </p:nvSpPr>
              <p:spPr bwMode="auto">
                <a:xfrm>
                  <a:off x="7260525" y="4229121"/>
                  <a:ext cx="5142" cy="7713"/>
                </a:xfrm>
                <a:custGeom>
                  <a:avLst/>
                  <a:gdLst/>
                  <a:ahLst/>
                  <a:cxnLst>
                    <a:cxn ang="0">
                      <a:pos x="2" y="6"/>
                    </a:cxn>
                    <a:cxn ang="0">
                      <a:pos x="4" y="0"/>
                    </a:cxn>
                    <a:cxn ang="0">
                      <a:pos x="2" y="0"/>
                    </a:cxn>
                    <a:cxn ang="0">
                      <a:pos x="0" y="6"/>
                    </a:cxn>
                    <a:cxn ang="0">
                      <a:pos x="2" y="6"/>
                    </a:cxn>
                  </a:cxnLst>
                  <a:rect l="0" t="0" r="r" b="b"/>
                  <a:pathLst>
                    <a:path w="4" h="6">
                      <a:moveTo>
                        <a:pt x="2" y="6"/>
                      </a:moveTo>
                      <a:lnTo>
                        <a:pt x="4" y="0"/>
                      </a:lnTo>
                      <a:lnTo>
                        <a:pt x="2" y="0"/>
                      </a:lnTo>
                      <a:lnTo>
                        <a:pt x="0" y="6"/>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6" name="Freeform 2932"/>
                <p:cNvSpPr>
                  <a:spLocks/>
                </p:cNvSpPr>
                <p:nvPr/>
              </p:nvSpPr>
              <p:spPr bwMode="auto">
                <a:xfrm>
                  <a:off x="6005881" y="5067264"/>
                  <a:ext cx="7713" cy="5142"/>
                </a:xfrm>
                <a:custGeom>
                  <a:avLst/>
                  <a:gdLst/>
                  <a:ahLst/>
                  <a:cxnLst>
                    <a:cxn ang="0">
                      <a:pos x="0" y="4"/>
                    </a:cxn>
                    <a:cxn ang="0">
                      <a:pos x="6" y="2"/>
                    </a:cxn>
                    <a:cxn ang="0">
                      <a:pos x="4" y="0"/>
                    </a:cxn>
                    <a:cxn ang="0">
                      <a:pos x="0" y="0"/>
                    </a:cxn>
                    <a:cxn ang="0">
                      <a:pos x="0" y="4"/>
                    </a:cxn>
                  </a:cxnLst>
                  <a:rect l="0" t="0" r="r" b="b"/>
                  <a:pathLst>
                    <a:path w="6" h="4">
                      <a:moveTo>
                        <a:pt x="0" y="4"/>
                      </a:moveTo>
                      <a:lnTo>
                        <a:pt x="6" y="2"/>
                      </a:lnTo>
                      <a:lnTo>
                        <a:pt x="4" y="0"/>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7" name="Freeform 2933"/>
                <p:cNvSpPr>
                  <a:spLocks/>
                </p:cNvSpPr>
                <p:nvPr/>
              </p:nvSpPr>
              <p:spPr bwMode="auto">
                <a:xfrm>
                  <a:off x="5381130" y="4095430"/>
                  <a:ext cx="1881966" cy="971835"/>
                </a:xfrm>
                <a:custGeom>
                  <a:avLst/>
                  <a:gdLst/>
                  <a:ahLst/>
                  <a:cxnLst>
                    <a:cxn ang="0">
                      <a:pos x="1250" y="34"/>
                    </a:cxn>
                    <a:cxn ang="0">
                      <a:pos x="1218" y="0"/>
                    </a:cxn>
                    <a:cxn ang="0">
                      <a:pos x="968" y="98"/>
                    </a:cxn>
                    <a:cxn ang="0">
                      <a:pos x="906" y="108"/>
                    </a:cxn>
                    <a:cxn ang="0">
                      <a:pos x="906" y="108"/>
                    </a:cxn>
                    <a:cxn ang="0">
                      <a:pos x="900" y="112"/>
                    </a:cxn>
                    <a:cxn ang="0">
                      <a:pos x="902" y="108"/>
                    </a:cxn>
                    <a:cxn ang="0">
                      <a:pos x="554" y="166"/>
                    </a:cxn>
                    <a:cxn ang="0">
                      <a:pos x="348" y="186"/>
                    </a:cxn>
                    <a:cxn ang="0">
                      <a:pos x="378" y="92"/>
                    </a:cxn>
                    <a:cxn ang="0">
                      <a:pos x="374" y="92"/>
                    </a:cxn>
                    <a:cxn ang="0">
                      <a:pos x="270" y="410"/>
                    </a:cxn>
                    <a:cxn ang="0">
                      <a:pos x="280" y="450"/>
                    </a:cxn>
                    <a:cxn ang="0">
                      <a:pos x="0" y="470"/>
                    </a:cxn>
                    <a:cxn ang="0">
                      <a:pos x="0" y="474"/>
                    </a:cxn>
                    <a:cxn ang="0">
                      <a:pos x="280" y="454"/>
                    </a:cxn>
                    <a:cxn ang="0">
                      <a:pos x="310" y="544"/>
                    </a:cxn>
                    <a:cxn ang="0">
                      <a:pos x="276" y="694"/>
                    </a:cxn>
                    <a:cxn ang="0">
                      <a:pos x="448" y="684"/>
                    </a:cxn>
                    <a:cxn ang="0">
                      <a:pos x="486" y="756"/>
                    </a:cxn>
                    <a:cxn ang="0">
                      <a:pos x="490" y="756"/>
                    </a:cxn>
                    <a:cxn ang="0">
                      <a:pos x="452" y="678"/>
                    </a:cxn>
                    <a:cxn ang="0">
                      <a:pos x="280" y="692"/>
                    </a:cxn>
                    <a:cxn ang="0">
                      <a:pos x="312" y="542"/>
                    </a:cxn>
                    <a:cxn ang="0">
                      <a:pos x="274" y="410"/>
                    </a:cxn>
                    <a:cxn ang="0">
                      <a:pos x="348" y="192"/>
                    </a:cxn>
                    <a:cxn ang="0">
                      <a:pos x="552" y="170"/>
                    </a:cxn>
                    <a:cxn ang="0">
                      <a:pos x="780" y="134"/>
                    </a:cxn>
                    <a:cxn ang="0">
                      <a:pos x="780" y="132"/>
                    </a:cxn>
                    <a:cxn ang="0">
                      <a:pos x="786" y="130"/>
                    </a:cxn>
                    <a:cxn ang="0">
                      <a:pos x="786" y="132"/>
                    </a:cxn>
                    <a:cxn ang="0">
                      <a:pos x="968" y="102"/>
                    </a:cxn>
                    <a:cxn ang="0">
                      <a:pos x="1218" y="6"/>
                    </a:cxn>
                    <a:cxn ang="0">
                      <a:pos x="1248" y="38"/>
                    </a:cxn>
                    <a:cxn ang="0">
                      <a:pos x="1330" y="22"/>
                    </a:cxn>
                    <a:cxn ang="0">
                      <a:pos x="1462" y="110"/>
                    </a:cxn>
                    <a:cxn ang="0">
                      <a:pos x="1464" y="104"/>
                    </a:cxn>
                    <a:cxn ang="0">
                      <a:pos x="1330" y="16"/>
                    </a:cxn>
                    <a:cxn ang="0">
                      <a:pos x="1250" y="34"/>
                    </a:cxn>
                  </a:cxnLst>
                  <a:rect l="0" t="0" r="r" b="b"/>
                  <a:pathLst>
                    <a:path w="1464" h="756">
                      <a:moveTo>
                        <a:pt x="1250" y="34"/>
                      </a:moveTo>
                      <a:lnTo>
                        <a:pt x="1218" y="0"/>
                      </a:lnTo>
                      <a:lnTo>
                        <a:pt x="968" y="98"/>
                      </a:lnTo>
                      <a:lnTo>
                        <a:pt x="906" y="108"/>
                      </a:lnTo>
                      <a:lnTo>
                        <a:pt x="906" y="108"/>
                      </a:lnTo>
                      <a:lnTo>
                        <a:pt x="900" y="112"/>
                      </a:lnTo>
                      <a:lnTo>
                        <a:pt x="902" y="108"/>
                      </a:lnTo>
                      <a:lnTo>
                        <a:pt x="554" y="166"/>
                      </a:lnTo>
                      <a:lnTo>
                        <a:pt x="348" y="186"/>
                      </a:lnTo>
                      <a:lnTo>
                        <a:pt x="378" y="92"/>
                      </a:lnTo>
                      <a:lnTo>
                        <a:pt x="374" y="92"/>
                      </a:lnTo>
                      <a:lnTo>
                        <a:pt x="270" y="410"/>
                      </a:lnTo>
                      <a:lnTo>
                        <a:pt x="280" y="450"/>
                      </a:lnTo>
                      <a:lnTo>
                        <a:pt x="0" y="470"/>
                      </a:lnTo>
                      <a:lnTo>
                        <a:pt x="0" y="474"/>
                      </a:lnTo>
                      <a:lnTo>
                        <a:pt x="280" y="454"/>
                      </a:lnTo>
                      <a:lnTo>
                        <a:pt x="310" y="544"/>
                      </a:lnTo>
                      <a:lnTo>
                        <a:pt x="276" y="694"/>
                      </a:lnTo>
                      <a:lnTo>
                        <a:pt x="448" y="684"/>
                      </a:lnTo>
                      <a:lnTo>
                        <a:pt x="486" y="756"/>
                      </a:lnTo>
                      <a:lnTo>
                        <a:pt x="490" y="756"/>
                      </a:lnTo>
                      <a:lnTo>
                        <a:pt x="452" y="678"/>
                      </a:lnTo>
                      <a:lnTo>
                        <a:pt x="280" y="692"/>
                      </a:lnTo>
                      <a:lnTo>
                        <a:pt x="312" y="542"/>
                      </a:lnTo>
                      <a:lnTo>
                        <a:pt x="274" y="410"/>
                      </a:lnTo>
                      <a:lnTo>
                        <a:pt x="348" y="192"/>
                      </a:lnTo>
                      <a:lnTo>
                        <a:pt x="552" y="170"/>
                      </a:lnTo>
                      <a:lnTo>
                        <a:pt x="780" y="134"/>
                      </a:lnTo>
                      <a:lnTo>
                        <a:pt x="780" y="132"/>
                      </a:lnTo>
                      <a:lnTo>
                        <a:pt x="786" y="130"/>
                      </a:lnTo>
                      <a:lnTo>
                        <a:pt x="786" y="132"/>
                      </a:lnTo>
                      <a:lnTo>
                        <a:pt x="968" y="102"/>
                      </a:lnTo>
                      <a:lnTo>
                        <a:pt x="1218" y="6"/>
                      </a:lnTo>
                      <a:lnTo>
                        <a:pt x="1248" y="38"/>
                      </a:lnTo>
                      <a:lnTo>
                        <a:pt x="1330" y="22"/>
                      </a:lnTo>
                      <a:lnTo>
                        <a:pt x="1462" y="110"/>
                      </a:lnTo>
                      <a:lnTo>
                        <a:pt x="1464" y="104"/>
                      </a:lnTo>
                      <a:lnTo>
                        <a:pt x="1330" y="16"/>
                      </a:lnTo>
                      <a:lnTo>
                        <a:pt x="1250" y="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78" name="Rectangle 2934"/>
                <p:cNvSpPr>
                  <a:spLocks noChangeArrowheads="1"/>
                </p:cNvSpPr>
                <p:nvPr/>
              </p:nvSpPr>
              <p:spPr bwMode="auto">
                <a:xfrm>
                  <a:off x="5370846" y="4704755"/>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79" name="Freeform 2935"/>
                <p:cNvSpPr>
                  <a:spLocks/>
                </p:cNvSpPr>
                <p:nvPr/>
              </p:nvSpPr>
              <p:spPr bwMode="auto">
                <a:xfrm>
                  <a:off x="6538076" y="4234263"/>
                  <a:ext cx="7713" cy="5142"/>
                </a:xfrm>
                <a:custGeom>
                  <a:avLst/>
                  <a:gdLst/>
                  <a:ahLst/>
                  <a:cxnLst>
                    <a:cxn ang="0">
                      <a:pos x="0" y="4"/>
                    </a:cxn>
                    <a:cxn ang="0">
                      <a:pos x="6" y="0"/>
                    </a:cxn>
                    <a:cxn ang="0">
                      <a:pos x="6" y="0"/>
                    </a:cxn>
                    <a:cxn ang="0">
                      <a:pos x="2" y="0"/>
                    </a:cxn>
                    <a:cxn ang="0">
                      <a:pos x="0" y="4"/>
                    </a:cxn>
                  </a:cxnLst>
                  <a:rect l="0" t="0" r="r" b="b"/>
                  <a:pathLst>
                    <a:path w="6" h="4">
                      <a:moveTo>
                        <a:pt x="0" y="4"/>
                      </a:moveTo>
                      <a:lnTo>
                        <a:pt x="6" y="0"/>
                      </a:lnTo>
                      <a:lnTo>
                        <a:pt x="6" y="0"/>
                      </a:lnTo>
                      <a:lnTo>
                        <a:pt x="2"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0" name="Freeform 2936"/>
                <p:cNvSpPr>
                  <a:spLocks/>
                </p:cNvSpPr>
                <p:nvPr/>
              </p:nvSpPr>
              <p:spPr bwMode="auto">
                <a:xfrm>
                  <a:off x="5370846" y="4699613"/>
                  <a:ext cx="10284" cy="5142"/>
                </a:xfrm>
                <a:custGeom>
                  <a:avLst/>
                  <a:gdLst/>
                  <a:ahLst/>
                  <a:cxnLst>
                    <a:cxn ang="0">
                      <a:pos x="0" y="4"/>
                    </a:cxn>
                    <a:cxn ang="0">
                      <a:pos x="0" y="4"/>
                    </a:cxn>
                    <a:cxn ang="0">
                      <a:pos x="8" y="4"/>
                    </a:cxn>
                    <a:cxn ang="0">
                      <a:pos x="8" y="0"/>
                    </a:cxn>
                    <a:cxn ang="0">
                      <a:pos x="0" y="0"/>
                    </a:cxn>
                    <a:cxn ang="0">
                      <a:pos x="0" y="4"/>
                    </a:cxn>
                  </a:cxnLst>
                  <a:rect l="0" t="0" r="r" b="b"/>
                  <a:pathLst>
                    <a:path w="8" h="4">
                      <a:moveTo>
                        <a:pt x="0" y="4"/>
                      </a:moveTo>
                      <a:lnTo>
                        <a:pt x="0" y="4"/>
                      </a:lnTo>
                      <a:lnTo>
                        <a:pt x="8" y="4"/>
                      </a:lnTo>
                      <a:lnTo>
                        <a:pt x="8" y="0"/>
                      </a:lnTo>
                      <a:lnTo>
                        <a:pt x="0" y="0"/>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1" name="Rectangle 2937"/>
                <p:cNvSpPr>
                  <a:spLocks noChangeArrowheads="1"/>
                </p:cNvSpPr>
                <p:nvPr/>
              </p:nvSpPr>
              <p:spPr bwMode="auto">
                <a:xfrm>
                  <a:off x="5861906" y="4211124"/>
                  <a:ext cx="5142"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182" name="Freeform 2938"/>
                <p:cNvSpPr>
                  <a:spLocks/>
                </p:cNvSpPr>
                <p:nvPr/>
              </p:nvSpPr>
              <p:spPr bwMode="auto">
                <a:xfrm>
                  <a:off x="6265551" y="5010703"/>
                  <a:ext cx="7713" cy="5142"/>
                </a:xfrm>
                <a:custGeom>
                  <a:avLst/>
                  <a:gdLst/>
                  <a:ahLst/>
                  <a:cxnLst>
                    <a:cxn ang="0">
                      <a:pos x="0" y="4"/>
                    </a:cxn>
                    <a:cxn ang="0">
                      <a:pos x="6" y="4"/>
                    </a:cxn>
                    <a:cxn ang="0">
                      <a:pos x="4" y="0"/>
                    </a:cxn>
                    <a:cxn ang="0">
                      <a:pos x="0" y="2"/>
                    </a:cxn>
                    <a:cxn ang="0">
                      <a:pos x="0" y="4"/>
                    </a:cxn>
                  </a:cxnLst>
                  <a:rect l="0" t="0" r="r" b="b"/>
                  <a:pathLst>
                    <a:path w="6" h="4">
                      <a:moveTo>
                        <a:pt x="0" y="4"/>
                      </a:moveTo>
                      <a:lnTo>
                        <a:pt x="6" y="4"/>
                      </a:lnTo>
                      <a:lnTo>
                        <a:pt x="4" y="0"/>
                      </a:lnTo>
                      <a:lnTo>
                        <a:pt x="0" y="2"/>
                      </a:lnTo>
                      <a:lnTo>
                        <a:pt x="0"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3" name="Freeform 2939"/>
                <p:cNvSpPr>
                  <a:spLocks/>
                </p:cNvSpPr>
                <p:nvPr/>
              </p:nvSpPr>
              <p:spPr bwMode="auto">
                <a:xfrm>
                  <a:off x="6208989" y="4265115"/>
                  <a:ext cx="858711" cy="748158"/>
                </a:xfrm>
                <a:custGeom>
                  <a:avLst/>
                  <a:gdLst/>
                  <a:ahLst/>
                  <a:cxnLst>
                    <a:cxn ang="0">
                      <a:pos x="278" y="474"/>
                    </a:cxn>
                    <a:cxn ang="0">
                      <a:pos x="280" y="486"/>
                    </a:cxn>
                    <a:cxn ang="0">
                      <a:pos x="302" y="516"/>
                    </a:cxn>
                    <a:cxn ang="0">
                      <a:pos x="562" y="474"/>
                    </a:cxn>
                    <a:cxn ang="0">
                      <a:pos x="604" y="488"/>
                    </a:cxn>
                    <a:cxn ang="0">
                      <a:pos x="604" y="438"/>
                    </a:cxn>
                    <a:cxn ang="0">
                      <a:pos x="668" y="438"/>
                    </a:cxn>
                    <a:cxn ang="0">
                      <a:pos x="668" y="430"/>
                    </a:cxn>
                    <a:cxn ang="0">
                      <a:pos x="598" y="432"/>
                    </a:cxn>
                    <a:cxn ang="0">
                      <a:pos x="598" y="480"/>
                    </a:cxn>
                    <a:cxn ang="0">
                      <a:pos x="564" y="468"/>
                    </a:cxn>
                    <a:cxn ang="0">
                      <a:pos x="302" y="510"/>
                    </a:cxn>
                    <a:cxn ang="0">
                      <a:pos x="284" y="486"/>
                    </a:cxn>
                    <a:cxn ang="0">
                      <a:pos x="262" y="330"/>
                    </a:cxn>
                    <a:cxn ang="0">
                      <a:pos x="142" y="0"/>
                    </a:cxn>
                    <a:cxn ang="0">
                      <a:pos x="136" y="2"/>
                    </a:cxn>
                    <a:cxn ang="0">
                      <a:pos x="260" y="332"/>
                    </a:cxn>
                    <a:cxn ang="0">
                      <a:pos x="278" y="468"/>
                    </a:cxn>
                    <a:cxn ang="0">
                      <a:pos x="0" y="492"/>
                    </a:cxn>
                    <a:cxn ang="0">
                      <a:pos x="44" y="582"/>
                    </a:cxn>
                    <a:cxn ang="0">
                      <a:pos x="48" y="580"/>
                    </a:cxn>
                    <a:cxn ang="0">
                      <a:pos x="4" y="494"/>
                    </a:cxn>
                    <a:cxn ang="0">
                      <a:pos x="278" y="474"/>
                    </a:cxn>
                  </a:cxnLst>
                  <a:rect l="0" t="0" r="r" b="b"/>
                  <a:pathLst>
                    <a:path w="668" h="582">
                      <a:moveTo>
                        <a:pt x="278" y="474"/>
                      </a:moveTo>
                      <a:lnTo>
                        <a:pt x="280" y="486"/>
                      </a:lnTo>
                      <a:lnTo>
                        <a:pt x="302" y="516"/>
                      </a:lnTo>
                      <a:lnTo>
                        <a:pt x="562" y="474"/>
                      </a:lnTo>
                      <a:lnTo>
                        <a:pt x="604" y="488"/>
                      </a:lnTo>
                      <a:lnTo>
                        <a:pt x="604" y="438"/>
                      </a:lnTo>
                      <a:lnTo>
                        <a:pt x="668" y="438"/>
                      </a:lnTo>
                      <a:lnTo>
                        <a:pt x="668" y="430"/>
                      </a:lnTo>
                      <a:lnTo>
                        <a:pt x="598" y="432"/>
                      </a:lnTo>
                      <a:lnTo>
                        <a:pt x="598" y="480"/>
                      </a:lnTo>
                      <a:lnTo>
                        <a:pt x="564" y="468"/>
                      </a:lnTo>
                      <a:lnTo>
                        <a:pt x="302" y="510"/>
                      </a:lnTo>
                      <a:lnTo>
                        <a:pt x="284" y="486"/>
                      </a:lnTo>
                      <a:lnTo>
                        <a:pt x="262" y="330"/>
                      </a:lnTo>
                      <a:lnTo>
                        <a:pt x="142" y="0"/>
                      </a:lnTo>
                      <a:lnTo>
                        <a:pt x="136" y="2"/>
                      </a:lnTo>
                      <a:lnTo>
                        <a:pt x="260" y="332"/>
                      </a:lnTo>
                      <a:lnTo>
                        <a:pt x="278" y="468"/>
                      </a:lnTo>
                      <a:lnTo>
                        <a:pt x="0" y="492"/>
                      </a:lnTo>
                      <a:lnTo>
                        <a:pt x="44" y="582"/>
                      </a:lnTo>
                      <a:lnTo>
                        <a:pt x="48" y="580"/>
                      </a:lnTo>
                      <a:lnTo>
                        <a:pt x="4" y="494"/>
                      </a:lnTo>
                      <a:lnTo>
                        <a:pt x="278" y="47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4" name="Freeform 2940"/>
                <p:cNvSpPr>
                  <a:spLocks/>
                </p:cNvSpPr>
                <p:nvPr/>
              </p:nvSpPr>
              <p:spPr bwMode="auto">
                <a:xfrm>
                  <a:off x="6383817" y="4262544"/>
                  <a:ext cx="7713" cy="5142"/>
                </a:xfrm>
                <a:custGeom>
                  <a:avLst/>
                  <a:gdLst/>
                  <a:ahLst/>
                  <a:cxnLst>
                    <a:cxn ang="0">
                      <a:pos x="6" y="0"/>
                    </a:cxn>
                    <a:cxn ang="0">
                      <a:pos x="0" y="2"/>
                    </a:cxn>
                    <a:cxn ang="0">
                      <a:pos x="0" y="4"/>
                    </a:cxn>
                    <a:cxn ang="0">
                      <a:pos x="6" y="2"/>
                    </a:cxn>
                    <a:cxn ang="0">
                      <a:pos x="6" y="0"/>
                    </a:cxn>
                  </a:cxnLst>
                  <a:rect l="0" t="0" r="r" b="b"/>
                  <a:pathLst>
                    <a:path w="6" h="4">
                      <a:moveTo>
                        <a:pt x="6" y="0"/>
                      </a:moveTo>
                      <a:lnTo>
                        <a:pt x="0" y="2"/>
                      </a:lnTo>
                      <a:lnTo>
                        <a:pt x="0" y="4"/>
                      </a:lnTo>
                      <a:lnTo>
                        <a:pt x="6" y="2"/>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5" name="Freeform 2941"/>
                <p:cNvSpPr>
                  <a:spLocks/>
                </p:cNvSpPr>
                <p:nvPr/>
              </p:nvSpPr>
              <p:spPr bwMode="auto">
                <a:xfrm>
                  <a:off x="7093410" y="4589060"/>
                  <a:ext cx="5142" cy="7713"/>
                </a:xfrm>
                <a:custGeom>
                  <a:avLst/>
                  <a:gdLst/>
                  <a:ahLst/>
                  <a:cxnLst>
                    <a:cxn ang="0">
                      <a:pos x="2" y="6"/>
                    </a:cxn>
                    <a:cxn ang="0">
                      <a:pos x="4" y="2"/>
                    </a:cxn>
                    <a:cxn ang="0">
                      <a:pos x="2" y="0"/>
                    </a:cxn>
                    <a:cxn ang="0">
                      <a:pos x="0" y="2"/>
                    </a:cxn>
                    <a:cxn ang="0">
                      <a:pos x="2" y="6"/>
                    </a:cxn>
                  </a:cxnLst>
                  <a:rect l="0" t="0" r="r" b="b"/>
                  <a:pathLst>
                    <a:path w="4" h="6">
                      <a:moveTo>
                        <a:pt x="2" y="6"/>
                      </a:moveTo>
                      <a:lnTo>
                        <a:pt x="4" y="2"/>
                      </a:lnTo>
                      <a:lnTo>
                        <a:pt x="2" y="0"/>
                      </a:lnTo>
                      <a:lnTo>
                        <a:pt x="0" y="2"/>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6" name="Freeform 2942"/>
                <p:cNvSpPr>
                  <a:spLocks/>
                </p:cNvSpPr>
                <p:nvPr/>
              </p:nvSpPr>
              <p:spPr bwMode="auto">
                <a:xfrm>
                  <a:off x="6689765" y="4190556"/>
                  <a:ext cx="406217" cy="401075"/>
                </a:xfrm>
                <a:custGeom>
                  <a:avLst/>
                  <a:gdLst/>
                  <a:ahLst/>
                  <a:cxnLst>
                    <a:cxn ang="0">
                      <a:pos x="54" y="50"/>
                    </a:cxn>
                    <a:cxn ang="0">
                      <a:pos x="6" y="54"/>
                    </a:cxn>
                    <a:cxn ang="0">
                      <a:pos x="28" y="0"/>
                    </a:cxn>
                    <a:cxn ang="0">
                      <a:pos x="22" y="2"/>
                    </a:cxn>
                    <a:cxn ang="0">
                      <a:pos x="0" y="56"/>
                    </a:cxn>
                    <a:cxn ang="0">
                      <a:pos x="52" y="54"/>
                    </a:cxn>
                    <a:cxn ang="0">
                      <a:pos x="52" y="88"/>
                    </a:cxn>
                    <a:cxn ang="0">
                      <a:pos x="314" y="312"/>
                    </a:cxn>
                    <a:cxn ang="0">
                      <a:pos x="316" y="310"/>
                    </a:cxn>
                    <a:cxn ang="0">
                      <a:pos x="54" y="86"/>
                    </a:cxn>
                    <a:cxn ang="0">
                      <a:pos x="54" y="50"/>
                    </a:cxn>
                  </a:cxnLst>
                  <a:rect l="0" t="0" r="r" b="b"/>
                  <a:pathLst>
                    <a:path w="316" h="312">
                      <a:moveTo>
                        <a:pt x="54" y="50"/>
                      </a:moveTo>
                      <a:lnTo>
                        <a:pt x="6" y="54"/>
                      </a:lnTo>
                      <a:lnTo>
                        <a:pt x="28" y="0"/>
                      </a:lnTo>
                      <a:lnTo>
                        <a:pt x="22" y="2"/>
                      </a:lnTo>
                      <a:lnTo>
                        <a:pt x="0" y="56"/>
                      </a:lnTo>
                      <a:lnTo>
                        <a:pt x="52" y="54"/>
                      </a:lnTo>
                      <a:lnTo>
                        <a:pt x="52" y="88"/>
                      </a:lnTo>
                      <a:lnTo>
                        <a:pt x="314" y="312"/>
                      </a:lnTo>
                      <a:lnTo>
                        <a:pt x="316" y="310"/>
                      </a:lnTo>
                      <a:lnTo>
                        <a:pt x="54" y="86"/>
                      </a:lnTo>
                      <a:lnTo>
                        <a:pt x="54" y="5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7" name="Freeform 2943"/>
                <p:cNvSpPr>
                  <a:spLocks/>
                </p:cNvSpPr>
                <p:nvPr/>
              </p:nvSpPr>
              <p:spPr bwMode="auto">
                <a:xfrm>
                  <a:off x="6460946" y="3151876"/>
                  <a:ext cx="15426" cy="5142"/>
                </a:xfrm>
                <a:custGeom>
                  <a:avLst/>
                  <a:gdLst/>
                  <a:ahLst/>
                  <a:cxnLst>
                    <a:cxn ang="0">
                      <a:pos x="12" y="2"/>
                    </a:cxn>
                    <a:cxn ang="0">
                      <a:pos x="6" y="0"/>
                    </a:cxn>
                    <a:cxn ang="0">
                      <a:pos x="0" y="2"/>
                    </a:cxn>
                    <a:cxn ang="0">
                      <a:pos x="6" y="4"/>
                    </a:cxn>
                    <a:cxn ang="0">
                      <a:pos x="12" y="2"/>
                    </a:cxn>
                  </a:cxnLst>
                  <a:rect l="0" t="0" r="r" b="b"/>
                  <a:pathLst>
                    <a:path w="12" h="4">
                      <a:moveTo>
                        <a:pt x="12" y="2"/>
                      </a:moveTo>
                      <a:lnTo>
                        <a:pt x="6" y="0"/>
                      </a:lnTo>
                      <a:lnTo>
                        <a:pt x="0" y="2"/>
                      </a:lnTo>
                      <a:lnTo>
                        <a:pt x="6" y="4"/>
                      </a:lnTo>
                      <a:lnTo>
                        <a:pt x="1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8" name="Freeform 2944"/>
                <p:cNvSpPr>
                  <a:spLocks/>
                </p:cNvSpPr>
                <p:nvPr/>
              </p:nvSpPr>
              <p:spPr bwMode="auto">
                <a:xfrm>
                  <a:off x="6031591" y="3213580"/>
                  <a:ext cx="10284" cy="7713"/>
                </a:xfrm>
                <a:custGeom>
                  <a:avLst/>
                  <a:gdLst/>
                  <a:ahLst/>
                  <a:cxnLst>
                    <a:cxn ang="0">
                      <a:pos x="6" y="0"/>
                    </a:cxn>
                    <a:cxn ang="0">
                      <a:pos x="0" y="6"/>
                    </a:cxn>
                    <a:cxn ang="0">
                      <a:pos x="2" y="6"/>
                    </a:cxn>
                    <a:cxn ang="0">
                      <a:pos x="8" y="0"/>
                    </a:cxn>
                    <a:cxn ang="0">
                      <a:pos x="6" y="0"/>
                    </a:cxn>
                  </a:cxnLst>
                  <a:rect l="0" t="0" r="r" b="b"/>
                  <a:pathLst>
                    <a:path w="8" h="6">
                      <a:moveTo>
                        <a:pt x="6" y="0"/>
                      </a:moveTo>
                      <a:lnTo>
                        <a:pt x="0" y="6"/>
                      </a:lnTo>
                      <a:lnTo>
                        <a:pt x="2" y="6"/>
                      </a:lnTo>
                      <a:lnTo>
                        <a:pt x="8" y="0"/>
                      </a:lnTo>
                      <a:lnTo>
                        <a:pt x="6"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89" name="Freeform 2945"/>
                <p:cNvSpPr>
                  <a:spLocks/>
                </p:cNvSpPr>
                <p:nvPr/>
              </p:nvSpPr>
              <p:spPr bwMode="auto">
                <a:xfrm>
                  <a:off x="6034162" y="3154447"/>
                  <a:ext cx="434498" cy="439639"/>
                </a:xfrm>
                <a:custGeom>
                  <a:avLst/>
                  <a:gdLst/>
                  <a:ahLst/>
                  <a:cxnLst>
                    <a:cxn ang="0">
                      <a:pos x="258" y="342"/>
                    </a:cxn>
                    <a:cxn ang="0">
                      <a:pos x="258" y="340"/>
                    </a:cxn>
                    <a:cxn ang="0">
                      <a:pos x="262" y="340"/>
                    </a:cxn>
                    <a:cxn ang="0">
                      <a:pos x="196" y="46"/>
                    </a:cxn>
                    <a:cxn ang="0">
                      <a:pos x="338" y="2"/>
                    </a:cxn>
                    <a:cxn ang="0">
                      <a:pos x="332" y="0"/>
                    </a:cxn>
                    <a:cxn ang="0">
                      <a:pos x="194" y="42"/>
                    </a:cxn>
                    <a:cxn ang="0">
                      <a:pos x="6" y="46"/>
                    </a:cxn>
                    <a:cxn ang="0">
                      <a:pos x="0" y="52"/>
                    </a:cxn>
                    <a:cxn ang="0">
                      <a:pos x="190" y="46"/>
                    </a:cxn>
                    <a:cxn ang="0">
                      <a:pos x="258" y="342"/>
                    </a:cxn>
                  </a:cxnLst>
                  <a:rect l="0" t="0" r="r" b="b"/>
                  <a:pathLst>
                    <a:path w="338" h="342">
                      <a:moveTo>
                        <a:pt x="258" y="342"/>
                      </a:moveTo>
                      <a:lnTo>
                        <a:pt x="258" y="340"/>
                      </a:lnTo>
                      <a:lnTo>
                        <a:pt x="262" y="340"/>
                      </a:lnTo>
                      <a:lnTo>
                        <a:pt x="196" y="46"/>
                      </a:lnTo>
                      <a:lnTo>
                        <a:pt x="338" y="2"/>
                      </a:lnTo>
                      <a:lnTo>
                        <a:pt x="332" y="0"/>
                      </a:lnTo>
                      <a:lnTo>
                        <a:pt x="194" y="42"/>
                      </a:lnTo>
                      <a:lnTo>
                        <a:pt x="6" y="46"/>
                      </a:lnTo>
                      <a:lnTo>
                        <a:pt x="0" y="52"/>
                      </a:lnTo>
                      <a:lnTo>
                        <a:pt x="190" y="46"/>
                      </a:lnTo>
                      <a:lnTo>
                        <a:pt x="258" y="3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0" name="Freeform 2946"/>
                <p:cNvSpPr>
                  <a:spLocks/>
                </p:cNvSpPr>
                <p:nvPr/>
              </p:nvSpPr>
              <p:spPr bwMode="auto">
                <a:xfrm>
                  <a:off x="6018736" y="3596658"/>
                  <a:ext cx="357368" cy="300806"/>
                </a:xfrm>
                <a:custGeom>
                  <a:avLst/>
                  <a:gdLst/>
                  <a:ahLst/>
                  <a:cxnLst>
                    <a:cxn ang="0">
                      <a:pos x="274" y="12"/>
                    </a:cxn>
                    <a:cxn ang="0">
                      <a:pos x="236" y="52"/>
                    </a:cxn>
                    <a:cxn ang="0">
                      <a:pos x="186" y="160"/>
                    </a:cxn>
                    <a:cxn ang="0">
                      <a:pos x="158" y="146"/>
                    </a:cxn>
                    <a:cxn ang="0">
                      <a:pos x="78" y="200"/>
                    </a:cxn>
                    <a:cxn ang="0">
                      <a:pos x="54" y="186"/>
                    </a:cxn>
                    <a:cxn ang="0">
                      <a:pos x="0" y="230"/>
                    </a:cxn>
                    <a:cxn ang="0">
                      <a:pos x="0" y="234"/>
                    </a:cxn>
                    <a:cxn ang="0">
                      <a:pos x="54" y="190"/>
                    </a:cxn>
                    <a:cxn ang="0">
                      <a:pos x="78" y="206"/>
                    </a:cxn>
                    <a:cxn ang="0">
                      <a:pos x="158" y="150"/>
                    </a:cxn>
                    <a:cxn ang="0">
                      <a:pos x="188" y="164"/>
                    </a:cxn>
                    <a:cxn ang="0">
                      <a:pos x="238" y="54"/>
                    </a:cxn>
                    <a:cxn ang="0">
                      <a:pos x="278" y="14"/>
                    </a:cxn>
                    <a:cxn ang="0">
                      <a:pos x="274" y="2"/>
                    </a:cxn>
                    <a:cxn ang="0">
                      <a:pos x="270" y="0"/>
                    </a:cxn>
                    <a:cxn ang="0">
                      <a:pos x="274" y="12"/>
                    </a:cxn>
                  </a:cxnLst>
                  <a:rect l="0" t="0" r="r" b="b"/>
                  <a:pathLst>
                    <a:path w="278" h="234">
                      <a:moveTo>
                        <a:pt x="274" y="12"/>
                      </a:moveTo>
                      <a:lnTo>
                        <a:pt x="236" y="52"/>
                      </a:lnTo>
                      <a:lnTo>
                        <a:pt x="186" y="160"/>
                      </a:lnTo>
                      <a:lnTo>
                        <a:pt x="158" y="146"/>
                      </a:lnTo>
                      <a:lnTo>
                        <a:pt x="78" y="200"/>
                      </a:lnTo>
                      <a:lnTo>
                        <a:pt x="54" y="186"/>
                      </a:lnTo>
                      <a:lnTo>
                        <a:pt x="0" y="230"/>
                      </a:lnTo>
                      <a:lnTo>
                        <a:pt x="0" y="234"/>
                      </a:lnTo>
                      <a:lnTo>
                        <a:pt x="54" y="190"/>
                      </a:lnTo>
                      <a:lnTo>
                        <a:pt x="78" y="206"/>
                      </a:lnTo>
                      <a:lnTo>
                        <a:pt x="158" y="150"/>
                      </a:lnTo>
                      <a:lnTo>
                        <a:pt x="188" y="164"/>
                      </a:lnTo>
                      <a:lnTo>
                        <a:pt x="238" y="54"/>
                      </a:lnTo>
                      <a:lnTo>
                        <a:pt x="278" y="14"/>
                      </a:lnTo>
                      <a:lnTo>
                        <a:pt x="274" y="2"/>
                      </a:lnTo>
                      <a:lnTo>
                        <a:pt x="270" y="0"/>
                      </a:lnTo>
                      <a:lnTo>
                        <a:pt x="274" y="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1" name="Freeform 2947"/>
                <p:cNvSpPr>
                  <a:spLocks/>
                </p:cNvSpPr>
                <p:nvPr/>
              </p:nvSpPr>
              <p:spPr bwMode="auto">
                <a:xfrm>
                  <a:off x="7167969" y="3336987"/>
                  <a:ext cx="2571" cy="2571"/>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2" name="Freeform 2948"/>
                <p:cNvSpPr>
                  <a:spLocks/>
                </p:cNvSpPr>
                <p:nvPr/>
              </p:nvSpPr>
              <p:spPr bwMode="auto">
                <a:xfrm>
                  <a:off x="6365820" y="3594087"/>
                  <a:ext cx="1286" cy="2571"/>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3" name="Freeform 2949"/>
                <p:cNvSpPr>
                  <a:spLocks/>
                </p:cNvSpPr>
                <p:nvPr/>
              </p:nvSpPr>
              <p:spPr bwMode="auto">
                <a:xfrm>
                  <a:off x="6370962" y="3046465"/>
                  <a:ext cx="431927" cy="686455"/>
                </a:xfrm>
                <a:custGeom>
                  <a:avLst/>
                  <a:gdLst/>
                  <a:ahLst/>
                  <a:cxnLst>
                    <a:cxn ang="0">
                      <a:pos x="106" y="466"/>
                    </a:cxn>
                    <a:cxn ang="0">
                      <a:pos x="196" y="454"/>
                    </a:cxn>
                    <a:cxn ang="0">
                      <a:pos x="220" y="470"/>
                    </a:cxn>
                    <a:cxn ang="0">
                      <a:pos x="234" y="512"/>
                    </a:cxn>
                    <a:cxn ang="0">
                      <a:pos x="286" y="534"/>
                    </a:cxn>
                    <a:cxn ang="0">
                      <a:pos x="288" y="532"/>
                    </a:cxn>
                    <a:cxn ang="0">
                      <a:pos x="236" y="510"/>
                    </a:cxn>
                    <a:cxn ang="0">
                      <a:pos x="226" y="474"/>
                    </a:cxn>
                    <a:cxn ang="0">
                      <a:pos x="232" y="480"/>
                    </a:cxn>
                    <a:cxn ang="0">
                      <a:pos x="290" y="348"/>
                    </a:cxn>
                    <a:cxn ang="0">
                      <a:pos x="324" y="288"/>
                    </a:cxn>
                    <a:cxn ang="0">
                      <a:pos x="334" y="210"/>
                    </a:cxn>
                    <a:cxn ang="0">
                      <a:pos x="334" y="208"/>
                    </a:cxn>
                    <a:cxn ang="0">
                      <a:pos x="334" y="208"/>
                    </a:cxn>
                    <a:cxn ang="0">
                      <a:pos x="336" y="200"/>
                    </a:cxn>
                    <a:cxn ang="0">
                      <a:pos x="262" y="0"/>
                    </a:cxn>
                    <a:cxn ang="0">
                      <a:pos x="260" y="6"/>
                    </a:cxn>
                    <a:cxn ang="0">
                      <a:pos x="330" y="202"/>
                    </a:cxn>
                    <a:cxn ang="0">
                      <a:pos x="320" y="286"/>
                    </a:cxn>
                    <a:cxn ang="0">
                      <a:pos x="288" y="346"/>
                    </a:cxn>
                    <a:cxn ang="0">
                      <a:pos x="232" y="470"/>
                    </a:cxn>
                    <a:cxn ang="0">
                      <a:pos x="198" y="450"/>
                    </a:cxn>
                    <a:cxn ang="0">
                      <a:pos x="106" y="462"/>
                    </a:cxn>
                    <a:cxn ang="0">
                      <a:pos x="0" y="424"/>
                    </a:cxn>
                    <a:cxn ang="0">
                      <a:pos x="0" y="430"/>
                    </a:cxn>
                    <a:cxn ang="0">
                      <a:pos x="106" y="466"/>
                    </a:cxn>
                  </a:cxnLst>
                  <a:rect l="0" t="0" r="r" b="b"/>
                  <a:pathLst>
                    <a:path w="336" h="534">
                      <a:moveTo>
                        <a:pt x="106" y="466"/>
                      </a:moveTo>
                      <a:lnTo>
                        <a:pt x="196" y="454"/>
                      </a:lnTo>
                      <a:lnTo>
                        <a:pt x="220" y="470"/>
                      </a:lnTo>
                      <a:lnTo>
                        <a:pt x="234" y="512"/>
                      </a:lnTo>
                      <a:lnTo>
                        <a:pt x="286" y="534"/>
                      </a:lnTo>
                      <a:lnTo>
                        <a:pt x="288" y="532"/>
                      </a:lnTo>
                      <a:lnTo>
                        <a:pt x="236" y="510"/>
                      </a:lnTo>
                      <a:lnTo>
                        <a:pt x="226" y="474"/>
                      </a:lnTo>
                      <a:lnTo>
                        <a:pt x="232" y="480"/>
                      </a:lnTo>
                      <a:lnTo>
                        <a:pt x="290" y="348"/>
                      </a:lnTo>
                      <a:lnTo>
                        <a:pt x="324" y="288"/>
                      </a:lnTo>
                      <a:lnTo>
                        <a:pt x="334" y="210"/>
                      </a:lnTo>
                      <a:lnTo>
                        <a:pt x="334" y="208"/>
                      </a:lnTo>
                      <a:lnTo>
                        <a:pt x="334" y="208"/>
                      </a:lnTo>
                      <a:lnTo>
                        <a:pt x="336" y="200"/>
                      </a:lnTo>
                      <a:lnTo>
                        <a:pt x="262" y="0"/>
                      </a:lnTo>
                      <a:lnTo>
                        <a:pt x="260" y="6"/>
                      </a:lnTo>
                      <a:lnTo>
                        <a:pt x="330" y="202"/>
                      </a:lnTo>
                      <a:lnTo>
                        <a:pt x="320" y="286"/>
                      </a:lnTo>
                      <a:lnTo>
                        <a:pt x="288" y="346"/>
                      </a:lnTo>
                      <a:lnTo>
                        <a:pt x="232" y="470"/>
                      </a:lnTo>
                      <a:lnTo>
                        <a:pt x="198" y="450"/>
                      </a:lnTo>
                      <a:lnTo>
                        <a:pt x="106" y="462"/>
                      </a:lnTo>
                      <a:lnTo>
                        <a:pt x="0" y="424"/>
                      </a:lnTo>
                      <a:lnTo>
                        <a:pt x="0" y="430"/>
                      </a:lnTo>
                      <a:lnTo>
                        <a:pt x="106" y="4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4" name="Freeform 2950"/>
                <p:cNvSpPr>
                  <a:spLocks/>
                </p:cNvSpPr>
                <p:nvPr/>
              </p:nvSpPr>
              <p:spPr bwMode="auto">
                <a:xfrm>
                  <a:off x="6743755" y="3342129"/>
                  <a:ext cx="424214" cy="437068"/>
                </a:xfrm>
                <a:custGeom>
                  <a:avLst/>
                  <a:gdLst/>
                  <a:ahLst/>
                  <a:cxnLst>
                    <a:cxn ang="0">
                      <a:pos x="328" y="0"/>
                    </a:cxn>
                    <a:cxn ang="0">
                      <a:pos x="312" y="22"/>
                    </a:cxn>
                    <a:cxn ang="0">
                      <a:pos x="272" y="22"/>
                    </a:cxn>
                    <a:cxn ang="0">
                      <a:pos x="230" y="84"/>
                    </a:cxn>
                    <a:cxn ang="0">
                      <a:pos x="202" y="154"/>
                    </a:cxn>
                    <a:cxn ang="0">
                      <a:pos x="172" y="130"/>
                    </a:cxn>
                    <a:cxn ang="0">
                      <a:pos x="142" y="294"/>
                    </a:cxn>
                    <a:cxn ang="0">
                      <a:pos x="72" y="336"/>
                    </a:cxn>
                    <a:cxn ang="0">
                      <a:pos x="0" y="304"/>
                    </a:cxn>
                    <a:cxn ang="0">
                      <a:pos x="0" y="304"/>
                    </a:cxn>
                    <a:cxn ang="0">
                      <a:pos x="0" y="306"/>
                    </a:cxn>
                    <a:cxn ang="0">
                      <a:pos x="72" y="340"/>
                    </a:cxn>
                    <a:cxn ang="0">
                      <a:pos x="144" y="296"/>
                    </a:cxn>
                    <a:cxn ang="0">
                      <a:pos x="174" y="132"/>
                    </a:cxn>
                    <a:cxn ang="0">
                      <a:pos x="202" y="158"/>
                    </a:cxn>
                    <a:cxn ang="0">
                      <a:pos x="232" y="84"/>
                    </a:cxn>
                    <a:cxn ang="0">
                      <a:pos x="274" y="26"/>
                    </a:cxn>
                    <a:cxn ang="0">
                      <a:pos x="312" y="26"/>
                    </a:cxn>
                    <a:cxn ang="0">
                      <a:pos x="330" y="0"/>
                    </a:cxn>
                    <a:cxn ang="0">
                      <a:pos x="330" y="0"/>
                    </a:cxn>
                    <a:cxn ang="0">
                      <a:pos x="328" y="0"/>
                    </a:cxn>
                  </a:cxnLst>
                  <a:rect l="0" t="0" r="r" b="b"/>
                  <a:pathLst>
                    <a:path w="330" h="340">
                      <a:moveTo>
                        <a:pt x="328" y="0"/>
                      </a:moveTo>
                      <a:lnTo>
                        <a:pt x="312" y="22"/>
                      </a:lnTo>
                      <a:lnTo>
                        <a:pt x="272" y="22"/>
                      </a:lnTo>
                      <a:lnTo>
                        <a:pt x="230" y="84"/>
                      </a:lnTo>
                      <a:lnTo>
                        <a:pt x="202" y="154"/>
                      </a:lnTo>
                      <a:lnTo>
                        <a:pt x="172" y="130"/>
                      </a:lnTo>
                      <a:lnTo>
                        <a:pt x="142" y="294"/>
                      </a:lnTo>
                      <a:lnTo>
                        <a:pt x="72" y="336"/>
                      </a:lnTo>
                      <a:lnTo>
                        <a:pt x="0" y="304"/>
                      </a:lnTo>
                      <a:lnTo>
                        <a:pt x="0" y="304"/>
                      </a:lnTo>
                      <a:lnTo>
                        <a:pt x="0" y="306"/>
                      </a:lnTo>
                      <a:lnTo>
                        <a:pt x="72" y="340"/>
                      </a:lnTo>
                      <a:lnTo>
                        <a:pt x="144" y="296"/>
                      </a:lnTo>
                      <a:lnTo>
                        <a:pt x="174" y="132"/>
                      </a:lnTo>
                      <a:lnTo>
                        <a:pt x="202" y="158"/>
                      </a:lnTo>
                      <a:lnTo>
                        <a:pt x="232" y="84"/>
                      </a:lnTo>
                      <a:lnTo>
                        <a:pt x="274" y="26"/>
                      </a:lnTo>
                      <a:lnTo>
                        <a:pt x="312" y="26"/>
                      </a:lnTo>
                      <a:lnTo>
                        <a:pt x="330" y="0"/>
                      </a:lnTo>
                      <a:lnTo>
                        <a:pt x="330" y="0"/>
                      </a:lnTo>
                      <a:lnTo>
                        <a:pt x="3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5" name="Freeform 2951"/>
                <p:cNvSpPr>
                  <a:spLocks/>
                </p:cNvSpPr>
                <p:nvPr/>
              </p:nvSpPr>
              <p:spPr bwMode="auto">
                <a:xfrm>
                  <a:off x="6738613" y="3730349"/>
                  <a:ext cx="5142" cy="5142"/>
                </a:xfrm>
                <a:custGeom>
                  <a:avLst/>
                  <a:gdLst/>
                  <a:ahLst/>
                  <a:cxnLst>
                    <a:cxn ang="0">
                      <a:pos x="4" y="2"/>
                    </a:cxn>
                    <a:cxn ang="0">
                      <a:pos x="2" y="0"/>
                    </a:cxn>
                    <a:cxn ang="0">
                      <a:pos x="0" y="2"/>
                    </a:cxn>
                    <a:cxn ang="0">
                      <a:pos x="4" y="4"/>
                    </a:cxn>
                    <a:cxn ang="0">
                      <a:pos x="4" y="2"/>
                    </a:cxn>
                    <a:cxn ang="0">
                      <a:pos x="4" y="2"/>
                    </a:cxn>
                  </a:cxnLst>
                  <a:rect l="0" t="0" r="r" b="b"/>
                  <a:pathLst>
                    <a:path w="4" h="4">
                      <a:moveTo>
                        <a:pt x="4" y="2"/>
                      </a:moveTo>
                      <a:lnTo>
                        <a:pt x="2" y="0"/>
                      </a:lnTo>
                      <a:lnTo>
                        <a:pt x="0" y="2"/>
                      </a:lnTo>
                      <a:lnTo>
                        <a:pt x="4" y="4"/>
                      </a:lnTo>
                      <a:lnTo>
                        <a:pt x="4" y="2"/>
                      </a:lnTo>
                      <a:lnTo>
                        <a:pt x="4"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6" name="Freeform 2952"/>
                <p:cNvSpPr>
                  <a:spLocks/>
                </p:cNvSpPr>
                <p:nvPr/>
              </p:nvSpPr>
              <p:spPr bwMode="auto">
                <a:xfrm>
                  <a:off x="6365820" y="3591516"/>
                  <a:ext cx="5142" cy="7713"/>
                </a:xfrm>
                <a:custGeom>
                  <a:avLst/>
                  <a:gdLst/>
                  <a:ahLst/>
                  <a:cxnLst>
                    <a:cxn ang="0">
                      <a:pos x="0" y="2"/>
                    </a:cxn>
                    <a:cxn ang="0">
                      <a:pos x="0" y="4"/>
                    </a:cxn>
                    <a:cxn ang="0">
                      <a:pos x="4" y="6"/>
                    </a:cxn>
                    <a:cxn ang="0">
                      <a:pos x="4" y="0"/>
                    </a:cxn>
                    <a:cxn ang="0">
                      <a:pos x="0" y="0"/>
                    </a:cxn>
                    <a:cxn ang="0">
                      <a:pos x="0" y="2"/>
                    </a:cxn>
                  </a:cxnLst>
                  <a:rect l="0" t="0" r="r" b="b"/>
                  <a:pathLst>
                    <a:path w="4" h="6">
                      <a:moveTo>
                        <a:pt x="0" y="2"/>
                      </a:moveTo>
                      <a:lnTo>
                        <a:pt x="0" y="4"/>
                      </a:lnTo>
                      <a:lnTo>
                        <a:pt x="4" y="6"/>
                      </a:lnTo>
                      <a:lnTo>
                        <a:pt x="4" y="0"/>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7" name="Freeform 2953"/>
                <p:cNvSpPr>
                  <a:spLocks/>
                </p:cNvSpPr>
                <p:nvPr/>
              </p:nvSpPr>
              <p:spPr bwMode="auto">
                <a:xfrm>
                  <a:off x="7497056" y="3457824"/>
                  <a:ext cx="5142" cy="7713"/>
                </a:xfrm>
                <a:custGeom>
                  <a:avLst/>
                  <a:gdLst/>
                  <a:ahLst/>
                  <a:cxnLst>
                    <a:cxn ang="0">
                      <a:pos x="4" y="6"/>
                    </a:cxn>
                    <a:cxn ang="0">
                      <a:pos x="4" y="0"/>
                    </a:cxn>
                    <a:cxn ang="0">
                      <a:pos x="2" y="2"/>
                    </a:cxn>
                    <a:cxn ang="0">
                      <a:pos x="0" y="6"/>
                    </a:cxn>
                    <a:cxn ang="0">
                      <a:pos x="4" y="6"/>
                    </a:cxn>
                  </a:cxnLst>
                  <a:rect l="0" t="0" r="r" b="b"/>
                  <a:pathLst>
                    <a:path w="4" h="6">
                      <a:moveTo>
                        <a:pt x="4" y="6"/>
                      </a:moveTo>
                      <a:lnTo>
                        <a:pt x="4" y="0"/>
                      </a:lnTo>
                      <a:lnTo>
                        <a:pt x="2" y="2"/>
                      </a:lnTo>
                      <a:lnTo>
                        <a:pt x="0" y="6"/>
                      </a:lnTo>
                      <a:lnTo>
                        <a:pt x="4"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8" name="Freeform 2954"/>
                <p:cNvSpPr>
                  <a:spLocks/>
                </p:cNvSpPr>
                <p:nvPr/>
              </p:nvSpPr>
              <p:spPr bwMode="auto">
                <a:xfrm>
                  <a:off x="7167969" y="3339558"/>
                  <a:ext cx="331658" cy="151688"/>
                </a:xfrm>
                <a:custGeom>
                  <a:avLst/>
                  <a:gdLst/>
                  <a:ahLst/>
                  <a:cxnLst>
                    <a:cxn ang="0">
                      <a:pos x="54" y="106"/>
                    </a:cxn>
                    <a:cxn ang="0">
                      <a:pos x="64" y="26"/>
                    </a:cxn>
                    <a:cxn ang="0">
                      <a:pos x="2" y="0"/>
                    </a:cxn>
                    <a:cxn ang="0">
                      <a:pos x="2" y="0"/>
                    </a:cxn>
                    <a:cxn ang="0">
                      <a:pos x="2" y="2"/>
                    </a:cxn>
                    <a:cxn ang="0">
                      <a:pos x="0" y="2"/>
                    </a:cxn>
                    <a:cxn ang="0">
                      <a:pos x="60" y="28"/>
                    </a:cxn>
                    <a:cxn ang="0">
                      <a:pos x="50" y="108"/>
                    </a:cxn>
                    <a:cxn ang="0">
                      <a:pos x="172" y="118"/>
                    </a:cxn>
                    <a:cxn ang="0">
                      <a:pos x="256" y="98"/>
                    </a:cxn>
                    <a:cxn ang="0">
                      <a:pos x="258" y="94"/>
                    </a:cxn>
                    <a:cxn ang="0">
                      <a:pos x="176" y="116"/>
                    </a:cxn>
                    <a:cxn ang="0">
                      <a:pos x="54" y="106"/>
                    </a:cxn>
                  </a:cxnLst>
                  <a:rect l="0" t="0" r="r" b="b"/>
                  <a:pathLst>
                    <a:path w="258" h="118">
                      <a:moveTo>
                        <a:pt x="54" y="106"/>
                      </a:moveTo>
                      <a:lnTo>
                        <a:pt x="64" y="26"/>
                      </a:lnTo>
                      <a:lnTo>
                        <a:pt x="2" y="0"/>
                      </a:lnTo>
                      <a:lnTo>
                        <a:pt x="2" y="0"/>
                      </a:lnTo>
                      <a:lnTo>
                        <a:pt x="2" y="2"/>
                      </a:lnTo>
                      <a:lnTo>
                        <a:pt x="0" y="2"/>
                      </a:lnTo>
                      <a:lnTo>
                        <a:pt x="60" y="28"/>
                      </a:lnTo>
                      <a:lnTo>
                        <a:pt x="50" y="108"/>
                      </a:lnTo>
                      <a:lnTo>
                        <a:pt x="172" y="118"/>
                      </a:lnTo>
                      <a:lnTo>
                        <a:pt x="256" y="98"/>
                      </a:lnTo>
                      <a:lnTo>
                        <a:pt x="258" y="94"/>
                      </a:lnTo>
                      <a:lnTo>
                        <a:pt x="176" y="116"/>
                      </a:lnTo>
                      <a:lnTo>
                        <a:pt x="54" y="10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199" name="Freeform 2955"/>
                <p:cNvSpPr>
                  <a:spLocks/>
                </p:cNvSpPr>
                <p:nvPr/>
              </p:nvSpPr>
              <p:spPr bwMode="auto">
                <a:xfrm>
                  <a:off x="6800317" y="3308707"/>
                  <a:ext cx="367652" cy="92556"/>
                </a:xfrm>
                <a:custGeom>
                  <a:avLst/>
                  <a:gdLst/>
                  <a:ahLst/>
                  <a:cxnLst>
                    <a:cxn ang="0">
                      <a:pos x="18" y="56"/>
                    </a:cxn>
                    <a:cxn ang="0">
                      <a:pos x="106" y="26"/>
                    </a:cxn>
                    <a:cxn ang="0">
                      <a:pos x="132" y="72"/>
                    </a:cxn>
                    <a:cxn ang="0">
                      <a:pos x="238" y="16"/>
                    </a:cxn>
                    <a:cxn ang="0">
                      <a:pos x="284" y="26"/>
                    </a:cxn>
                    <a:cxn ang="0">
                      <a:pos x="286" y="24"/>
                    </a:cxn>
                    <a:cxn ang="0">
                      <a:pos x="234" y="12"/>
                    </a:cxn>
                    <a:cxn ang="0">
                      <a:pos x="132" y="68"/>
                    </a:cxn>
                    <a:cxn ang="0">
                      <a:pos x="108" y="26"/>
                    </a:cxn>
                    <a:cxn ang="0">
                      <a:pos x="108" y="26"/>
                    </a:cxn>
                    <a:cxn ang="0">
                      <a:pos x="106" y="24"/>
                    </a:cxn>
                    <a:cxn ang="0">
                      <a:pos x="20" y="50"/>
                    </a:cxn>
                    <a:cxn ang="0">
                      <a:pos x="2" y="0"/>
                    </a:cxn>
                    <a:cxn ang="0">
                      <a:pos x="0" y="4"/>
                    </a:cxn>
                    <a:cxn ang="0">
                      <a:pos x="0" y="6"/>
                    </a:cxn>
                    <a:cxn ang="0">
                      <a:pos x="18" y="56"/>
                    </a:cxn>
                  </a:cxnLst>
                  <a:rect l="0" t="0" r="r" b="b"/>
                  <a:pathLst>
                    <a:path w="286" h="72">
                      <a:moveTo>
                        <a:pt x="18" y="56"/>
                      </a:moveTo>
                      <a:lnTo>
                        <a:pt x="106" y="26"/>
                      </a:lnTo>
                      <a:lnTo>
                        <a:pt x="132" y="72"/>
                      </a:lnTo>
                      <a:lnTo>
                        <a:pt x="238" y="16"/>
                      </a:lnTo>
                      <a:lnTo>
                        <a:pt x="284" y="26"/>
                      </a:lnTo>
                      <a:lnTo>
                        <a:pt x="286" y="24"/>
                      </a:lnTo>
                      <a:lnTo>
                        <a:pt x="234" y="12"/>
                      </a:lnTo>
                      <a:lnTo>
                        <a:pt x="132" y="68"/>
                      </a:lnTo>
                      <a:lnTo>
                        <a:pt x="108" y="26"/>
                      </a:lnTo>
                      <a:lnTo>
                        <a:pt x="108" y="26"/>
                      </a:lnTo>
                      <a:lnTo>
                        <a:pt x="106" y="24"/>
                      </a:lnTo>
                      <a:lnTo>
                        <a:pt x="20" y="50"/>
                      </a:lnTo>
                      <a:lnTo>
                        <a:pt x="2" y="0"/>
                      </a:lnTo>
                      <a:lnTo>
                        <a:pt x="0" y="4"/>
                      </a:lnTo>
                      <a:lnTo>
                        <a:pt x="0" y="6"/>
                      </a:lnTo>
                      <a:lnTo>
                        <a:pt x="18" y="5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0" name="Freeform 2956"/>
                <p:cNvSpPr>
                  <a:spLocks/>
                </p:cNvSpPr>
                <p:nvPr/>
              </p:nvSpPr>
              <p:spPr bwMode="auto">
                <a:xfrm>
                  <a:off x="7165398" y="3339558"/>
                  <a:ext cx="5142" cy="2571"/>
                </a:xfrm>
                <a:custGeom>
                  <a:avLst/>
                  <a:gdLst/>
                  <a:ahLst/>
                  <a:cxnLst>
                    <a:cxn ang="0">
                      <a:pos x="2" y="2"/>
                    </a:cxn>
                    <a:cxn ang="0">
                      <a:pos x="2" y="2"/>
                    </a:cxn>
                    <a:cxn ang="0">
                      <a:pos x="4" y="2"/>
                    </a:cxn>
                    <a:cxn ang="0">
                      <a:pos x="4" y="0"/>
                    </a:cxn>
                    <a:cxn ang="0">
                      <a:pos x="2" y="0"/>
                    </a:cxn>
                    <a:cxn ang="0">
                      <a:pos x="0" y="2"/>
                    </a:cxn>
                    <a:cxn ang="0">
                      <a:pos x="2" y="2"/>
                    </a:cxn>
                  </a:cxnLst>
                  <a:rect l="0" t="0" r="r" b="b"/>
                  <a:pathLst>
                    <a:path w="4" h="2">
                      <a:moveTo>
                        <a:pt x="2" y="2"/>
                      </a:moveTo>
                      <a:lnTo>
                        <a:pt x="2" y="2"/>
                      </a:lnTo>
                      <a:lnTo>
                        <a:pt x="4" y="2"/>
                      </a:lnTo>
                      <a:lnTo>
                        <a:pt x="4" y="0"/>
                      </a:lnTo>
                      <a:lnTo>
                        <a:pt x="2" y="0"/>
                      </a:lnTo>
                      <a:lnTo>
                        <a:pt x="0" y="2"/>
                      </a:lnTo>
                      <a:lnTo>
                        <a:pt x="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1" name="Rectangle 2957"/>
                <p:cNvSpPr>
                  <a:spLocks noChangeArrowheads="1"/>
                </p:cNvSpPr>
                <p:nvPr/>
              </p:nvSpPr>
              <p:spPr bwMode="auto">
                <a:xfrm>
                  <a:off x="6800317" y="3313848"/>
                  <a:ext cx="1286"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202" name="Freeform 2958"/>
                <p:cNvSpPr>
                  <a:spLocks/>
                </p:cNvSpPr>
                <p:nvPr/>
              </p:nvSpPr>
              <p:spPr bwMode="auto">
                <a:xfrm>
                  <a:off x="6792604" y="2856212"/>
                  <a:ext cx="629893" cy="347084"/>
                </a:xfrm>
                <a:custGeom>
                  <a:avLst/>
                  <a:gdLst/>
                  <a:ahLst/>
                  <a:cxnLst>
                    <a:cxn ang="0">
                      <a:pos x="462" y="258"/>
                    </a:cxn>
                    <a:cxn ang="0">
                      <a:pos x="490" y="190"/>
                    </a:cxn>
                    <a:cxn ang="0">
                      <a:pos x="452" y="138"/>
                    </a:cxn>
                    <a:cxn ang="0">
                      <a:pos x="462" y="68"/>
                    </a:cxn>
                    <a:cxn ang="0">
                      <a:pos x="382" y="0"/>
                    </a:cxn>
                    <a:cxn ang="0">
                      <a:pos x="18" y="120"/>
                    </a:cxn>
                    <a:cxn ang="0">
                      <a:pos x="2" y="74"/>
                    </a:cxn>
                    <a:cxn ang="0">
                      <a:pos x="0" y="76"/>
                    </a:cxn>
                    <a:cxn ang="0">
                      <a:pos x="16" y="124"/>
                    </a:cxn>
                    <a:cxn ang="0">
                      <a:pos x="382" y="4"/>
                    </a:cxn>
                    <a:cxn ang="0">
                      <a:pos x="458" y="70"/>
                    </a:cxn>
                    <a:cxn ang="0">
                      <a:pos x="448" y="138"/>
                    </a:cxn>
                    <a:cxn ang="0">
                      <a:pos x="488" y="190"/>
                    </a:cxn>
                    <a:cxn ang="0">
                      <a:pos x="458" y="256"/>
                    </a:cxn>
                    <a:cxn ang="0">
                      <a:pos x="428" y="266"/>
                    </a:cxn>
                    <a:cxn ang="0">
                      <a:pos x="430" y="270"/>
                    </a:cxn>
                    <a:cxn ang="0">
                      <a:pos x="462" y="258"/>
                    </a:cxn>
                  </a:cxnLst>
                  <a:rect l="0" t="0" r="r" b="b"/>
                  <a:pathLst>
                    <a:path w="490" h="270">
                      <a:moveTo>
                        <a:pt x="462" y="258"/>
                      </a:moveTo>
                      <a:lnTo>
                        <a:pt x="490" y="190"/>
                      </a:lnTo>
                      <a:lnTo>
                        <a:pt x="452" y="138"/>
                      </a:lnTo>
                      <a:lnTo>
                        <a:pt x="462" y="68"/>
                      </a:lnTo>
                      <a:lnTo>
                        <a:pt x="382" y="0"/>
                      </a:lnTo>
                      <a:lnTo>
                        <a:pt x="18" y="120"/>
                      </a:lnTo>
                      <a:lnTo>
                        <a:pt x="2" y="74"/>
                      </a:lnTo>
                      <a:lnTo>
                        <a:pt x="0" y="76"/>
                      </a:lnTo>
                      <a:lnTo>
                        <a:pt x="16" y="124"/>
                      </a:lnTo>
                      <a:lnTo>
                        <a:pt x="382" y="4"/>
                      </a:lnTo>
                      <a:lnTo>
                        <a:pt x="458" y="70"/>
                      </a:lnTo>
                      <a:lnTo>
                        <a:pt x="448" y="138"/>
                      </a:lnTo>
                      <a:lnTo>
                        <a:pt x="488" y="190"/>
                      </a:lnTo>
                      <a:lnTo>
                        <a:pt x="458" y="256"/>
                      </a:lnTo>
                      <a:lnTo>
                        <a:pt x="428" y="266"/>
                      </a:lnTo>
                      <a:lnTo>
                        <a:pt x="430" y="270"/>
                      </a:lnTo>
                      <a:lnTo>
                        <a:pt x="462" y="25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3" name="Freeform 2959"/>
                <p:cNvSpPr>
                  <a:spLocks/>
                </p:cNvSpPr>
                <p:nvPr/>
              </p:nvSpPr>
              <p:spPr bwMode="auto">
                <a:xfrm>
                  <a:off x="6934009" y="3198154"/>
                  <a:ext cx="411359" cy="143975"/>
                </a:xfrm>
                <a:custGeom>
                  <a:avLst/>
                  <a:gdLst/>
                  <a:ahLst/>
                  <a:cxnLst>
                    <a:cxn ang="0">
                      <a:pos x="4" y="112"/>
                    </a:cxn>
                    <a:cxn ang="0">
                      <a:pos x="320" y="4"/>
                    </a:cxn>
                    <a:cxn ang="0">
                      <a:pos x="318" y="0"/>
                    </a:cxn>
                    <a:cxn ang="0">
                      <a:pos x="0" y="110"/>
                    </a:cxn>
                    <a:cxn ang="0">
                      <a:pos x="2" y="110"/>
                    </a:cxn>
                    <a:cxn ang="0">
                      <a:pos x="2" y="110"/>
                    </a:cxn>
                    <a:cxn ang="0">
                      <a:pos x="4" y="112"/>
                    </a:cxn>
                  </a:cxnLst>
                  <a:rect l="0" t="0" r="r" b="b"/>
                  <a:pathLst>
                    <a:path w="320" h="112">
                      <a:moveTo>
                        <a:pt x="4" y="112"/>
                      </a:moveTo>
                      <a:lnTo>
                        <a:pt x="320" y="4"/>
                      </a:lnTo>
                      <a:lnTo>
                        <a:pt x="318" y="0"/>
                      </a:lnTo>
                      <a:lnTo>
                        <a:pt x="0" y="110"/>
                      </a:lnTo>
                      <a:lnTo>
                        <a:pt x="2" y="110"/>
                      </a:lnTo>
                      <a:lnTo>
                        <a:pt x="2" y="110"/>
                      </a:lnTo>
                      <a:lnTo>
                        <a:pt x="4" y="1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4" name="Freeform 2960"/>
                <p:cNvSpPr>
                  <a:spLocks/>
                </p:cNvSpPr>
                <p:nvPr/>
              </p:nvSpPr>
              <p:spPr bwMode="auto">
                <a:xfrm>
                  <a:off x="6936580" y="3339558"/>
                  <a:ext cx="2571" cy="2571"/>
                </a:xfrm>
                <a:custGeom>
                  <a:avLst/>
                  <a:gdLst/>
                  <a:ahLst/>
                  <a:cxnLst>
                    <a:cxn ang="0">
                      <a:pos x="2" y="2"/>
                    </a:cxn>
                    <a:cxn ang="0">
                      <a:pos x="0" y="0"/>
                    </a:cxn>
                    <a:cxn ang="0">
                      <a:pos x="0" y="0"/>
                    </a:cxn>
                    <a:cxn ang="0">
                      <a:pos x="2" y="2"/>
                    </a:cxn>
                    <a:cxn ang="0">
                      <a:pos x="2" y="2"/>
                    </a:cxn>
                  </a:cxnLst>
                  <a:rect l="0" t="0" r="r" b="b"/>
                  <a:pathLst>
                    <a:path w="2" h="2">
                      <a:moveTo>
                        <a:pt x="2" y="2"/>
                      </a:moveTo>
                      <a:lnTo>
                        <a:pt x="0" y="0"/>
                      </a:lnTo>
                      <a:lnTo>
                        <a:pt x="0" y="0"/>
                      </a:lnTo>
                      <a:lnTo>
                        <a:pt x="2" y="2"/>
                      </a:lnTo>
                      <a:lnTo>
                        <a:pt x="2"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5" name="Rectangle 2961"/>
                <p:cNvSpPr>
                  <a:spLocks noChangeArrowheads="1"/>
                </p:cNvSpPr>
                <p:nvPr/>
              </p:nvSpPr>
              <p:spPr bwMode="auto">
                <a:xfrm>
                  <a:off x="7507340" y="3372981"/>
                  <a:ext cx="2571" cy="2571"/>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206" name="Rectangle 2962"/>
                <p:cNvSpPr>
                  <a:spLocks noChangeArrowheads="1"/>
                </p:cNvSpPr>
                <p:nvPr/>
              </p:nvSpPr>
              <p:spPr bwMode="auto">
                <a:xfrm>
                  <a:off x="7342796" y="3198154"/>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207" name="Freeform 2963"/>
                <p:cNvSpPr>
                  <a:spLocks/>
                </p:cNvSpPr>
                <p:nvPr/>
              </p:nvSpPr>
              <p:spPr bwMode="auto">
                <a:xfrm>
                  <a:off x="7345367" y="3203296"/>
                  <a:ext cx="161972" cy="208250"/>
                </a:xfrm>
                <a:custGeom>
                  <a:avLst/>
                  <a:gdLst/>
                  <a:ahLst/>
                  <a:cxnLst>
                    <a:cxn ang="0">
                      <a:pos x="0" y="0"/>
                    </a:cxn>
                    <a:cxn ang="0">
                      <a:pos x="0" y="0"/>
                    </a:cxn>
                    <a:cxn ang="0">
                      <a:pos x="58" y="162"/>
                    </a:cxn>
                    <a:cxn ang="0">
                      <a:pos x="126" y="134"/>
                    </a:cxn>
                    <a:cxn ang="0">
                      <a:pos x="126" y="132"/>
                    </a:cxn>
                    <a:cxn ang="0">
                      <a:pos x="62" y="158"/>
                    </a:cxn>
                    <a:cxn ang="0">
                      <a:pos x="0" y="0"/>
                    </a:cxn>
                  </a:cxnLst>
                  <a:rect l="0" t="0" r="r" b="b"/>
                  <a:pathLst>
                    <a:path w="126" h="162">
                      <a:moveTo>
                        <a:pt x="0" y="0"/>
                      </a:moveTo>
                      <a:lnTo>
                        <a:pt x="0" y="0"/>
                      </a:lnTo>
                      <a:lnTo>
                        <a:pt x="58" y="162"/>
                      </a:lnTo>
                      <a:lnTo>
                        <a:pt x="126" y="134"/>
                      </a:lnTo>
                      <a:lnTo>
                        <a:pt x="126" y="132"/>
                      </a:lnTo>
                      <a:lnTo>
                        <a:pt x="62" y="158"/>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8" name="Freeform 2964"/>
                <p:cNvSpPr>
                  <a:spLocks/>
                </p:cNvSpPr>
                <p:nvPr/>
              </p:nvSpPr>
              <p:spPr bwMode="auto">
                <a:xfrm>
                  <a:off x="7342796" y="3198154"/>
                  <a:ext cx="2571" cy="5142"/>
                </a:xfrm>
                <a:custGeom>
                  <a:avLst/>
                  <a:gdLst/>
                  <a:ahLst/>
                  <a:cxnLst>
                    <a:cxn ang="0">
                      <a:pos x="2" y="4"/>
                    </a:cxn>
                    <a:cxn ang="0">
                      <a:pos x="0" y="0"/>
                    </a:cxn>
                    <a:cxn ang="0">
                      <a:pos x="0" y="0"/>
                    </a:cxn>
                    <a:cxn ang="0">
                      <a:pos x="2" y="4"/>
                    </a:cxn>
                    <a:cxn ang="0">
                      <a:pos x="2" y="4"/>
                    </a:cxn>
                  </a:cxnLst>
                  <a:rect l="0" t="0" r="r" b="b"/>
                  <a:pathLst>
                    <a:path w="2" h="4">
                      <a:moveTo>
                        <a:pt x="2" y="4"/>
                      </a:moveTo>
                      <a:lnTo>
                        <a:pt x="0" y="0"/>
                      </a:lnTo>
                      <a:lnTo>
                        <a:pt x="0" y="0"/>
                      </a:lnTo>
                      <a:lnTo>
                        <a:pt x="2" y="4"/>
                      </a:lnTo>
                      <a:lnTo>
                        <a:pt x="2"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09" name="Freeform 2965"/>
                <p:cNvSpPr>
                  <a:spLocks/>
                </p:cNvSpPr>
                <p:nvPr/>
              </p:nvSpPr>
              <p:spPr bwMode="auto">
                <a:xfrm>
                  <a:off x="7774723" y="2732805"/>
                  <a:ext cx="2571" cy="5142"/>
                </a:xfrm>
                <a:custGeom>
                  <a:avLst/>
                  <a:gdLst/>
                  <a:ahLst/>
                  <a:cxnLst>
                    <a:cxn ang="0">
                      <a:pos x="2" y="4"/>
                    </a:cxn>
                    <a:cxn ang="0">
                      <a:pos x="2" y="2"/>
                    </a:cxn>
                    <a:cxn ang="0">
                      <a:pos x="0" y="0"/>
                    </a:cxn>
                    <a:cxn ang="0">
                      <a:pos x="0" y="0"/>
                    </a:cxn>
                    <a:cxn ang="0">
                      <a:pos x="2" y="4"/>
                    </a:cxn>
                  </a:cxnLst>
                  <a:rect l="0" t="0" r="r" b="b"/>
                  <a:pathLst>
                    <a:path w="2" h="4">
                      <a:moveTo>
                        <a:pt x="2" y="4"/>
                      </a:moveTo>
                      <a:lnTo>
                        <a:pt x="2" y="2"/>
                      </a:lnTo>
                      <a:lnTo>
                        <a:pt x="0" y="0"/>
                      </a:lnTo>
                      <a:lnTo>
                        <a:pt x="0" y="0"/>
                      </a:lnTo>
                      <a:lnTo>
                        <a:pt x="2" y="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0" name="Freeform 2966"/>
                <p:cNvSpPr>
                  <a:spLocks/>
                </p:cNvSpPr>
                <p:nvPr/>
              </p:nvSpPr>
              <p:spPr bwMode="auto">
                <a:xfrm>
                  <a:off x="7695022" y="2881922"/>
                  <a:ext cx="5142" cy="7713"/>
                </a:xfrm>
                <a:custGeom>
                  <a:avLst/>
                  <a:gdLst/>
                  <a:ahLst/>
                  <a:cxnLst>
                    <a:cxn ang="0">
                      <a:pos x="2" y="6"/>
                    </a:cxn>
                    <a:cxn ang="0">
                      <a:pos x="2" y="6"/>
                    </a:cxn>
                    <a:cxn ang="0">
                      <a:pos x="4" y="4"/>
                    </a:cxn>
                    <a:cxn ang="0">
                      <a:pos x="2" y="0"/>
                    </a:cxn>
                    <a:cxn ang="0">
                      <a:pos x="0" y="4"/>
                    </a:cxn>
                    <a:cxn ang="0">
                      <a:pos x="2" y="6"/>
                    </a:cxn>
                  </a:cxnLst>
                  <a:rect l="0" t="0" r="r" b="b"/>
                  <a:pathLst>
                    <a:path w="4" h="6">
                      <a:moveTo>
                        <a:pt x="2" y="6"/>
                      </a:moveTo>
                      <a:lnTo>
                        <a:pt x="2" y="6"/>
                      </a:lnTo>
                      <a:lnTo>
                        <a:pt x="4" y="4"/>
                      </a:lnTo>
                      <a:lnTo>
                        <a:pt x="2" y="0"/>
                      </a:lnTo>
                      <a:lnTo>
                        <a:pt x="0" y="4"/>
                      </a:lnTo>
                      <a:lnTo>
                        <a:pt x="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1" name="Freeform 2967"/>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2" name="Freeform 2968"/>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3" name="Freeform 2969"/>
                <p:cNvSpPr>
                  <a:spLocks/>
                </p:cNvSpPr>
                <p:nvPr/>
              </p:nvSpPr>
              <p:spPr bwMode="auto">
                <a:xfrm>
                  <a:off x="7659028" y="2678814"/>
                  <a:ext cx="115695" cy="208250"/>
                </a:xfrm>
                <a:custGeom>
                  <a:avLst/>
                  <a:gdLst/>
                  <a:ahLst/>
                  <a:cxnLst>
                    <a:cxn ang="0">
                      <a:pos x="0" y="20"/>
                    </a:cxn>
                    <a:cxn ang="0">
                      <a:pos x="28" y="162"/>
                    </a:cxn>
                    <a:cxn ang="0">
                      <a:pos x="30" y="158"/>
                    </a:cxn>
                    <a:cxn ang="0">
                      <a:pos x="4" y="20"/>
                    </a:cxn>
                    <a:cxn ang="0">
                      <a:pos x="54" y="2"/>
                    </a:cxn>
                    <a:cxn ang="0">
                      <a:pos x="90" y="42"/>
                    </a:cxn>
                    <a:cxn ang="0">
                      <a:pos x="90" y="42"/>
                    </a:cxn>
                    <a:cxn ang="0">
                      <a:pos x="54" y="0"/>
                    </a:cxn>
                    <a:cxn ang="0">
                      <a:pos x="0" y="20"/>
                    </a:cxn>
                  </a:cxnLst>
                  <a:rect l="0" t="0" r="r" b="b"/>
                  <a:pathLst>
                    <a:path w="90" h="162">
                      <a:moveTo>
                        <a:pt x="0" y="20"/>
                      </a:moveTo>
                      <a:lnTo>
                        <a:pt x="28" y="162"/>
                      </a:lnTo>
                      <a:lnTo>
                        <a:pt x="30" y="158"/>
                      </a:lnTo>
                      <a:lnTo>
                        <a:pt x="4" y="20"/>
                      </a:lnTo>
                      <a:lnTo>
                        <a:pt x="54" y="2"/>
                      </a:lnTo>
                      <a:lnTo>
                        <a:pt x="90" y="42"/>
                      </a:lnTo>
                      <a:lnTo>
                        <a:pt x="90" y="42"/>
                      </a:lnTo>
                      <a:lnTo>
                        <a:pt x="54" y="0"/>
                      </a:lnTo>
                      <a:lnTo>
                        <a:pt x="0" y="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4" name="Rectangle 2970"/>
                <p:cNvSpPr>
                  <a:spLocks noChangeArrowheads="1"/>
                </p:cNvSpPr>
                <p:nvPr/>
              </p:nvSpPr>
              <p:spPr bwMode="auto">
                <a:xfrm>
                  <a:off x="7697593" y="2889635"/>
                  <a:ext cx="1286" cy="1286"/>
                </a:xfrm>
                <a:prstGeom prst="rect">
                  <a:avLst/>
                </a:prstGeom>
                <a:solidFill>
                  <a:schemeClr val="accent1">
                    <a:lumMod val="20000"/>
                    <a:lumOff val="80000"/>
                  </a:schemeClr>
                </a:solidFill>
                <a:ln w="12700" cmpd="sng">
                  <a:solidFill>
                    <a:schemeClr val="bg1"/>
                  </a:solidFill>
                  <a:prstDash val="solid"/>
                  <a:miter lim="800000"/>
                  <a:headEnd/>
                  <a:tailEnd/>
                </a:ln>
              </p:spPr>
              <p:txBody>
                <a:bodyPr/>
                <a:lstStyle/>
                <a:p>
                  <a:pPr defTabSz="457200">
                    <a:defRPr/>
                  </a:pPr>
                  <a:endParaRPr lang="da-DK" kern="0">
                    <a:solidFill>
                      <a:prstClr val="white"/>
                    </a:solidFill>
                    <a:ea typeface="ＭＳ Ｐゴシック" pitchFamily="-97" charset="-128"/>
                  </a:endParaRPr>
                </a:p>
              </p:txBody>
            </p:sp>
            <p:sp>
              <p:nvSpPr>
                <p:cNvPr id="215" name="Freeform 2971"/>
                <p:cNvSpPr>
                  <a:spLocks/>
                </p:cNvSpPr>
                <p:nvPr/>
              </p:nvSpPr>
              <p:spPr bwMode="auto">
                <a:xfrm>
                  <a:off x="7525337" y="2205751"/>
                  <a:ext cx="213392" cy="318803"/>
                </a:xfrm>
                <a:custGeom>
                  <a:avLst/>
                  <a:gdLst/>
                  <a:ahLst/>
                  <a:cxnLst>
                    <a:cxn ang="0">
                      <a:pos x="0" y="0"/>
                    </a:cxn>
                    <a:cxn ang="0">
                      <a:pos x="0" y="2"/>
                    </a:cxn>
                    <a:cxn ang="0">
                      <a:pos x="126" y="220"/>
                    </a:cxn>
                    <a:cxn ang="0">
                      <a:pos x="166" y="248"/>
                    </a:cxn>
                    <a:cxn ang="0">
                      <a:pos x="166" y="246"/>
                    </a:cxn>
                    <a:cxn ang="0">
                      <a:pos x="126" y="218"/>
                    </a:cxn>
                    <a:cxn ang="0">
                      <a:pos x="0" y="0"/>
                    </a:cxn>
                  </a:cxnLst>
                  <a:rect l="0" t="0" r="r" b="b"/>
                  <a:pathLst>
                    <a:path w="166" h="248">
                      <a:moveTo>
                        <a:pt x="0" y="0"/>
                      </a:moveTo>
                      <a:lnTo>
                        <a:pt x="0" y="2"/>
                      </a:lnTo>
                      <a:lnTo>
                        <a:pt x="126" y="220"/>
                      </a:lnTo>
                      <a:lnTo>
                        <a:pt x="166" y="248"/>
                      </a:lnTo>
                      <a:lnTo>
                        <a:pt x="166" y="246"/>
                      </a:lnTo>
                      <a:lnTo>
                        <a:pt x="126" y="218"/>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6" name="Freeform 2972"/>
                <p:cNvSpPr>
                  <a:spLocks/>
                </p:cNvSpPr>
                <p:nvPr/>
              </p:nvSpPr>
              <p:spPr bwMode="auto">
                <a:xfrm>
                  <a:off x="2802426" y="2072060"/>
                  <a:ext cx="82272" cy="439639"/>
                </a:xfrm>
                <a:custGeom>
                  <a:avLst/>
                  <a:gdLst/>
                  <a:ahLst/>
                  <a:cxnLst>
                    <a:cxn ang="0">
                      <a:pos x="0" y="342"/>
                    </a:cxn>
                    <a:cxn ang="0">
                      <a:pos x="64" y="0"/>
                    </a:cxn>
                    <a:cxn ang="0">
                      <a:pos x="60" y="0"/>
                    </a:cxn>
                    <a:cxn ang="0">
                      <a:pos x="0" y="342"/>
                    </a:cxn>
                  </a:cxnLst>
                  <a:rect l="0" t="0" r="r" b="b"/>
                  <a:pathLst>
                    <a:path w="64" h="342">
                      <a:moveTo>
                        <a:pt x="0" y="342"/>
                      </a:moveTo>
                      <a:lnTo>
                        <a:pt x="64" y="0"/>
                      </a:lnTo>
                      <a:lnTo>
                        <a:pt x="60" y="0"/>
                      </a:lnTo>
                      <a:lnTo>
                        <a:pt x="0" y="3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7" name="Freeform 2973"/>
                <p:cNvSpPr>
                  <a:spLocks/>
                </p:cNvSpPr>
                <p:nvPr/>
              </p:nvSpPr>
              <p:spPr bwMode="auto">
                <a:xfrm>
                  <a:off x="1964283" y="2344585"/>
                  <a:ext cx="876708" cy="835572"/>
                </a:xfrm>
                <a:custGeom>
                  <a:avLst/>
                  <a:gdLst/>
                  <a:ahLst/>
                  <a:cxnLst>
                    <a:cxn ang="0">
                      <a:pos x="528" y="128"/>
                    </a:cxn>
                    <a:cxn ang="0">
                      <a:pos x="412" y="144"/>
                    </a:cxn>
                    <a:cxn ang="0">
                      <a:pos x="232" y="112"/>
                    </a:cxn>
                    <a:cxn ang="0">
                      <a:pos x="224" y="26"/>
                    </a:cxn>
                    <a:cxn ang="0">
                      <a:pos x="128" y="0"/>
                    </a:cxn>
                    <a:cxn ang="0">
                      <a:pos x="128" y="20"/>
                    </a:cxn>
                    <a:cxn ang="0">
                      <a:pos x="0" y="410"/>
                    </a:cxn>
                    <a:cxn ang="0">
                      <a:pos x="6" y="510"/>
                    </a:cxn>
                    <a:cxn ang="0">
                      <a:pos x="344" y="602"/>
                    </a:cxn>
                    <a:cxn ang="0">
                      <a:pos x="572" y="650"/>
                    </a:cxn>
                    <a:cxn ang="0">
                      <a:pos x="622" y="386"/>
                    </a:cxn>
                    <a:cxn ang="0">
                      <a:pos x="614" y="360"/>
                    </a:cxn>
                    <a:cxn ang="0">
                      <a:pos x="682" y="224"/>
                    </a:cxn>
                    <a:cxn ang="0">
                      <a:pos x="662" y="166"/>
                    </a:cxn>
                    <a:cxn ang="0">
                      <a:pos x="528" y="128"/>
                    </a:cxn>
                  </a:cxnLst>
                  <a:rect l="0" t="0" r="r" b="b"/>
                  <a:pathLst>
                    <a:path w="682" h="650">
                      <a:moveTo>
                        <a:pt x="528" y="128"/>
                      </a:moveTo>
                      <a:lnTo>
                        <a:pt x="412" y="144"/>
                      </a:lnTo>
                      <a:lnTo>
                        <a:pt x="232" y="112"/>
                      </a:lnTo>
                      <a:lnTo>
                        <a:pt x="224" y="26"/>
                      </a:lnTo>
                      <a:lnTo>
                        <a:pt x="128" y="0"/>
                      </a:lnTo>
                      <a:lnTo>
                        <a:pt x="128" y="20"/>
                      </a:lnTo>
                      <a:lnTo>
                        <a:pt x="0" y="410"/>
                      </a:lnTo>
                      <a:lnTo>
                        <a:pt x="6" y="510"/>
                      </a:lnTo>
                      <a:lnTo>
                        <a:pt x="344" y="602"/>
                      </a:lnTo>
                      <a:lnTo>
                        <a:pt x="572" y="650"/>
                      </a:lnTo>
                      <a:lnTo>
                        <a:pt x="622" y="386"/>
                      </a:lnTo>
                      <a:lnTo>
                        <a:pt x="614" y="360"/>
                      </a:lnTo>
                      <a:lnTo>
                        <a:pt x="682" y="224"/>
                      </a:lnTo>
                      <a:lnTo>
                        <a:pt x="662" y="166"/>
                      </a:lnTo>
                      <a:lnTo>
                        <a:pt x="528" y="1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8" name="Freeform 2974"/>
                <p:cNvSpPr>
                  <a:spLocks/>
                </p:cNvSpPr>
                <p:nvPr/>
              </p:nvSpPr>
              <p:spPr bwMode="auto">
                <a:xfrm>
                  <a:off x="2128826" y="1920371"/>
                  <a:ext cx="755871" cy="624751"/>
                </a:xfrm>
                <a:custGeom>
                  <a:avLst/>
                  <a:gdLst/>
                  <a:ahLst/>
                  <a:cxnLst>
                    <a:cxn ang="0">
                      <a:pos x="198" y="12"/>
                    </a:cxn>
                    <a:cxn ang="0">
                      <a:pos x="118" y="92"/>
                    </a:cxn>
                    <a:cxn ang="0">
                      <a:pos x="0" y="0"/>
                    </a:cxn>
                    <a:cxn ang="0">
                      <a:pos x="0" y="324"/>
                    </a:cxn>
                    <a:cxn ang="0">
                      <a:pos x="100" y="352"/>
                    </a:cxn>
                    <a:cxn ang="0">
                      <a:pos x="110" y="436"/>
                    </a:cxn>
                    <a:cxn ang="0">
                      <a:pos x="284" y="468"/>
                    </a:cxn>
                    <a:cxn ang="0">
                      <a:pos x="400" y="452"/>
                    </a:cxn>
                    <a:cxn ang="0">
                      <a:pos x="532" y="486"/>
                    </a:cxn>
                    <a:cxn ang="0">
                      <a:pos x="524" y="460"/>
                    </a:cxn>
                    <a:cxn ang="0">
                      <a:pos x="584" y="118"/>
                    </a:cxn>
                    <a:cxn ang="0">
                      <a:pos x="588" y="118"/>
                    </a:cxn>
                    <a:cxn ang="0">
                      <a:pos x="588" y="116"/>
                    </a:cxn>
                    <a:cxn ang="0">
                      <a:pos x="198" y="12"/>
                    </a:cxn>
                  </a:cxnLst>
                  <a:rect l="0" t="0" r="r" b="b"/>
                  <a:pathLst>
                    <a:path w="588" h="486">
                      <a:moveTo>
                        <a:pt x="198" y="12"/>
                      </a:moveTo>
                      <a:lnTo>
                        <a:pt x="118" y="92"/>
                      </a:lnTo>
                      <a:lnTo>
                        <a:pt x="0" y="0"/>
                      </a:lnTo>
                      <a:lnTo>
                        <a:pt x="0" y="324"/>
                      </a:lnTo>
                      <a:lnTo>
                        <a:pt x="100" y="352"/>
                      </a:lnTo>
                      <a:lnTo>
                        <a:pt x="110" y="436"/>
                      </a:lnTo>
                      <a:lnTo>
                        <a:pt x="284" y="468"/>
                      </a:lnTo>
                      <a:lnTo>
                        <a:pt x="400" y="452"/>
                      </a:lnTo>
                      <a:lnTo>
                        <a:pt x="532" y="486"/>
                      </a:lnTo>
                      <a:lnTo>
                        <a:pt x="524" y="460"/>
                      </a:lnTo>
                      <a:lnTo>
                        <a:pt x="584" y="118"/>
                      </a:lnTo>
                      <a:lnTo>
                        <a:pt x="588" y="118"/>
                      </a:lnTo>
                      <a:lnTo>
                        <a:pt x="588" y="116"/>
                      </a:lnTo>
                      <a:lnTo>
                        <a:pt x="198" y="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19" name="Freeform 2975"/>
                <p:cNvSpPr>
                  <a:spLocks/>
                </p:cNvSpPr>
                <p:nvPr/>
              </p:nvSpPr>
              <p:spPr bwMode="auto">
                <a:xfrm>
                  <a:off x="2802426" y="2511699"/>
                  <a:ext cx="10284" cy="33423"/>
                </a:xfrm>
                <a:custGeom>
                  <a:avLst/>
                  <a:gdLst/>
                  <a:ahLst/>
                  <a:cxnLst>
                    <a:cxn ang="0">
                      <a:pos x="8" y="26"/>
                    </a:cxn>
                    <a:cxn ang="0">
                      <a:pos x="0" y="0"/>
                    </a:cxn>
                    <a:cxn ang="0">
                      <a:pos x="8" y="26"/>
                    </a:cxn>
                    <a:cxn ang="0">
                      <a:pos x="8" y="26"/>
                    </a:cxn>
                  </a:cxnLst>
                  <a:rect l="0" t="0" r="r" b="b"/>
                  <a:pathLst>
                    <a:path w="8" h="26">
                      <a:moveTo>
                        <a:pt x="8" y="26"/>
                      </a:moveTo>
                      <a:lnTo>
                        <a:pt x="0" y="0"/>
                      </a:lnTo>
                      <a:lnTo>
                        <a:pt x="8" y="26"/>
                      </a:lnTo>
                      <a:lnTo>
                        <a:pt x="8" y="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0" name="Freeform 2979"/>
                <p:cNvSpPr>
                  <a:spLocks/>
                </p:cNvSpPr>
                <p:nvPr/>
              </p:nvSpPr>
              <p:spPr bwMode="auto">
                <a:xfrm>
                  <a:off x="3036386" y="2516841"/>
                  <a:ext cx="233960" cy="380507"/>
                </a:xfrm>
                <a:custGeom>
                  <a:avLst/>
                  <a:gdLst/>
                  <a:ahLst/>
                  <a:cxnLst>
                    <a:cxn ang="0">
                      <a:pos x="50" y="126"/>
                    </a:cxn>
                    <a:cxn ang="0">
                      <a:pos x="40" y="188"/>
                    </a:cxn>
                    <a:cxn ang="0">
                      <a:pos x="112" y="296"/>
                    </a:cxn>
                    <a:cxn ang="0">
                      <a:pos x="182" y="284"/>
                    </a:cxn>
                    <a:cxn ang="0">
                      <a:pos x="118" y="292"/>
                    </a:cxn>
                    <a:cxn ang="0">
                      <a:pos x="48" y="188"/>
                    </a:cxn>
                    <a:cxn ang="0">
                      <a:pos x="56" y="118"/>
                    </a:cxn>
                    <a:cxn ang="0">
                      <a:pos x="8" y="130"/>
                    </a:cxn>
                    <a:cxn ang="0">
                      <a:pos x="38" y="0"/>
                    </a:cxn>
                    <a:cxn ang="0">
                      <a:pos x="0" y="138"/>
                    </a:cxn>
                    <a:cxn ang="0">
                      <a:pos x="50" y="126"/>
                    </a:cxn>
                  </a:cxnLst>
                  <a:rect l="0" t="0" r="r" b="b"/>
                  <a:pathLst>
                    <a:path w="182" h="296">
                      <a:moveTo>
                        <a:pt x="50" y="126"/>
                      </a:moveTo>
                      <a:lnTo>
                        <a:pt x="40" y="188"/>
                      </a:lnTo>
                      <a:lnTo>
                        <a:pt x="112" y="296"/>
                      </a:lnTo>
                      <a:lnTo>
                        <a:pt x="182" y="284"/>
                      </a:lnTo>
                      <a:lnTo>
                        <a:pt x="118" y="292"/>
                      </a:lnTo>
                      <a:lnTo>
                        <a:pt x="48" y="188"/>
                      </a:lnTo>
                      <a:lnTo>
                        <a:pt x="56" y="118"/>
                      </a:lnTo>
                      <a:lnTo>
                        <a:pt x="8" y="130"/>
                      </a:lnTo>
                      <a:lnTo>
                        <a:pt x="38" y="0"/>
                      </a:lnTo>
                      <a:lnTo>
                        <a:pt x="0" y="138"/>
                      </a:lnTo>
                      <a:lnTo>
                        <a:pt x="50" y="1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1" name="Freeform 2980"/>
                <p:cNvSpPr>
                  <a:spLocks/>
                </p:cNvSpPr>
                <p:nvPr/>
              </p:nvSpPr>
              <p:spPr bwMode="auto">
                <a:xfrm>
                  <a:off x="3180362" y="2866496"/>
                  <a:ext cx="167114" cy="30852"/>
                </a:xfrm>
                <a:custGeom>
                  <a:avLst/>
                  <a:gdLst/>
                  <a:ahLst/>
                  <a:cxnLst>
                    <a:cxn ang="0">
                      <a:pos x="92" y="14"/>
                    </a:cxn>
                    <a:cxn ang="0">
                      <a:pos x="130" y="0"/>
                    </a:cxn>
                    <a:cxn ang="0">
                      <a:pos x="98" y="6"/>
                    </a:cxn>
                    <a:cxn ang="0">
                      <a:pos x="90" y="8"/>
                    </a:cxn>
                    <a:cxn ang="0">
                      <a:pos x="70" y="12"/>
                    </a:cxn>
                    <a:cxn ang="0">
                      <a:pos x="0" y="24"/>
                    </a:cxn>
                    <a:cxn ang="0">
                      <a:pos x="92" y="14"/>
                    </a:cxn>
                  </a:cxnLst>
                  <a:rect l="0" t="0" r="r" b="b"/>
                  <a:pathLst>
                    <a:path w="130" h="24">
                      <a:moveTo>
                        <a:pt x="92" y="14"/>
                      </a:moveTo>
                      <a:lnTo>
                        <a:pt x="130" y="0"/>
                      </a:lnTo>
                      <a:lnTo>
                        <a:pt x="98" y="6"/>
                      </a:lnTo>
                      <a:lnTo>
                        <a:pt x="90" y="8"/>
                      </a:lnTo>
                      <a:lnTo>
                        <a:pt x="70" y="12"/>
                      </a:lnTo>
                      <a:lnTo>
                        <a:pt x="0" y="24"/>
                      </a:lnTo>
                      <a:lnTo>
                        <a:pt x="92" y="1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2" name="Freeform 2981"/>
                <p:cNvSpPr>
                  <a:spLocks/>
                </p:cNvSpPr>
                <p:nvPr/>
              </p:nvSpPr>
              <p:spPr bwMode="auto">
                <a:xfrm>
                  <a:off x="3388612" y="2282881"/>
                  <a:ext cx="779010" cy="611896"/>
                </a:xfrm>
                <a:custGeom>
                  <a:avLst/>
                  <a:gdLst/>
                  <a:ahLst/>
                  <a:cxnLst>
                    <a:cxn ang="0">
                      <a:pos x="600" y="452"/>
                    </a:cxn>
                    <a:cxn ang="0">
                      <a:pos x="6" y="414"/>
                    </a:cxn>
                    <a:cxn ang="0">
                      <a:pos x="0" y="476"/>
                    </a:cxn>
                    <a:cxn ang="0">
                      <a:pos x="12" y="420"/>
                    </a:cxn>
                    <a:cxn ang="0">
                      <a:pos x="606" y="460"/>
                    </a:cxn>
                    <a:cxn ang="0">
                      <a:pos x="604" y="0"/>
                    </a:cxn>
                    <a:cxn ang="0">
                      <a:pos x="600" y="452"/>
                    </a:cxn>
                  </a:cxnLst>
                  <a:rect l="0" t="0" r="r" b="b"/>
                  <a:pathLst>
                    <a:path w="606" h="476">
                      <a:moveTo>
                        <a:pt x="600" y="452"/>
                      </a:moveTo>
                      <a:lnTo>
                        <a:pt x="6" y="414"/>
                      </a:lnTo>
                      <a:lnTo>
                        <a:pt x="0" y="476"/>
                      </a:lnTo>
                      <a:lnTo>
                        <a:pt x="12" y="420"/>
                      </a:lnTo>
                      <a:lnTo>
                        <a:pt x="606" y="460"/>
                      </a:lnTo>
                      <a:lnTo>
                        <a:pt x="604" y="0"/>
                      </a:lnTo>
                      <a:lnTo>
                        <a:pt x="600" y="45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3" name="Freeform 2982"/>
                <p:cNvSpPr>
                  <a:spLocks/>
                </p:cNvSpPr>
                <p:nvPr/>
              </p:nvSpPr>
              <p:spPr bwMode="auto">
                <a:xfrm>
                  <a:off x="4165051" y="2282881"/>
                  <a:ext cx="789294" cy="591328"/>
                </a:xfrm>
                <a:custGeom>
                  <a:avLst/>
                  <a:gdLst/>
                  <a:ahLst/>
                  <a:cxnLst>
                    <a:cxn ang="0">
                      <a:pos x="612" y="358"/>
                    </a:cxn>
                    <a:cxn ang="0">
                      <a:pos x="614" y="354"/>
                    </a:cxn>
                    <a:cxn ang="0">
                      <a:pos x="2" y="356"/>
                    </a:cxn>
                    <a:cxn ang="0">
                      <a:pos x="6" y="2"/>
                    </a:cxn>
                    <a:cxn ang="0">
                      <a:pos x="0" y="0"/>
                    </a:cxn>
                    <a:cxn ang="0">
                      <a:pos x="2" y="460"/>
                    </a:cxn>
                    <a:cxn ang="0">
                      <a:pos x="2" y="360"/>
                    </a:cxn>
                    <a:cxn ang="0">
                      <a:pos x="612" y="358"/>
                    </a:cxn>
                  </a:cxnLst>
                  <a:rect l="0" t="0" r="r" b="b"/>
                  <a:pathLst>
                    <a:path w="614" h="460">
                      <a:moveTo>
                        <a:pt x="612" y="358"/>
                      </a:moveTo>
                      <a:lnTo>
                        <a:pt x="614" y="354"/>
                      </a:lnTo>
                      <a:lnTo>
                        <a:pt x="2" y="356"/>
                      </a:lnTo>
                      <a:lnTo>
                        <a:pt x="6" y="2"/>
                      </a:lnTo>
                      <a:lnTo>
                        <a:pt x="0" y="0"/>
                      </a:lnTo>
                      <a:lnTo>
                        <a:pt x="2" y="460"/>
                      </a:lnTo>
                      <a:lnTo>
                        <a:pt x="2" y="360"/>
                      </a:lnTo>
                      <a:lnTo>
                        <a:pt x="612" y="35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4" name="Freeform 2983"/>
                <p:cNvSpPr>
                  <a:spLocks/>
                </p:cNvSpPr>
                <p:nvPr/>
              </p:nvSpPr>
              <p:spPr bwMode="auto">
                <a:xfrm>
                  <a:off x="3306340" y="2861354"/>
                  <a:ext cx="79701" cy="53991"/>
                </a:xfrm>
                <a:custGeom>
                  <a:avLst/>
                  <a:gdLst/>
                  <a:ahLst/>
                  <a:cxnLst>
                    <a:cxn ang="0">
                      <a:pos x="0" y="10"/>
                    </a:cxn>
                    <a:cxn ang="0">
                      <a:pos x="32" y="4"/>
                    </a:cxn>
                    <a:cxn ang="0">
                      <a:pos x="60" y="42"/>
                    </a:cxn>
                    <a:cxn ang="0">
                      <a:pos x="62" y="34"/>
                    </a:cxn>
                    <a:cxn ang="0">
                      <a:pos x="36" y="0"/>
                    </a:cxn>
                    <a:cxn ang="0">
                      <a:pos x="0" y="10"/>
                    </a:cxn>
                  </a:cxnLst>
                  <a:rect l="0" t="0" r="r" b="b"/>
                  <a:pathLst>
                    <a:path w="62" h="42">
                      <a:moveTo>
                        <a:pt x="0" y="10"/>
                      </a:moveTo>
                      <a:lnTo>
                        <a:pt x="32" y="4"/>
                      </a:lnTo>
                      <a:lnTo>
                        <a:pt x="60" y="42"/>
                      </a:lnTo>
                      <a:lnTo>
                        <a:pt x="62" y="34"/>
                      </a:lnTo>
                      <a:lnTo>
                        <a:pt x="36" y="0"/>
                      </a:lnTo>
                      <a:lnTo>
                        <a:pt x="0" y="1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5" name="Freeform 2984"/>
                <p:cNvSpPr>
                  <a:spLocks/>
                </p:cNvSpPr>
                <p:nvPr/>
              </p:nvSpPr>
              <p:spPr bwMode="auto">
                <a:xfrm>
                  <a:off x="3386041" y="2894777"/>
                  <a:ext cx="2571" cy="12855"/>
                </a:xfrm>
                <a:custGeom>
                  <a:avLst/>
                  <a:gdLst/>
                  <a:ahLst/>
                  <a:cxnLst>
                    <a:cxn ang="0">
                      <a:pos x="0" y="10"/>
                    </a:cxn>
                    <a:cxn ang="0">
                      <a:pos x="2" y="0"/>
                    </a:cxn>
                    <a:cxn ang="0">
                      <a:pos x="0" y="8"/>
                    </a:cxn>
                    <a:cxn ang="0">
                      <a:pos x="0" y="10"/>
                    </a:cxn>
                  </a:cxnLst>
                  <a:rect l="0" t="0" r="r" b="b"/>
                  <a:pathLst>
                    <a:path w="2" h="10">
                      <a:moveTo>
                        <a:pt x="0" y="10"/>
                      </a:moveTo>
                      <a:lnTo>
                        <a:pt x="2" y="0"/>
                      </a:lnTo>
                      <a:lnTo>
                        <a:pt x="0" y="8"/>
                      </a:lnTo>
                      <a:lnTo>
                        <a:pt x="0" y="1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6" name="Freeform 2985"/>
                <p:cNvSpPr>
                  <a:spLocks/>
                </p:cNvSpPr>
                <p:nvPr/>
              </p:nvSpPr>
              <p:spPr bwMode="auto">
                <a:xfrm>
                  <a:off x="3270346" y="2874209"/>
                  <a:ext cx="35994" cy="7713"/>
                </a:xfrm>
                <a:custGeom>
                  <a:avLst/>
                  <a:gdLst/>
                  <a:ahLst/>
                  <a:cxnLst>
                    <a:cxn ang="0">
                      <a:pos x="28" y="0"/>
                    </a:cxn>
                    <a:cxn ang="0">
                      <a:pos x="0" y="6"/>
                    </a:cxn>
                    <a:cxn ang="0">
                      <a:pos x="20" y="2"/>
                    </a:cxn>
                    <a:cxn ang="0">
                      <a:pos x="28" y="0"/>
                    </a:cxn>
                  </a:cxnLst>
                  <a:rect l="0" t="0" r="r" b="b"/>
                  <a:pathLst>
                    <a:path w="28" h="6">
                      <a:moveTo>
                        <a:pt x="28" y="0"/>
                      </a:moveTo>
                      <a:lnTo>
                        <a:pt x="0" y="6"/>
                      </a:lnTo>
                      <a:lnTo>
                        <a:pt x="20" y="2"/>
                      </a:lnTo>
                      <a:lnTo>
                        <a:pt x="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7" name="Freeform 2986"/>
                <p:cNvSpPr>
                  <a:spLocks/>
                </p:cNvSpPr>
                <p:nvPr/>
              </p:nvSpPr>
              <p:spPr bwMode="auto">
                <a:xfrm>
                  <a:off x="2709870" y="2069489"/>
                  <a:ext cx="673600" cy="1241789"/>
                </a:xfrm>
                <a:custGeom>
                  <a:avLst/>
                  <a:gdLst/>
                  <a:ahLst/>
                  <a:cxnLst>
                    <a:cxn ang="0">
                      <a:pos x="458" y="634"/>
                    </a:cxn>
                    <a:cxn ang="0">
                      <a:pos x="366" y="644"/>
                    </a:cxn>
                    <a:cxn ang="0">
                      <a:pos x="294" y="536"/>
                    </a:cxn>
                    <a:cxn ang="0">
                      <a:pos x="304" y="474"/>
                    </a:cxn>
                    <a:cxn ang="0">
                      <a:pos x="254" y="486"/>
                    </a:cxn>
                    <a:cxn ang="0">
                      <a:pos x="284" y="348"/>
                    </a:cxn>
                    <a:cxn ang="0">
                      <a:pos x="256" y="334"/>
                    </a:cxn>
                    <a:cxn ang="0">
                      <a:pos x="184" y="168"/>
                    </a:cxn>
                    <a:cxn ang="0">
                      <a:pos x="210" y="24"/>
                    </a:cxn>
                    <a:cxn ang="0">
                      <a:pos x="212" y="26"/>
                    </a:cxn>
                    <a:cxn ang="0">
                      <a:pos x="214" y="22"/>
                    </a:cxn>
                    <a:cxn ang="0">
                      <a:pos x="136" y="0"/>
                    </a:cxn>
                    <a:cxn ang="0">
                      <a:pos x="136" y="2"/>
                    </a:cxn>
                    <a:cxn ang="0">
                      <a:pos x="140" y="4"/>
                    </a:cxn>
                    <a:cxn ang="0">
                      <a:pos x="78" y="344"/>
                    </a:cxn>
                    <a:cxn ang="0">
                      <a:pos x="108" y="438"/>
                    </a:cxn>
                    <a:cxn ang="0">
                      <a:pos x="40" y="574"/>
                    </a:cxn>
                    <a:cxn ang="0">
                      <a:pos x="50" y="600"/>
                    </a:cxn>
                    <a:cxn ang="0">
                      <a:pos x="0" y="866"/>
                    </a:cxn>
                    <a:cxn ang="0">
                      <a:pos x="496" y="966"/>
                    </a:cxn>
                    <a:cxn ang="0">
                      <a:pos x="524" y="658"/>
                    </a:cxn>
                    <a:cxn ang="0">
                      <a:pos x="496" y="620"/>
                    </a:cxn>
                    <a:cxn ang="0">
                      <a:pos x="458" y="634"/>
                    </a:cxn>
                  </a:cxnLst>
                  <a:rect l="0" t="0" r="r" b="b"/>
                  <a:pathLst>
                    <a:path w="524" h="966">
                      <a:moveTo>
                        <a:pt x="458" y="634"/>
                      </a:moveTo>
                      <a:lnTo>
                        <a:pt x="366" y="644"/>
                      </a:lnTo>
                      <a:lnTo>
                        <a:pt x="294" y="536"/>
                      </a:lnTo>
                      <a:lnTo>
                        <a:pt x="304" y="474"/>
                      </a:lnTo>
                      <a:lnTo>
                        <a:pt x="254" y="486"/>
                      </a:lnTo>
                      <a:lnTo>
                        <a:pt x="284" y="348"/>
                      </a:lnTo>
                      <a:lnTo>
                        <a:pt x="256" y="334"/>
                      </a:lnTo>
                      <a:lnTo>
                        <a:pt x="184" y="168"/>
                      </a:lnTo>
                      <a:lnTo>
                        <a:pt x="210" y="24"/>
                      </a:lnTo>
                      <a:lnTo>
                        <a:pt x="212" y="26"/>
                      </a:lnTo>
                      <a:lnTo>
                        <a:pt x="214" y="22"/>
                      </a:lnTo>
                      <a:lnTo>
                        <a:pt x="136" y="0"/>
                      </a:lnTo>
                      <a:lnTo>
                        <a:pt x="136" y="2"/>
                      </a:lnTo>
                      <a:lnTo>
                        <a:pt x="140" y="4"/>
                      </a:lnTo>
                      <a:lnTo>
                        <a:pt x="78" y="344"/>
                      </a:lnTo>
                      <a:lnTo>
                        <a:pt x="108" y="438"/>
                      </a:lnTo>
                      <a:lnTo>
                        <a:pt x="40" y="574"/>
                      </a:lnTo>
                      <a:lnTo>
                        <a:pt x="50" y="600"/>
                      </a:lnTo>
                      <a:lnTo>
                        <a:pt x="0" y="866"/>
                      </a:lnTo>
                      <a:lnTo>
                        <a:pt x="496" y="966"/>
                      </a:lnTo>
                      <a:lnTo>
                        <a:pt x="524" y="658"/>
                      </a:lnTo>
                      <a:lnTo>
                        <a:pt x="496" y="620"/>
                      </a:lnTo>
                      <a:lnTo>
                        <a:pt x="458" y="6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8" name="Freeform 2987"/>
                <p:cNvSpPr>
                  <a:spLocks/>
                </p:cNvSpPr>
                <p:nvPr/>
              </p:nvSpPr>
              <p:spPr bwMode="auto">
                <a:xfrm>
                  <a:off x="4982627" y="3241861"/>
                  <a:ext cx="151688" cy="408788"/>
                </a:xfrm>
                <a:custGeom>
                  <a:avLst/>
                  <a:gdLst/>
                  <a:ahLst/>
                  <a:cxnLst>
                    <a:cxn ang="0">
                      <a:pos x="94" y="254"/>
                    </a:cxn>
                    <a:cxn ang="0">
                      <a:pos x="94" y="256"/>
                    </a:cxn>
                    <a:cxn ang="0">
                      <a:pos x="96" y="256"/>
                    </a:cxn>
                    <a:cxn ang="0">
                      <a:pos x="118" y="318"/>
                    </a:cxn>
                    <a:cxn ang="0">
                      <a:pos x="0" y="0"/>
                    </a:cxn>
                    <a:cxn ang="0">
                      <a:pos x="94" y="254"/>
                    </a:cxn>
                    <a:cxn ang="0">
                      <a:pos x="94" y="254"/>
                    </a:cxn>
                  </a:cxnLst>
                  <a:rect l="0" t="0" r="r" b="b"/>
                  <a:pathLst>
                    <a:path w="118" h="318">
                      <a:moveTo>
                        <a:pt x="94" y="254"/>
                      </a:moveTo>
                      <a:lnTo>
                        <a:pt x="94" y="256"/>
                      </a:lnTo>
                      <a:lnTo>
                        <a:pt x="96" y="256"/>
                      </a:lnTo>
                      <a:lnTo>
                        <a:pt x="118" y="318"/>
                      </a:lnTo>
                      <a:lnTo>
                        <a:pt x="0" y="0"/>
                      </a:lnTo>
                      <a:lnTo>
                        <a:pt x="94" y="254"/>
                      </a:lnTo>
                      <a:lnTo>
                        <a:pt x="94" y="2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29" name="Freeform 2988"/>
                <p:cNvSpPr>
                  <a:spLocks/>
                </p:cNvSpPr>
                <p:nvPr/>
              </p:nvSpPr>
              <p:spPr bwMode="auto">
                <a:xfrm>
                  <a:off x="4969772" y="2822789"/>
                  <a:ext cx="12855" cy="419072"/>
                </a:xfrm>
                <a:custGeom>
                  <a:avLst/>
                  <a:gdLst/>
                  <a:ahLst/>
                  <a:cxnLst>
                    <a:cxn ang="0">
                      <a:pos x="6" y="188"/>
                    </a:cxn>
                    <a:cxn ang="0">
                      <a:pos x="6" y="188"/>
                    </a:cxn>
                    <a:cxn ang="0">
                      <a:pos x="10" y="326"/>
                    </a:cxn>
                    <a:cxn ang="0">
                      <a:pos x="0" y="0"/>
                    </a:cxn>
                    <a:cxn ang="0">
                      <a:pos x="6" y="186"/>
                    </a:cxn>
                    <a:cxn ang="0">
                      <a:pos x="6" y="188"/>
                    </a:cxn>
                  </a:cxnLst>
                  <a:rect l="0" t="0" r="r" b="b"/>
                  <a:pathLst>
                    <a:path w="10" h="326">
                      <a:moveTo>
                        <a:pt x="6" y="188"/>
                      </a:moveTo>
                      <a:lnTo>
                        <a:pt x="6" y="188"/>
                      </a:lnTo>
                      <a:lnTo>
                        <a:pt x="10" y="326"/>
                      </a:lnTo>
                      <a:lnTo>
                        <a:pt x="0" y="0"/>
                      </a:lnTo>
                      <a:lnTo>
                        <a:pt x="6" y="186"/>
                      </a:lnTo>
                      <a:lnTo>
                        <a:pt x="6" y="18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0" name="Freeform 2989"/>
                <p:cNvSpPr>
                  <a:spLocks/>
                </p:cNvSpPr>
                <p:nvPr/>
              </p:nvSpPr>
              <p:spPr bwMode="auto">
                <a:xfrm>
                  <a:off x="4159909" y="2285452"/>
                  <a:ext cx="833001" cy="1249502"/>
                </a:xfrm>
                <a:custGeom>
                  <a:avLst/>
                  <a:gdLst/>
                  <a:ahLst/>
                  <a:cxnLst>
                    <a:cxn ang="0">
                      <a:pos x="478" y="708"/>
                    </a:cxn>
                    <a:cxn ang="0">
                      <a:pos x="648" y="766"/>
                    </a:cxn>
                    <a:cxn ang="0">
                      <a:pos x="646" y="758"/>
                    </a:cxn>
                    <a:cxn ang="0">
                      <a:pos x="478" y="704"/>
                    </a:cxn>
                    <a:cxn ang="0">
                      <a:pos x="4" y="706"/>
                    </a:cxn>
                    <a:cxn ang="0">
                      <a:pos x="8" y="458"/>
                    </a:cxn>
                    <a:cxn ang="0">
                      <a:pos x="6" y="458"/>
                    </a:cxn>
                    <a:cxn ang="0">
                      <a:pos x="6" y="358"/>
                    </a:cxn>
                    <a:cxn ang="0">
                      <a:pos x="616" y="356"/>
                    </a:cxn>
                    <a:cxn ang="0">
                      <a:pos x="618" y="352"/>
                    </a:cxn>
                    <a:cxn ang="0">
                      <a:pos x="6" y="354"/>
                    </a:cxn>
                    <a:cxn ang="0">
                      <a:pos x="10" y="0"/>
                    </a:cxn>
                    <a:cxn ang="0">
                      <a:pos x="8" y="0"/>
                    </a:cxn>
                    <a:cxn ang="0">
                      <a:pos x="0" y="972"/>
                    </a:cxn>
                    <a:cxn ang="0">
                      <a:pos x="4" y="710"/>
                    </a:cxn>
                    <a:cxn ang="0">
                      <a:pos x="478" y="708"/>
                    </a:cxn>
                  </a:cxnLst>
                  <a:rect l="0" t="0" r="r" b="b"/>
                  <a:pathLst>
                    <a:path w="648" h="972">
                      <a:moveTo>
                        <a:pt x="478" y="708"/>
                      </a:moveTo>
                      <a:lnTo>
                        <a:pt x="648" y="766"/>
                      </a:lnTo>
                      <a:lnTo>
                        <a:pt x="646" y="758"/>
                      </a:lnTo>
                      <a:lnTo>
                        <a:pt x="478" y="704"/>
                      </a:lnTo>
                      <a:lnTo>
                        <a:pt x="4" y="706"/>
                      </a:lnTo>
                      <a:lnTo>
                        <a:pt x="8" y="458"/>
                      </a:lnTo>
                      <a:lnTo>
                        <a:pt x="6" y="458"/>
                      </a:lnTo>
                      <a:lnTo>
                        <a:pt x="6" y="358"/>
                      </a:lnTo>
                      <a:lnTo>
                        <a:pt x="616" y="356"/>
                      </a:lnTo>
                      <a:lnTo>
                        <a:pt x="618" y="352"/>
                      </a:lnTo>
                      <a:lnTo>
                        <a:pt x="6" y="354"/>
                      </a:lnTo>
                      <a:lnTo>
                        <a:pt x="10" y="0"/>
                      </a:lnTo>
                      <a:lnTo>
                        <a:pt x="8" y="0"/>
                      </a:lnTo>
                      <a:lnTo>
                        <a:pt x="0" y="972"/>
                      </a:lnTo>
                      <a:lnTo>
                        <a:pt x="4" y="710"/>
                      </a:lnTo>
                      <a:lnTo>
                        <a:pt x="478" y="70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1" name="Freeform 2990"/>
                <p:cNvSpPr>
                  <a:spLocks/>
                </p:cNvSpPr>
                <p:nvPr/>
              </p:nvSpPr>
              <p:spPr bwMode="auto">
                <a:xfrm>
                  <a:off x="4370731" y="3650648"/>
                  <a:ext cx="773868" cy="10284"/>
                </a:xfrm>
                <a:custGeom>
                  <a:avLst/>
                  <a:gdLst/>
                  <a:ahLst/>
                  <a:cxnLst>
                    <a:cxn ang="0">
                      <a:pos x="602" y="6"/>
                    </a:cxn>
                    <a:cxn ang="0">
                      <a:pos x="594" y="0"/>
                    </a:cxn>
                    <a:cxn ang="0">
                      <a:pos x="0" y="8"/>
                    </a:cxn>
                    <a:cxn ang="0">
                      <a:pos x="602" y="6"/>
                    </a:cxn>
                  </a:cxnLst>
                  <a:rect l="0" t="0" r="r" b="b"/>
                  <a:pathLst>
                    <a:path w="602" h="8">
                      <a:moveTo>
                        <a:pt x="602" y="6"/>
                      </a:moveTo>
                      <a:lnTo>
                        <a:pt x="594" y="0"/>
                      </a:lnTo>
                      <a:lnTo>
                        <a:pt x="0" y="8"/>
                      </a:lnTo>
                      <a:lnTo>
                        <a:pt x="602"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2" name="Freeform 2991"/>
                <p:cNvSpPr>
                  <a:spLocks/>
                </p:cNvSpPr>
                <p:nvPr/>
              </p:nvSpPr>
              <p:spPr bwMode="auto">
                <a:xfrm>
                  <a:off x="4861790" y="2246887"/>
                  <a:ext cx="95127" cy="485917"/>
                </a:xfrm>
                <a:custGeom>
                  <a:avLst/>
                  <a:gdLst/>
                  <a:ahLst/>
                  <a:cxnLst>
                    <a:cxn ang="0">
                      <a:pos x="74" y="378"/>
                    </a:cxn>
                    <a:cxn ang="0">
                      <a:pos x="2" y="0"/>
                    </a:cxn>
                    <a:cxn ang="0">
                      <a:pos x="0" y="0"/>
                    </a:cxn>
                    <a:cxn ang="0">
                      <a:pos x="74" y="378"/>
                    </a:cxn>
                  </a:cxnLst>
                  <a:rect l="0" t="0" r="r" b="b"/>
                  <a:pathLst>
                    <a:path w="74" h="378">
                      <a:moveTo>
                        <a:pt x="74" y="378"/>
                      </a:moveTo>
                      <a:lnTo>
                        <a:pt x="2" y="0"/>
                      </a:lnTo>
                      <a:lnTo>
                        <a:pt x="0" y="0"/>
                      </a:lnTo>
                      <a:lnTo>
                        <a:pt x="74" y="37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3" name="Freeform 2992"/>
                <p:cNvSpPr>
                  <a:spLocks/>
                </p:cNvSpPr>
                <p:nvPr/>
              </p:nvSpPr>
              <p:spPr bwMode="auto">
                <a:xfrm>
                  <a:off x="2952829" y="2095199"/>
                  <a:ext cx="1213508" cy="807291"/>
                </a:xfrm>
                <a:custGeom>
                  <a:avLst/>
                  <a:gdLst/>
                  <a:ahLst/>
                  <a:cxnLst>
                    <a:cxn ang="0">
                      <a:pos x="260" y="62"/>
                    </a:cxn>
                    <a:cxn ang="0">
                      <a:pos x="22" y="0"/>
                    </a:cxn>
                    <a:cxn ang="0">
                      <a:pos x="20" y="4"/>
                    </a:cxn>
                    <a:cxn ang="0">
                      <a:pos x="24" y="4"/>
                    </a:cxn>
                    <a:cxn ang="0">
                      <a:pos x="0" y="148"/>
                    </a:cxn>
                    <a:cxn ang="0">
                      <a:pos x="66" y="306"/>
                    </a:cxn>
                    <a:cxn ang="0">
                      <a:pos x="100" y="326"/>
                    </a:cxn>
                    <a:cxn ang="0">
                      <a:pos x="70" y="456"/>
                    </a:cxn>
                    <a:cxn ang="0">
                      <a:pos x="118" y="444"/>
                    </a:cxn>
                    <a:cxn ang="0">
                      <a:pos x="110" y="514"/>
                    </a:cxn>
                    <a:cxn ang="0">
                      <a:pos x="180" y="618"/>
                    </a:cxn>
                    <a:cxn ang="0">
                      <a:pos x="244" y="610"/>
                    </a:cxn>
                    <a:cxn ang="0">
                      <a:pos x="272" y="604"/>
                    </a:cxn>
                    <a:cxn ang="0">
                      <a:pos x="308" y="594"/>
                    </a:cxn>
                    <a:cxn ang="0">
                      <a:pos x="334" y="628"/>
                    </a:cxn>
                    <a:cxn ang="0">
                      <a:pos x="336" y="620"/>
                    </a:cxn>
                    <a:cxn ang="0">
                      <a:pos x="342" y="558"/>
                    </a:cxn>
                    <a:cxn ang="0">
                      <a:pos x="936" y="596"/>
                    </a:cxn>
                    <a:cxn ang="0">
                      <a:pos x="940" y="144"/>
                    </a:cxn>
                    <a:cxn ang="0">
                      <a:pos x="944" y="146"/>
                    </a:cxn>
                    <a:cxn ang="0">
                      <a:pos x="944" y="140"/>
                    </a:cxn>
                    <a:cxn ang="0">
                      <a:pos x="260" y="62"/>
                    </a:cxn>
                  </a:cxnLst>
                  <a:rect l="0" t="0" r="r" b="b"/>
                  <a:pathLst>
                    <a:path w="944" h="628">
                      <a:moveTo>
                        <a:pt x="260" y="62"/>
                      </a:moveTo>
                      <a:lnTo>
                        <a:pt x="22" y="0"/>
                      </a:lnTo>
                      <a:lnTo>
                        <a:pt x="20" y="4"/>
                      </a:lnTo>
                      <a:lnTo>
                        <a:pt x="24" y="4"/>
                      </a:lnTo>
                      <a:lnTo>
                        <a:pt x="0" y="148"/>
                      </a:lnTo>
                      <a:lnTo>
                        <a:pt x="66" y="306"/>
                      </a:lnTo>
                      <a:lnTo>
                        <a:pt x="100" y="326"/>
                      </a:lnTo>
                      <a:lnTo>
                        <a:pt x="70" y="456"/>
                      </a:lnTo>
                      <a:lnTo>
                        <a:pt x="118" y="444"/>
                      </a:lnTo>
                      <a:lnTo>
                        <a:pt x="110" y="514"/>
                      </a:lnTo>
                      <a:lnTo>
                        <a:pt x="180" y="618"/>
                      </a:lnTo>
                      <a:lnTo>
                        <a:pt x="244" y="610"/>
                      </a:lnTo>
                      <a:lnTo>
                        <a:pt x="272" y="604"/>
                      </a:lnTo>
                      <a:lnTo>
                        <a:pt x="308" y="594"/>
                      </a:lnTo>
                      <a:lnTo>
                        <a:pt x="334" y="628"/>
                      </a:lnTo>
                      <a:lnTo>
                        <a:pt x="336" y="620"/>
                      </a:lnTo>
                      <a:lnTo>
                        <a:pt x="342" y="558"/>
                      </a:lnTo>
                      <a:lnTo>
                        <a:pt x="936" y="596"/>
                      </a:lnTo>
                      <a:lnTo>
                        <a:pt x="940" y="144"/>
                      </a:lnTo>
                      <a:lnTo>
                        <a:pt x="944" y="146"/>
                      </a:lnTo>
                      <a:lnTo>
                        <a:pt x="944" y="140"/>
                      </a:lnTo>
                      <a:lnTo>
                        <a:pt x="260" y="6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4" name="Freeform 2993"/>
                <p:cNvSpPr>
                  <a:spLocks/>
                </p:cNvSpPr>
                <p:nvPr/>
              </p:nvSpPr>
              <p:spPr bwMode="auto">
                <a:xfrm>
                  <a:off x="4774376" y="3190441"/>
                  <a:ext cx="215963" cy="71988"/>
                </a:xfrm>
                <a:custGeom>
                  <a:avLst/>
                  <a:gdLst/>
                  <a:ahLst/>
                  <a:cxnLst>
                    <a:cxn ang="0">
                      <a:pos x="0" y="0"/>
                    </a:cxn>
                    <a:cxn ang="0">
                      <a:pos x="168" y="56"/>
                    </a:cxn>
                    <a:cxn ang="0">
                      <a:pos x="168" y="54"/>
                    </a:cxn>
                    <a:cxn ang="0">
                      <a:pos x="0" y="0"/>
                    </a:cxn>
                  </a:cxnLst>
                  <a:rect l="0" t="0" r="r" b="b"/>
                  <a:pathLst>
                    <a:path w="168" h="56">
                      <a:moveTo>
                        <a:pt x="0" y="0"/>
                      </a:moveTo>
                      <a:lnTo>
                        <a:pt x="168" y="56"/>
                      </a:lnTo>
                      <a:lnTo>
                        <a:pt x="168" y="54"/>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5" name="Freeform 2994"/>
                <p:cNvSpPr>
                  <a:spLocks/>
                </p:cNvSpPr>
                <p:nvPr/>
              </p:nvSpPr>
              <p:spPr bwMode="auto">
                <a:xfrm>
                  <a:off x="4167622" y="2241745"/>
                  <a:ext cx="789294" cy="498772"/>
                </a:xfrm>
                <a:custGeom>
                  <a:avLst/>
                  <a:gdLst/>
                  <a:ahLst/>
                  <a:cxnLst>
                    <a:cxn ang="0">
                      <a:pos x="614" y="382"/>
                    </a:cxn>
                    <a:cxn ang="0">
                      <a:pos x="540" y="4"/>
                    </a:cxn>
                    <a:cxn ang="0">
                      <a:pos x="542" y="4"/>
                    </a:cxn>
                    <a:cxn ang="0">
                      <a:pos x="542" y="0"/>
                    </a:cxn>
                    <a:cxn ang="0">
                      <a:pos x="26" y="32"/>
                    </a:cxn>
                    <a:cxn ang="0">
                      <a:pos x="2" y="28"/>
                    </a:cxn>
                    <a:cxn ang="0">
                      <a:pos x="2" y="34"/>
                    </a:cxn>
                    <a:cxn ang="0">
                      <a:pos x="4" y="34"/>
                    </a:cxn>
                    <a:cxn ang="0">
                      <a:pos x="0" y="388"/>
                    </a:cxn>
                    <a:cxn ang="0">
                      <a:pos x="612" y="386"/>
                    </a:cxn>
                    <a:cxn ang="0">
                      <a:pos x="610" y="388"/>
                    </a:cxn>
                    <a:cxn ang="0">
                      <a:pos x="610" y="388"/>
                    </a:cxn>
                    <a:cxn ang="0">
                      <a:pos x="614" y="382"/>
                    </a:cxn>
                  </a:cxnLst>
                  <a:rect l="0" t="0" r="r" b="b"/>
                  <a:pathLst>
                    <a:path w="614" h="388">
                      <a:moveTo>
                        <a:pt x="614" y="382"/>
                      </a:moveTo>
                      <a:lnTo>
                        <a:pt x="540" y="4"/>
                      </a:lnTo>
                      <a:lnTo>
                        <a:pt x="542" y="4"/>
                      </a:lnTo>
                      <a:lnTo>
                        <a:pt x="542" y="0"/>
                      </a:lnTo>
                      <a:lnTo>
                        <a:pt x="26" y="32"/>
                      </a:lnTo>
                      <a:lnTo>
                        <a:pt x="2" y="28"/>
                      </a:lnTo>
                      <a:lnTo>
                        <a:pt x="2" y="34"/>
                      </a:lnTo>
                      <a:lnTo>
                        <a:pt x="4" y="34"/>
                      </a:lnTo>
                      <a:lnTo>
                        <a:pt x="0" y="388"/>
                      </a:lnTo>
                      <a:lnTo>
                        <a:pt x="612" y="386"/>
                      </a:lnTo>
                      <a:lnTo>
                        <a:pt x="610" y="388"/>
                      </a:lnTo>
                      <a:lnTo>
                        <a:pt x="610" y="388"/>
                      </a:lnTo>
                      <a:lnTo>
                        <a:pt x="614" y="3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6" name="Freeform 2995"/>
                <p:cNvSpPr>
                  <a:spLocks/>
                </p:cNvSpPr>
                <p:nvPr/>
              </p:nvSpPr>
              <p:spPr bwMode="auto">
                <a:xfrm>
                  <a:off x="4159909" y="3195583"/>
                  <a:ext cx="974406" cy="465349"/>
                </a:xfrm>
                <a:custGeom>
                  <a:avLst/>
                  <a:gdLst/>
                  <a:ahLst/>
                  <a:cxnLst>
                    <a:cxn ang="0">
                      <a:pos x="736" y="292"/>
                    </a:cxn>
                    <a:cxn ang="0">
                      <a:pos x="734" y="292"/>
                    </a:cxn>
                    <a:cxn ang="0">
                      <a:pos x="734" y="290"/>
                    </a:cxn>
                    <a:cxn ang="0">
                      <a:pos x="734" y="290"/>
                    </a:cxn>
                    <a:cxn ang="0">
                      <a:pos x="646" y="52"/>
                    </a:cxn>
                    <a:cxn ang="0">
                      <a:pos x="646" y="52"/>
                    </a:cxn>
                    <a:cxn ang="0">
                      <a:pos x="648" y="58"/>
                    </a:cxn>
                    <a:cxn ang="0">
                      <a:pos x="478" y="0"/>
                    </a:cxn>
                    <a:cxn ang="0">
                      <a:pos x="4" y="2"/>
                    </a:cxn>
                    <a:cxn ang="0">
                      <a:pos x="0" y="264"/>
                    </a:cxn>
                    <a:cxn ang="0">
                      <a:pos x="158" y="268"/>
                    </a:cxn>
                    <a:cxn ang="0">
                      <a:pos x="164" y="362"/>
                    </a:cxn>
                    <a:cxn ang="0">
                      <a:pos x="758" y="354"/>
                    </a:cxn>
                    <a:cxn ang="0">
                      <a:pos x="736" y="292"/>
                    </a:cxn>
                  </a:cxnLst>
                  <a:rect l="0" t="0" r="r" b="b"/>
                  <a:pathLst>
                    <a:path w="758" h="362">
                      <a:moveTo>
                        <a:pt x="736" y="292"/>
                      </a:moveTo>
                      <a:lnTo>
                        <a:pt x="734" y="292"/>
                      </a:lnTo>
                      <a:lnTo>
                        <a:pt x="734" y="290"/>
                      </a:lnTo>
                      <a:lnTo>
                        <a:pt x="734" y="290"/>
                      </a:lnTo>
                      <a:lnTo>
                        <a:pt x="646" y="52"/>
                      </a:lnTo>
                      <a:lnTo>
                        <a:pt x="646" y="52"/>
                      </a:lnTo>
                      <a:lnTo>
                        <a:pt x="648" y="58"/>
                      </a:lnTo>
                      <a:lnTo>
                        <a:pt x="478" y="0"/>
                      </a:lnTo>
                      <a:lnTo>
                        <a:pt x="4" y="2"/>
                      </a:lnTo>
                      <a:lnTo>
                        <a:pt x="0" y="264"/>
                      </a:lnTo>
                      <a:lnTo>
                        <a:pt x="158" y="268"/>
                      </a:lnTo>
                      <a:lnTo>
                        <a:pt x="164" y="362"/>
                      </a:lnTo>
                      <a:lnTo>
                        <a:pt x="758" y="354"/>
                      </a:lnTo>
                      <a:lnTo>
                        <a:pt x="736" y="29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7" name="Freeform 2996"/>
                <p:cNvSpPr>
                  <a:spLocks/>
                </p:cNvSpPr>
                <p:nvPr/>
              </p:nvSpPr>
              <p:spPr bwMode="auto">
                <a:xfrm>
                  <a:off x="4165051" y="2740517"/>
                  <a:ext cx="825288" cy="521911"/>
                </a:xfrm>
                <a:custGeom>
                  <a:avLst/>
                  <a:gdLst/>
                  <a:ahLst/>
                  <a:cxnLst>
                    <a:cxn ang="0">
                      <a:pos x="636" y="390"/>
                    </a:cxn>
                    <a:cxn ang="0">
                      <a:pos x="632" y="252"/>
                    </a:cxn>
                    <a:cxn ang="0">
                      <a:pos x="632" y="252"/>
                    </a:cxn>
                    <a:cxn ang="0">
                      <a:pos x="632" y="250"/>
                    </a:cxn>
                    <a:cxn ang="0">
                      <a:pos x="626" y="64"/>
                    </a:cxn>
                    <a:cxn ang="0">
                      <a:pos x="596" y="26"/>
                    </a:cxn>
                    <a:cxn ang="0">
                      <a:pos x="612" y="0"/>
                    </a:cxn>
                    <a:cxn ang="0">
                      <a:pos x="612" y="0"/>
                    </a:cxn>
                    <a:cxn ang="0">
                      <a:pos x="612" y="2"/>
                    </a:cxn>
                    <a:cxn ang="0">
                      <a:pos x="2" y="4"/>
                    </a:cxn>
                    <a:cxn ang="0">
                      <a:pos x="2" y="104"/>
                    </a:cxn>
                    <a:cxn ang="0">
                      <a:pos x="4" y="104"/>
                    </a:cxn>
                    <a:cxn ang="0">
                      <a:pos x="0" y="352"/>
                    </a:cxn>
                    <a:cxn ang="0">
                      <a:pos x="474" y="350"/>
                    </a:cxn>
                    <a:cxn ang="0">
                      <a:pos x="642" y="404"/>
                    </a:cxn>
                    <a:cxn ang="0">
                      <a:pos x="642" y="406"/>
                    </a:cxn>
                    <a:cxn ang="0">
                      <a:pos x="642" y="406"/>
                    </a:cxn>
                    <a:cxn ang="0">
                      <a:pos x="636" y="390"/>
                    </a:cxn>
                  </a:cxnLst>
                  <a:rect l="0" t="0" r="r" b="b"/>
                  <a:pathLst>
                    <a:path w="642" h="406">
                      <a:moveTo>
                        <a:pt x="636" y="390"/>
                      </a:moveTo>
                      <a:lnTo>
                        <a:pt x="632" y="252"/>
                      </a:lnTo>
                      <a:lnTo>
                        <a:pt x="632" y="252"/>
                      </a:lnTo>
                      <a:lnTo>
                        <a:pt x="632" y="250"/>
                      </a:lnTo>
                      <a:lnTo>
                        <a:pt x="626" y="64"/>
                      </a:lnTo>
                      <a:lnTo>
                        <a:pt x="596" y="26"/>
                      </a:lnTo>
                      <a:lnTo>
                        <a:pt x="612" y="0"/>
                      </a:lnTo>
                      <a:lnTo>
                        <a:pt x="612" y="0"/>
                      </a:lnTo>
                      <a:lnTo>
                        <a:pt x="612" y="2"/>
                      </a:lnTo>
                      <a:lnTo>
                        <a:pt x="2" y="4"/>
                      </a:lnTo>
                      <a:lnTo>
                        <a:pt x="2" y="104"/>
                      </a:lnTo>
                      <a:lnTo>
                        <a:pt x="4" y="104"/>
                      </a:lnTo>
                      <a:lnTo>
                        <a:pt x="0" y="352"/>
                      </a:lnTo>
                      <a:lnTo>
                        <a:pt x="474" y="350"/>
                      </a:lnTo>
                      <a:lnTo>
                        <a:pt x="642" y="404"/>
                      </a:lnTo>
                      <a:lnTo>
                        <a:pt x="642" y="406"/>
                      </a:lnTo>
                      <a:lnTo>
                        <a:pt x="642" y="406"/>
                      </a:lnTo>
                      <a:lnTo>
                        <a:pt x="636" y="39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8" name="Freeform 2997"/>
                <p:cNvSpPr>
                  <a:spLocks/>
                </p:cNvSpPr>
                <p:nvPr/>
              </p:nvSpPr>
              <p:spPr bwMode="auto">
                <a:xfrm>
                  <a:off x="4987769" y="3031039"/>
                  <a:ext cx="673600" cy="537337"/>
                </a:xfrm>
                <a:custGeom>
                  <a:avLst/>
                  <a:gdLst/>
                  <a:ahLst/>
                  <a:cxnLst>
                    <a:cxn ang="0">
                      <a:pos x="524" y="202"/>
                    </a:cxn>
                    <a:cxn ang="0">
                      <a:pos x="516" y="146"/>
                    </a:cxn>
                    <a:cxn ang="0">
                      <a:pos x="444" y="76"/>
                    </a:cxn>
                    <a:cxn ang="0">
                      <a:pos x="428" y="2"/>
                    </a:cxn>
                    <a:cxn ang="0">
                      <a:pos x="428" y="0"/>
                    </a:cxn>
                    <a:cxn ang="0">
                      <a:pos x="416" y="0"/>
                    </a:cxn>
                    <a:cxn ang="0">
                      <a:pos x="426" y="0"/>
                    </a:cxn>
                    <a:cxn ang="0">
                      <a:pos x="428" y="6"/>
                    </a:cxn>
                    <a:cxn ang="0">
                      <a:pos x="0" y="24"/>
                    </a:cxn>
                    <a:cxn ang="0">
                      <a:pos x="4" y="160"/>
                    </a:cxn>
                    <a:cxn ang="0">
                      <a:pos x="98" y="418"/>
                    </a:cxn>
                    <a:cxn ang="0">
                      <a:pos x="444" y="408"/>
                    </a:cxn>
                    <a:cxn ang="0">
                      <a:pos x="444" y="378"/>
                    </a:cxn>
                    <a:cxn ang="0">
                      <a:pos x="484" y="308"/>
                    </a:cxn>
                    <a:cxn ang="0">
                      <a:pos x="464" y="268"/>
                    </a:cxn>
                    <a:cxn ang="0">
                      <a:pos x="524" y="202"/>
                    </a:cxn>
                  </a:cxnLst>
                  <a:rect l="0" t="0" r="r" b="b"/>
                  <a:pathLst>
                    <a:path w="524" h="418">
                      <a:moveTo>
                        <a:pt x="524" y="202"/>
                      </a:moveTo>
                      <a:lnTo>
                        <a:pt x="516" y="146"/>
                      </a:lnTo>
                      <a:lnTo>
                        <a:pt x="444" y="76"/>
                      </a:lnTo>
                      <a:lnTo>
                        <a:pt x="428" y="2"/>
                      </a:lnTo>
                      <a:lnTo>
                        <a:pt x="428" y="0"/>
                      </a:lnTo>
                      <a:lnTo>
                        <a:pt x="416" y="0"/>
                      </a:lnTo>
                      <a:lnTo>
                        <a:pt x="426" y="0"/>
                      </a:lnTo>
                      <a:lnTo>
                        <a:pt x="428" y="6"/>
                      </a:lnTo>
                      <a:lnTo>
                        <a:pt x="0" y="24"/>
                      </a:lnTo>
                      <a:lnTo>
                        <a:pt x="4" y="160"/>
                      </a:lnTo>
                      <a:lnTo>
                        <a:pt x="98" y="418"/>
                      </a:lnTo>
                      <a:lnTo>
                        <a:pt x="444" y="408"/>
                      </a:lnTo>
                      <a:lnTo>
                        <a:pt x="444" y="378"/>
                      </a:lnTo>
                      <a:lnTo>
                        <a:pt x="484" y="308"/>
                      </a:lnTo>
                      <a:lnTo>
                        <a:pt x="464" y="268"/>
                      </a:lnTo>
                      <a:lnTo>
                        <a:pt x="524" y="20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39" name="Freeform 2998"/>
                <p:cNvSpPr>
                  <a:spLocks/>
                </p:cNvSpPr>
                <p:nvPr/>
              </p:nvSpPr>
              <p:spPr bwMode="auto">
                <a:xfrm>
                  <a:off x="4864361" y="2231461"/>
                  <a:ext cx="753300" cy="820146"/>
                </a:xfrm>
                <a:custGeom>
                  <a:avLst/>
                  <a:gdLst/>
                  <a:ahLst/>
                  <a:cxnLst>
                    <a:cxn ang="0">
                      <a:pos x="514" y="566"/>
                    </a:cxn>
                    <a:cxn ang="0">
                      <a:pos x="376" y="482"/>
                    </a:cxn>
                    <a:cxn ang="0">
                      <a:pos x="346" y="344"/>
                    </a:cxn>
                    <a:cxn ang="0">
                      <a:pos x="386" y="302"/>
                    </a:cxn>
                    <a:cxn ang="0">
                      <a:pos x="424" y="214"/>
                    </a:cxn>
                    <a:cxn ang="0">
                      <a:pos x="418" y="216"/>
                    </a:cxn>
                    <a:cxn ang="0">
                      <a:pos x="506" y="108"/>
                    </a:cxn>
                    <a:cxn ang="0">
                      <a:pos x="586" y="54"/>
                    </a:cxn>
                    <a:cxn ang="0">
                      <a:pos x="406" y="54"/>
                    </a:cxn>
                    <a:cxn ang="0">
                      <a:pos x="158" y="0"/>
                    </a:cxn>
                    <a:cxn ang="0">
                      <a:pos x="0" y="8"/>
                    </a:cxn>
                    <a:cxn ang="0">
                      <a:pos x="0" y="12"/>
                    </a:cxn>
                    <a:cxn ang="0">
                      <a:pos x="4" y="14"/>
                    </a:cxn>
                    <a:cxn ang="0">
                      <a:pos x="78" y="390"/>
                    </a:cxn>
                    <a:cxn ang="0">
                      <a:pos x="60" y="422"/>
                    </a:cxn>
                    <a:cxn ang="0">
                      <a:pos x="90" y="460"/>
                    </a:cxn>
                    <a:cxn ang="0">
                      <a:pos x="96" y="638"/>
                    </a:cxn>
                    <a:cxn ang="0">
                      <a:pos x="512" y="622"/>
                    </a:cxn>
                    <a:cxn ang="0">
                      <a:pos x="524" y="622"/>
                    </a:cxn>
                    <a:cxn ang="0">
                      <a:pos x="514" y="566"/>
                    </a:cxn>
                  </a:cxnLst>
                  <a:rect l="0" t="0" r="r" b="b"/>
                  <a:pathLst>
                    <a:path w="586" h="638">
                      <a:moveTo>
                        <a:pt x="514" y="566"/>
                      </a:moveTo>
                      <a:lnTo>
                        <a:pt x="376" y="482"/>
                      </a:lnTo>
                      <a:lnTo>
                        <a:pt x="346" y="344"/>
                      </a:lnTo>
                      <a:lnTo>
                        <a:pt x="386" y="302"/>
                      </a:lnTo>
                      <a:lnTo>
                        <a:pt x="424" y="214"/>
                      </a:lnTo>
                      <a:lnTo>
                        <a:pt x="418" y="216"/>
                      </a:lnTo>
                      <a:lnTo>
                        <a:pt x="506" y="108"/>
                      </a:lnTo>
                      <a:lnTo>
                        <a:pt x="586" y="54"/>
                      </a:lnTo>
                      <a:lnTo>
                        <a:pt x="406" y="54"/>
                      </a:lnTo>
                      <a:lnTo>
                        <a:pt x="158" y="0"/>
                      </a:lnTo>
                      <a:lnTo>
                        <a:pt x="0" y="8"/>
                      </a:lnTo>
                      <a:lnTo>
                        <a:pt x="0" y="12"/>
                      </a:lnTo>
                      <a:lnTo>
                        <a:pt x="4" y="14"/>
                      </a:lnTo>
                      <a:lnTo>
                        <a:pt x="78" y="390"/>
                      </a:lnTo>
                      <a:lnTo>
                        <a:pt x="60" y="422"/>
                      </a:lnTo>
                      <a:lnTo>
                        <a:pt x="90" y="460"/>
                      </a:lnTo>
                      <a:lnTo>
                        <a:pt x="96" y="638"/>
                      </a:lnTo>
                      <a:lnTo>
                        <a:pt x="512" y="622"/>
                      </a:lnTo>
                      <a:lnTo>
                        <a:pt x="524" y="622"/>
                      </a:lnTo>
                      <a:lnTo>
                        <a:pt x="514" y="5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0" name="Freeform 2999"/>
                <p:cNvSpPr>
                  <a:spLocks/>
                </p:cNvSpPr>
                <p:nvPr/>
              </p:nvSpPr>
              <p:spPr bwMode="auto">
                <a:xfrm>
                  <a:off x="5725643" y="3735491"/>
                  <a:ext cx="105411" cy="177398"/>
                </a:xfrm>
                <a:custGeom>
                  <a:avLst/>
                  <a:gdLst/>
                  <a:ahLst/>
                  <a:cxnLst>
                    <a:cxn ang="0">
                      <a:pos x="4" y="84"/>
                    </a:cxn>
                    <a:cxn ang="0">
                      <a:pos x="4" y="0"/>
                    </a:cxn>
                    <a:cxn ang="0">
                      <a:pos x="0" y="84"/>
                    </a:cxn>
                    <a:cxn ang="0">
                      <a:pos x="82" y="138"/>
                    </a:cxn>
                    <a:cxn ang="0">
                      <a:pos x="4" y="84"/>
                    </a:cxn>
                  </a:cxnLst>
                  <a:rect l="0" t="0" r="r" b="b"/>
                  <a:pathLst>
                    <a:path w="82" h="138">
                      <a:moveTo>
                        <a:pt x="4" y="84"/>
                      </a:moveTo>
                      <a:lnTo>
                        <a:pt x="4" y="0"/>
                      </a:lnTo>
                      <a:lnTo>
                        <a:pt x="0" y="84"/>
                      </a:lnTo>
                      <a:lnTo>
                        <a:pt x="82" y="138"/>
                      </a:lnTo>
                      <a:lnTo>
                        <a:pt x="4" y="8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1" name="Freeform 3000"/>
                <p:cNvSpPr>
                  <a:spLocks/>
                </p:cNvSpPr>
                <p:nvPr/>
              </p:nvSpPr>
              <p:spPr bwMode="auto">
                <a:xfrm>
                  <a:off x="5725643" y="3835760"/>
                  <a:ext cx="300806" cy="187682"/>
                </a:xfrm>
                <a:custGeom>
                  <a:avLst/>
                  <a:gdLst/>
                  <a:ahLst/>
                  <a:cxnLst>
                    <a:cxn ang="0">
                      <a:pos x="110" y="146"/>
                    </a:cxn>
                    <a:cxn ang="0">
                      <a:pos x="132" y="102"/>
                    </a:cxn>
                    <a:cxn ang="0">
                      <a:pos x="182" y="128"/>
                    </a:cxn>
                    <a:cxn ang="0">
                      <a:pos x="224" y="72"/>
                    </a:cxn>
                    <a:cxn ang="0">
                      <a:pos x="234" y="0"/>
                    </a:cxn>
                    <a:cxn ang="0">
                      <a:pos x="222" y="72"/>
                    </a:cxn>
                    <a:cxn ang="0">
                      <a:pos x="182" y="124"/>
                    </a:cxn>
                    <a:cxn ang="0">
                      <a:pos x="132" y="96"/>
                    </a:cxn>
                    <a:cxn ang="0">
                      <a:pos x="110" y="138"/>
                    </a:cxn>
                    <a:cxn ang="0">
                      <a:pos x="82" y="60"/>
                    </a:cxn>
                    <a:cxn ang="0">
                      <a:pos x="0" y="6"/>
                    </a:cxn>
                    <a:cxn ang="0">
                      <a:pos x="80" y="64"/>
                    </a:cxn>
                    <a:cxn ang="0">
                      <a:pos x="110" y="146"/>
                    </a:cxn>
                  </a:cxnLst>
                  <a:rect l="0" t="0" r="r" b="b"/>
                  <a:pathLst>
                    <a:path w="234" h="146">
                      <a:moveTo>
                        <a:pt x="110" y="146"/>
                      </a:moveTo>
                      <a:lnTo>
                        <a:pt x="132" y="102"/>
                      </a:lnTo>
                      <a:lnTo>
                        <a:pt x="182" y="128"/>
                      </a:lnTo>
                      <a:lnTo>
                        <a:pt x="224" y="72"/>
                      </a:lnTo>
                      <a:lnTo>
                        <a:pt x="234" y="0"/>
                      </a:lnTo>
                      <a:lnTo>
                        <a:pt x="222" y="72"/>
                      </a:lnTo>
                      <a:lnTo>
                        <a:pt x="182" y="124"/>
                      </a:lnTo>
                      <a:lnTo>
                        <a:pt x="132" y="96"/>
                      </a:lnTo>
                      <a:lnTo>
                        <a:pt x="110" y="138"/>
                      </a:lnTo>
                      <a:lnTo>
                        <a:pt x="82" y="60"/>
                      </a:lnTo>
                      <a:lnTo>
                        <a:pt x="0" y="6"/>
                      </a:lnTo>
                      <a:lnTo>
                        <a:pt x="80" y="64"/>
                      </a:lnTo>
                      <a:lnTo>
                        <a:pt x="110" y="14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2" name="Freeform 3001"/>
                <p:cNvSpPr>
                  <a:spLocks/>
                </p:cNvSpPr>
                <p:nvPr/>
              </p:nvSpPr>
              <p:spPr bwMode="auto">
                <a:xfrm>
                  <a:off x="6011023" y="3717494"/>
                  <a:ext cx="35994" cy="210821"/>
                </a:xfrm>
                <a:custGeom>
                  <a:avLst/>
                  <a:gdLst/>
                  <a:ahLst/>
                  <a:cxnLst>
                    <a:cxn ang="0">
                      <a:pos x="0" y="164"/>
                    </a:cxn>
                    <a:cxn ang="0">
                      <a:pos x="12" y="92"/>
                    </a:cxn>
                    <a:cxn ang="0">
                      <a:pos x="14" y="82"/>
                    </a:cxn>
                    <a:cxn ang="0">
                      <a:pos x="16" y="72"/>
                    </a:cxn>
                    <a:cxn ang="0">
                      <a:pos x="28" y="0"/>
                    </a:cxn>
                    <a:cxn ang="0">
                      <a:pos x="8" y="82"/>
                    </a:cxn>
                    <a:cxn ang="0">
                      <a:pos x="0" y="164"/>
                    </a:cxn>
                  </a:cxnLst>
                  <a:rect l="0" t="0" r="r" b="b"/>
                  <a:pathLst>
                    <a:path w="28" h="164">
                      <a:moveTo>
                        <a:pt x="0" y="164"/>
                      </a:moveTo>
                      <a:lnTo>
                        <a:pt x="12" y="92"/>
                      </a:lnTo>
                      <a:lnTo>
                        <a:pt x="14" y="82"/>
                      </a:lnTo>
                      <a:lnTo>
                        <a:pt x="16" y="72"/>
                      </a:lnTo>
                      <a:lnTo>
                        <a:pt x="28" y="0"/>
                      </a:lnTo>
                      <a:lnTo>
                        <a:pt x="8" y="82"/>
                      </a:lnTo>
                      <a:lnTo>
                        <a:pt x="0" y="16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3" name="Freeform 3003"/>
                <p:cNvSpPr>
                  <a:spLocks/>
                </p:cNvSpPr>
                <p:nvPr/>
              </p:nvSpPr>
              <p:spPr bwMode="auto">
                <a:xfrm>
                  <a:off x="6026449" y="3810050"/>
                  <a:ext cx="5142" cy="25710"/>
                </a:xfrm>
                <a:custGeom>
                  <a:avLst/>
                  <a:gdLst/>
                  <a:ahLst/>
                  <a:cxnLst>
                    <a:cxn ang="0">
                      <a:pos x="0" y="20"/>
                    </a:cxn>
                    <a:cxn ang="0">
                      <a:pos x="4" y="0"/>
                    </a:cxn>
                    <a:cxn ang="0">
                      <a:pos x="2" y="10"/>
                    </a:cxn>
                    <a:cxn ang="0">
                      <a:pos x="0" y="20"/>
                    </a:cxn>
                  </a:cxnLst>
                  <a:rect l="0" t="0" r="r" b="b"/>
                  <a:pathLst>
                    <a:path w="4" h="20">
                      <a:moveTo>
                        <a:pt x="0" y="20"/>
                      </a:moveTo>
                      <a:lnTo>
                        <a:pt x="4" y="0"/>
                      </a:lnTo>
                      <a:lnTo>
                        <a:pt x="2" y="10"/>
                      </a:lnTo>
                      <a:lnTo>
                        <a:pt x="0" y="2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4" name="Freeform 3004"/>
                <p:cNvSpPr>
                  <a:spLocks/>
                </p:cNvSpPr>
                <p:nvPr/>
              </p:nvSpPr>
              <p:spPr bwMode="auto">
                <a:xfrm>
                  <a:off x="6088153" y="3784340"/>
                  <a:ext cx="133692" cy="77130"/>
                </a:xfrm>
                <a:custGeom>
                  <a:avLst/>
                  <a:gdLst/>
                  <a:ahLst/>
                  <a:cxnLst>
                    <a:cxn ang="0">
                      <a:pos x="24" y="54"/>
                    </a:cxn>
                    <a:cxn ang="0">
                      <a:pos x="0" y="40"/>
                    </a:cxn>
                    <a:cxn ang="0">
                      <a:pos x="24" y="60"/>
                    </a:cxn>
                    <a:cxn ang="0">
                      <a:pos x="104" y="0"/>
                    </a:cxn>
                    <a:cxn ang="0">
                      <a:pos x="24" y="54"/>
                    </a:cxn>
                  </a:cxnLst>
                  <a:rect l="0" t="0" r="r" b="b"/>
                  <a:pathLst>
                    <a:path w="104" h="60">
                      <a:moveTo>
                        <a:pt x="24" y="54"/>
                      </a:moveTo>
                      <a:lnTo>
                        <a:pt x="0" y="40"/>
                      </a:lnTo>
                      <a:lnTo>
                        <a:pt x="24" y="60"/>
                      </a:lnTo>
                      <a:lnTo>
                        <a:pt x="104" y="0"/>
                      </a:lnTo>
                      <a:lnTo>
                        <a:pt x="24" y="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5" name="Freeform 3005"/>
                <p:cNvSpPr>
                  <a:spLocks/>
                </p:cNvSpPr>
                <p:nvPr/>
              </p:nvSpPr>
              <p:spPr bwMode="auto">
                <a:xfrm>
                  <a:off x="6257838" y="3612083"/>
                  <a:ext cx="113124" cy="190253"/>
                </a:xfrm>
                <a:custGeom>
                  <a:avLst/>
                  <a:gdLst/>
                  <a:ahLst/>
                  <a:cxnLst>
                    <a:cxn ang="0">
                      <a:pos x="0" y="148"/>
                    </a:cxn>
                    <a:cxn ang="0">
                      <a:pos x="52" y="42"/>
                    </a:cxn>
                    <a:cxn ang="0">
                      <a:pos x="88" y="0"/>
                    </a:cxn>
                    <a:cxn ang="0">
                      <a:pos x="50" y="40"/>
                    </a:cxn>
                    <a:cxn ang="0">
                      <a:pos x="0" y="148"/>
                    </a:cxn>
                  </a:cxnLst>
                  <a:rect l="0" t="0" r="r" b="b"/>
                  <a:pathLst>
                    <a:path w="88" h="148">
                      <a:moveTo>
                        <a:pt x="0" y="148"/>
                      </a:moveTo>
                      <a:lnTo>
                        <a:pt x="52" y="42"/>
                      </a:lnTo>
                      <a:lnTo>
                        <a:pt x="88" y="0"/>
                      </a:lnTo>
                      <a:lnTo>
                        <a:pt x="50" y="40"/>
                      </a:lnTo>
                      <a:lnTo>
                        <a:pt x="0" y="14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6" name="Freeform 3006"/>
                <p:cNvSpPr>
                  <a:spLocks/>
                </p:cNvSpPr>
                <p:nvPr/>
              </p:nvSpPr>
              <p:spPr bwMode="auto">
                <a:xfrm>
                  <a:off x="6018736" y="3835760"/>
                  <a:ext cx="100269" cy="61704"/>
                </a:xfrm>
                <a:custGeom>
                  <a:avLst/>
                  <a:gdLst/>
                  <a:ahLst/>
                  <a:cxnLst>
                    <a:cxn ang="0">
                      <a:pos x="0" y="44"/>
                    </a:cxn>
                    <a:cxn ang="0">
                      <a:pos x="0" y="48"/>
                    </a:cxn>
                    <a:cxn ang="0">
                      <a:pos x="54" y="4"/>
                    </a:cxn>
                    <a:cxn ang="0">
                      <a:pos x="78" y="20"/>
                    </a:cxn>
                    <a:cxn ang="0">
                      <a:pos x="54" y="0"/>
                    </a:cxn>
                    <a:cxn ang="0">
                      <a:pos x="0" y="44"/>
                    </a:cxn>
                  </a:cxnLst>
                  <a:rect l="0" t="0" r="r" b="b"/>
                  <a:pathLst>
                    <a:path w="78" h="48">
                      <a:moveTo>
                        <a:pt x="0" y="44"/>
                      </a:moveTo>
                      <a:lnTo>
                        <a:pt x="0" y="48"/>
                      </a:lnTo>
                      <a:lnTo>
                        <a:pt x="54" y="4"/>
                      </a:lnTo>
                      <a:lnTo>
                        <a:pt x="78" y="20"/>
                      </a:lnTo>
                      <a:lnTo>
                        <a:pt x="54" y="0"/>
                      </a:lnTo>
                      <a:lnTo>
                        <a:pt x="0" y="4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7" name="Freeform 3007"/>
                <p:cNvSpPr>
                  <a:spLocks/>
                </p:cNvSpPr>
                <p:nvPr/>
              </p:nvSpPr>
              <p:spPr bwMode="auto">
                <a:xfrm>
                  <a:off x="6119005" y="3666074"/>
                  <a:ext cx="205679" cy="195395"/>
                </a:xfrm>
                <a:custGeom>
                  <a:avLst/>
                  <a:gdLst/>
                  <a:ahLst/>
                  <a:cxnLst>
                    <a:cxn ang="0">
                      <a:pos x="80" y="92"/>
                    </a:cxn>
                    <a:cxn ang="0">
                      <a:pos x="0" y="152"/>
                    </a:cxn>
                    <a:cxn ang="0">
                      <a:pos x="80" y="96"/>
                    </a:cxn>
                    <a:cxn ang="0">
                      <a:pos x="110" y="110"/>
                    </a:cxn>
                    <a:cxn ang="0">
                      <a:pos x="160" y="0"/>
                    </a:cxn>
                    <a:cxn ang="0">
                      <a:pos x="108" y="106"/>
                    </a:cxn>
                    <a:cxn ang="0">
                      <a:pos x="80" y="92"/>
                    </a:cxn>
                  </a:cxnLst>
                  <a:rect l="0" t="0" r="r" b="b"/>
                  <a:pathLst>
                    <a:path w="160" h="152">
                      <a:moveTo>
                        <a:pt x="80" y="92"/>
                      </a:moveTo>
                      <a:lnTo>
                        <a:pt x="0" y="152"/>
                      </a:lnTo>
                      <a:lnTo>
                        <a:pt x="80" y="96"/>
                      </a:lnTo>
                      <a:lnTo>
                        <a:pt x="110" y="110"/>
                      </a:lnTo>
                      <a:lnTo>
                        <a:pt x="160" y="0"/>
                      </a:lnTo>
                      <a:lnTo>
                        <a:pt x="108" y="106"/>
                      </a:lnTo>
                      <a:lnTo>
                        <a:pt x="80" y="9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8" name="Freeform 3008"/>
                <p:cNvSpPr>
                  <a:spLocks/>
                </p:cNvSpPr>
                <p:nvPr/>
              </p:nvSpPr>
              <p:spPr bwMode="auto">
                <a:xfrm>
                  <a:off x="6365820" y="3594087"/>
                  <a:ext cx="5142" cy="17997"/>
                </a:xfrm>
                <a:custGeom>
                  <a:avLst/>
                  <a:gdLst/>
                  <a:ahLst/>
                  <a:cxnLst>
                    <a:cxn ang="0">
                      <a:pos x="0" y="2"/>
                    </a:cxn>
                    <a:cxn ang="0">
                      <a:pos x="4" y="14"/>
                    </a:cxn>
                    <a:cxn ang="0">
                      <a:pos x="0" y="0"/>
                    </a:cxn>
                    <a:cxn ang="0">
                      <a:pos x="0" y="2"/>
                    </a:cxn>
                    <a:cxn ang="0">
                      <a:pos x="0" y="2"/>
                    </a:cxn>
                  </a:cxnLst>
                  <a:rect l="0" t="0" r="r" b="b"/>
                  <a:pathLst>
                    <a:path w="4" h="14">
                      <a:moveTo>
                        <a:pt x="0" y="2"/>
                      </a:moveTo>
                      <a:lnTo>
                        <a:pt x="4" y="14"/>
                      </a:lnTo>
                      <a:lnTo>
                        <a:pt x="0" y="0"/>
                      </a:lnTo>
                      <a:lnTo>
                        <a:pt x="0" y="2"/>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49" name="Freeform 3010"/>
                <p:cNvSpPr>
                  <a:spLocks/>
                </p:cNvSpPr>
                <p:nvPr/>
              </p:nvSpPr>
              <p:spPr bwMode="auto">
                <a:xfrm>
                  <a:off x="6000739" y="3213580"/>
                  <a:ext cx="370223" cy="673600"/>
                </a:xfrm>
                <a:custGeom>
                  <a:avLst/>
                  <a:gdLst/>
                  <a:ahLst/>
                  <a:cxnLst>
                    <a:cxn ang="0">
                      <a:pos x="92" y="498"/>
                    </a:cxn>
                    <a:cxn ang="0">
                      <a:pos x="172" y="444"/>
                    </a:cxn>
                    <a:cxn ang="0">
                      <a:pos x="200" y="458"/>
                    </a:cxn>
                    <a:cxn ang="0">
                      <a:pos x="250" y="350"/>
                    </a:cxn>
                    <a:cxn ang="0">
                      <a:pos x="288" y="310"/>
                    </a:cxn>
                    <a:cxn ang="0">
                      <a:pos x="284" y="298"/>
                    </a:cxn>
                    <a:cxn ang="0">
                      <a:pos x="284" y="298"/>
                    </a:cxn>
                    <a:cxn ang="0">
                      <a:pos x="284" y="296"/>
                    </a:cxn>
                    <a:cxn ang="0">
                      <a:pos x="216" y="0"/>
                    </a:cxn>
                    <a:cxn ang="0">
                      <a:pos x="26" y="6"/>
                    </a:cxn>
                    <a:cxn ang="0">
                      <a:pos x="0" y="28"/>
                    </a:cxn>
                    <a:cxn ang="0">
                      <a:pos x="38" y="392"/>
                    </a:cxn>
                    <a:cxn ang="0">
                      <a:pos x="24" y="464"/>
                    </a:cxn>
                    <a:cxn ang="0">
                      <a:pos x="20" y="484"/>
                    </a:cxn>
                    <a:cxn ang="0">
                      <a:pos x="14" y="524"/>
                    </a:cxn>
                    <a:cxn ang="0">
                      <a:pos x="68" y="484"/>
                    </a:cxn>
                    <a:cxn ang="0">
                      <a:pos x="92" y="498"/>
                    </a:cxn>
                  </a:cxnLst>
                  <a:rect l="0" t="0" r="r" b="b"/>
                  <a:pathLst>
                    <a:path w="288" h="524">
                      <a:moveTo>
                        <a:pt x="92" y="498"/>
                      </a:moveTo>
                      <a:lnTo>
                        <a:pt x="172" y="444"/>
                      </a:lnTo>
                      <a:lnTo>
                        <a:pt x="200" y="458"/>
                      </a:lnTo>
                      <a:lnTo>
                        <a:pt x="250" y="350"/>
                      </a:lnTo>
                      <a:lnTo>
                        <a:pt x="288" y="310"/>
                      </a:lnTo>
                      <a:lnTo>
                        <a:pt x="284" y="298"/>
                      </a:lnTo>
                      <a:lnTo>
                        <a:pt x="284" y="298"/>
                      </a:lnTo>
                      <a:lnTo>
                        <a:pt x="284" y="296"/>
                      </a:lnTo>
                      <a:lnTo>
                        <a:pt x="216" y="0"/>
                      </a:lnTo>
                      <a:lnTo>
                        <a:pt x="26" y="6"/>
                      </a:lnTo>
                      <a:lnTo>
                        <a:pt x="0" y="28"/>
                      </a:lnTo>
                      <a:lnTo>
                        <a:pt x="38" y="392"/>
                      </a:lnTo>
                      <a:lnTo>
                        <a:pt x="24" y="464"/>
                      </a:lnTo>
                      <a:lnTo>
                        <a:pt x="20" y="484"/>
                      </a:lnTo>
                      <a:lnTo>
                        <a:pt x="14" y="524"/>
                      </a:lnTo>
                      <a:lnTo>
                        <a:pt x="68" y="484"/>
                      </a:lnTo>
                      <a:lnTo>
                        <a:pt x="92" y="49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0" name="Freeform 3011"/>
                <p:cNvSpPr>
                  <a:spLocks/>
                </p:cNvSpPr>
                <p:nvPr/>
              </p:nvSpPr>
              <p:spPr bwMode="auto">
                <a:xfrm>
                  <a:off x="6090724" y="4316535"/>
                  <a:ext cx="41136" cy="449923"/>
                </a:xfrm>
                <a:custGeom>
                  <a:avLst/>
                  <a:gdLst/>
                  <a:ahLst/>
                  <a:cxnLst>
                    <a:cxn ang="0">
                      <a:pos x="0" y="0"/>
                    </a:cxn>
                    <a:cxn ang="0">
                      <a:pos x="32" y="350"/>
                    </a:cxn>
                    <a:cxn ang="0">
                      <a:pos x="8" y="68"/>
                    </a:cxn>
                    <a:cxn ang="0">
                      <a:pos x="2" y="0"/>
                    </a:cxn>
                    <a:cxn ang="0">
                      <a:pos x="0" y="0"/>
                    </a:cxn>
                  </a:cxnLst>
                  <a:rect l="0" t="0" r="r" b="b"/>
                  <a:pathLst>
                    <a:path w="32" h="350">
                      <a:moveTo>
                        <a:pt x="0" y="0"/>
                      </a:moveTo>
                      <a:lnTo>
                        <a:pt x="32" y="350"/>
                      </a:lnTo>
                      <a:lnTo>
                        <a:pt x="8" y="68"/>
                      </a:lnTo>
                      <a:lnTo>
                        <a:pt x="2" y="0"/>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1" name="Freeform 3012"/>
                <p:cNvSpPr>
                  <a:spLocks/>
                </p:cNvSpPr>
                <p:nvPr/>
              </p:nvSpPr>
              <p:spPr bwMode="auto">
                <a:xfrm>
                  <a:off x="5733356" y="4313964"/>
                  <a:ext cx="421643" cy="753300"/>
                </a:xfrm>
                <a:custGeom>
                  <a:avLst/>
                  <a:gdLst/>
                  <a:ahLst/>
                  <a:cxnLst>
                    <a:cxn ang="0">
                      <a:pos x="278" y="0"/>
                    </a:cxn>
                    <a:cxn ang="0">
                      <a:pos x="74" y="22"/>
                    </a:cxn>
                    <a:cxn ang="0">
                      <a:pos x="0" y="240"/>
                    </a:cxn>
                    <a:cxn ang="0">
                      <a:pos x="38" y="372"/>
                    </a:cxn>
                    <a:cxn ang="0">
                      <a:pos x="6" y="522"/>
                    </a:cxn>
                    <a:cxn ang="0">
                      <a:pos x="178" y="508"/>
                    </a:cxn>
                    <a:cxn ang="0">
                      <a:pos x="216" y="586"/>
                    </a:cxn>
                    <a:cxn ang="0">
                      <a:pos x="298" y="560"/>
                    </a:cxn>
                    <a:cxn ang="0">
                      <a:pos x="328" y="560"/>
                    </a:cxn>
                    <a:cxn ang="0">
                      <a:pos x="310" y="352"/>
                    </a:cxn>
                    <a:cxn ang="0">
                      <a:pos x="278" y="2"/>
                    </a:cxn>
                    <a:cxn ang="0">
                      <a:pos x="280" y="2"/>
                    </a:cxn>
                    <a:cxn ang="0">
                      <a:pos x="286" y="70"/>
                    </a:cxn>
                    <a:cxn ang="0">
                      <a:pos x="280" y="0"/>
                    </a:cxn>
                    <a:cxn ang="0">
                      <a:pos x="278" y="0"/>
                    </a:cxn>
                  </a:cxnLst>
                  <a:rect l="0" t="0" r="r" b="b"/>
                  <a:pathLst>
                    <a:path w="328" h="586">
                      <a:moveTo>
                        <a:pt x="278" y="0"/>
                      </a:moveTo>
                      <a:lnTo>
                        <a:pt x="74" y="22"/>
                      </a:lnTo>
                      <a:lnTo>
                        <a:pt x="0" y="240"/>
                      </a:lnTo>
                      <a:lnTo>
                        <a:pt x="38" y="372"/>
                      </a:lnTo>
                      <a:lnTo>
                        <a:pt x="6" y="522"/>
                      </a:lnTo>
                      <a:lnTo>
                        <a:pt x="178" y="508"/>
                      </a:lnTo>
                      <a:lnTo>
                        <a:pt x="216" y="586"/>
                      </a:lnTo>
                      <a:lnTo>
                        <a:pt x="298" y="560"/>
                      </a:lnTo>
                      <a:lnTo>
                        <a:pt x="328" y="560"/>
                      </a:lnTo>
                      <a:lnTo>
                        <a:pt x="310" y="352"/>
                      </a:lnTo>
                      <a:lnTo>
                        <a:pt x="278" y="2"/>
                      </a:lnTo>
                      <a:lnTo>
                        <a:pt x="280" y="2"/>
                      </a:lnTo>
                      <a:lnTo>
                        <a:pt x="286" y="70"/>
                      </a:lnTo>
                      <a:lnTo>
                        <a:pt x="280" y="0"/>
                      </a:lnTo>
                      <a:lnTo>
                        <a:pt x="27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2" name="Freeform 3013"/>
                <p:cNvSpPr>
                  <a:spLocks/>
                </p:cNvSpPr>
                <p:nvPr/>
              </p:nvSpPr>
              <p:spPr bwMode="auto">
                <a:xfrm>
                  <a:off x="6131860" y="4766458"/>
                  <a:ext cx="25710" cy="267383"/>
                </a:xfrm>
                <a:custGeom>
                  <a:avLst/>
                  <a:gdLst/>
                  <a:ahLst/>
                  <a:cxnLst>
                    <a:cxn ang="0">
                      <a:pos x="20" y="208"/>
                    </a:cxn>
                    <a:cxn ang="0">
                      <a:pos x="0" y="0"/>
                    </a:cxn>
                    <a:cxn ang="0">
                      <a:pos x="18" y="208"/>
                    </a:cxn>
                    <a:cxn ang="0">
                      <a:pos x="20" y="208"/>
                    </a:cxn>
                  </a:cxnLst>
                  <a:rect l="0" t="0" r="r" b="b"/>
                  <a:pathLst>
                    <a:path w="20" h="208">
                      <a:moveTo>
                        <a:pt x="20" y="208"/>
                      </a:moveTo>
                      <a:lnTo>
                        <a:pt x="0" y="0"/>
                      </a:lnTo>
                      <a:lnTo>
                        <a:pt x="18" y="208"/>
                      </a:lnTo>
                      <a:lnTo>
                        <a:pt x="20" y="20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3" name="Freeform 3014"/>
                <p:cNvSpPr>
                  <a:spLocks/>
                </p:cNvSpPr>
                <p:nvPr/>
              </p:nvSpPr>
              <p:spPr bwMode="auto">
                <a:xfrm>
                  <a:off x="6093295" y="4267686"/>
                  <a:ext cx="473062" cy="766155"/>
                </a:xfrm>
                <a:custGeom>
                  <a:avLst/>
                  <a:gdLst/>
                  <a:ahLst/>
                  <a:cxnLst>
                    <a:cxn ang="0">
                      <a:pos x="368" y="466"/>
                    </a:cxn>
                    <a:cxn ang="0">
                      <a:pos x="350" y="330"/>
                    </a:cxn>
                    <a:cxn ang="0">
                      <a:pos x="226" y="0"/>
                    </a:cxn>
                    <a:cxn ang="0">
                      <a:pos x="0" y="36"/>
                    </a:cxn>
                    <a:cxn ang="0">
                      <a:pos x="6" y="106"/>
                    </a:cxn>
                    <a:cxn ang="0">
                      <a:pos x="52" y="596"/>
                    </a:cxn>
                    <a:cxn ang="0">
                      <a:pos x="96" y="596"/>
                    </a:cxn>
                    <a:cxn ang="0">
                      <a:pos x="134" y="580"/>
                    </a:cxn>
                    <a:cxn ang="0">
                      <a:pos x="90" y="490"/>
                    </a:cxn>
                    <a:cxn ang="0">
                      <a:pos x="368" y="466"/>
                    </a:cxn>
                  </a:cxnLst>
                  <a:rect l="0" t="0" r="r" b="b"/>
                  <a:pathLst>
                    <a:path w="368" h="596">
                      <a:moveTo>
                        <a:pt x="368" y="466"/>
                      </a:moveTo>
                      <a:lnTo>
                        <a:pt x="350" y="330"/>
                      </a:lnTo>
                      <a:lnTo>
                        <a:pt x="226" y="0"/>
                      </a:lnTo>
                      <a:lnTo>
                        <a:pt x="0" y="36"/>
                      </a:lnTo>
                      <a:lnTo>
                        <a:pt x="6" y="106"/>
                      </a:lnTo>
                      <a:lnTo>
                        <a:pt x="52" y="596"/>
                      </a:lnTo>
                      <a:lnTo>
                        <a:pt x="96" y="596"/>
                      </a:lnTo>
                      <a:lnTo>
                        <a:pt x="134" y="580"/>
                      </a:lnTo>
                      <a:lnTo>
                        <a:pt x="90" y="490"/>
                      </a:lnTo>
                      <a:lnTo>
                        <a:pt x="368" y="4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4" name="Freeform 3015"/>
                <p:cNvSpPr>
                  <a:spLocks/>
                </p:cNvSpPr>
                <p:nvPr/>
              </p:nvSpPr>
              <p:spPr bwMode="auto">
                <a:xfrm>
                  <a:off x="6689765" y="4254831"/>
                  <a:ext cx="69417" cy="48849"/>
                </a:xfrm>
                <a:custGeom>
                  <a:avLst/>
                  <a:gdLst/>
                  <a:ahLst/>
                  <a:cxnLst>
                    <a:cxn ang="0">
                      <a:pos x="0" y="6"/>
                    </a:cxn>
                    <a:cxn ang="0">
                      <a:pos x="52" y="4"/>
                    </a:cxn>
                    <a:cxn ang="0">
                      <a:pos x="52" y="38"/>
                    </a:cxn>
                    <a:cxn ang="0">
                      <a:pos x="54" y="0"/>
                    </a:cxn>
                    <a:cxn ang="0">
                      <a:pos x="0" y="6"/>
                    </a:cxn>
                  </a:cxnLst>
                  <a:rect l="0" t="0" r="r" b="b"/>
                  <a:pathLst>
                    <a:path w="54" h="38">
                      <a:moveTo>
                        <a:pt x="0" y="6"/>
                      </a:moveTo>
                      <a:lnTo>
                        <a:pt x="52" y="4"/>
                      </a:lnTo>
                      <a:lnTo>
                        <a:pt x="52" y="38"/>
                      </a:lnTo>
                      <a:lnTo>
                        <a:pt x="54" y="0"/>
                      </a:lnTo>
                      <a:lnTo>
                        <a:pt x="0"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5" name="Freeform 3016"/>
                <p:cNvSpPr>
                  <a:spLocks/>
                </p:cNvSpPr>
                <p:nvPr/>
              </p:nvSpPr>
              <p:spPr bwMode="auto">
                <a:xfrm>
                  <a:off x="6689765" y="4208553"/>
                  <a:ext cx="69417" cy="53991"/>
                </a:xfrm>
                <a:custGeom>
                  <a:avLst/>
                  <a:gdLst/>
                  <a:ahLst/>
                  <a:cxnLst>
                    <a:cxn ang="0">
                      <a:pos x="6" y="40"/>
                    </a:cxn>
                    <a:cxn ang="0">
                      <a:pos x="22" y="0"/>
                    </a:cxn>
                    <a:cxn ang="0">
                      <a:pos x="0" y="42"/>
                    </a:cxn>
                    <a:cxn ang="0">
                      <a:pos x="54" y="36"/>
                    </a:cxn>
                    <a:cxn ang="0">
                      <a:pos x="6" y="40"/>
                    </a:cxn>
                  </a:cxnLst>
                  <a:rect l="0" t="0" r="r" b="b"/>
                  <a:pathLst>
                    <a:path w="54" h="42">
                      <a:moveTo>
                        <a:pt x="6" y="40"/>
                      </a:moveTo>
                      <a:lnTo>
                        <a:pt x="22" y="0"/>
                      </a:lnTo>
                      <a:lnTo>
                        <a:pt x="0" y="42"/>
                      </a:lnTo>
                      <a:lnTo>
                        <a:pt x="54" y="36"/>
                      </a:lnTo>
                      <a:lnTo>
                        <a:pt x="6" y="4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6" name="Freeform 3017"/>
                <p:cNvSpPr>
                  <a:spLocks/>
                </p:cNvSpPr>
                <p:nvPr/>
              </p:nvSpPr>
              <p:spPr bwMode="auto">
                <a:xfrm>
                  <a:off x="6756610" y="4254831"/>
                  <a:ext cx="339371" cy="334229"/>
                </a:xfrm>
                <a:custGeom>
                  <a:avLst/>
                  <a:gdLst/>
                  <a:ahLst/>
                  <a:cxnLst>
                    <a:cxn ang="0">
                      <a:pos x="2" y="0"/>
                    </a:cxn>
                    <a:cxn ang="0">
                      <a:pos x="0" y="38"/>
                    </a:cxn>
                    <a:cxn ang="0">
                      <a:pos x="264" y="260"/>
                    </a:cxn>
                    <a:cxn ang="0">
                      <a:pos x="2" y="36"/>
                    </a:cxn>
                    <a:cxn ang="0">
                      <a:pos x="2" y="0"/>
                    </a:cxn>
                  </a:cxnLst>
                  <a:rect l="0" t="0" r="r" b="b"/>
                  <a:pathLst>
                    <a:path w="264" h="260">
                      <a:moveTo>
                        <a:pt x="2" y="0"/>
                      </a:moveTo>
                      <a:lnTo>
                        <a:pt x="0" y="38"/>
                      </a:lnTo>
                      <a:lnTo>
                        <a:pt x="264" y="260"/>
                      </a:lnTo>
                      <a:lnTo>
                        <a:pt x="2" y="36"/>
                      </a:lnTo>
                      <a:lnTo>
                        <a:pt x="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7" name="Freeform 3018"/>
                <p:cNvSpPr>
                  <a:spLocks/>
                </p:cNvSpPr>
                <p:nvPr/>
              </p:nvSpPr>
              <p:spPr bwMode="auto">
                <a:xfrm>
                  <a:off x="6689765" y="4190556"/>
                  <a:ext cx="35994" cy="71988"/>
                </a:xfrm>
                <a:custGeom>
                  <a:avLst/>
                  <a:gdLst/>
                  <a:ahLst/>
                  <a:cxnLst>
                    <a:cxn ang="0">
                      <a:pos x="28" y="0"/>
                    </a:cxn>
                    <a:cxn ang="0">
                      <a:pos x="22" y="2"/>
                    </a:cxn>
                    <a:cxn ang="0">
                      <a:pos x="0" y="56"/>
                    </a:cxn>
                    <a:cxn ang="0">
                      <a:pos x="22" y="14"/>
                    </a:cxn>
                    <a:cxn ang="0">
                      <a:pos x="28" y="0"/>
                    </a:cxn>
                  </a:cxnLst>
                  <a:rect l="0" t="0" r="r" b="b"/>
                  <a:pathLst>
                    <a:path w="28" h="56">
                      <a:moveTo>
                        <a:pt x="28" y="0"/>
                      </a:moveTo>
                      <a:lnTo>
                        <a:pt x="22" y="2"/>
                      </a:lnTo>
                      <a:lnTo>
                        <a:pt x="0" y="56"/>
                      </a:lnTo>
                      <a:lnTo>
                        <a:pt x="22" y="14"/>
                      </a:lnTo>
                      <a:lnTo>
                        <a:pt x="28"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8" name="Freeform 3019"/>
                <p:cNvSpPr>
                  <a:spLocks/>
                </p:cNvSpPr>
                <p:nvPr/>
              </p:nvSpPr>
              <p:spPr bwMode="auto">
                <a:xfrm>
                  <a:off x="6697478" y="4103143"/>
                  <a:ext cx="563047" cy="485917"/>
                </a:xfrm>
                <a:custGeom>
                  <a:avLst/>
                  <a:gdLst/>
                  <a:ahLst/>
                  <a:cxnLst>
                    <a:cxn ang="0">
                      <a:pos x="0" y="122"/>
                    </a:cxn>
                    <a:cxn ang="0">
                      <a:pos x="48" y="118"/>
                    </a:cxn>
                    <a:cxn ang="0">
                      <a:pos x="48" y="154"/>
                    </a:cxn>
                    <a:cxn ang="0">
                      <a:pos x="310" y="378"/>
                    </a:cxn>
                    <a:cxn ang="0">
                      <a:pos x="422" y="176"/>
                    </a:cxn>
                    <a:cxn ang="0">
                      <a:pos x="438" y="104"/>
                    </a:cxn>
                    <a:cxn ang="0">
                      <a:pos x="306" y="16"/>
                    </a:cxn>
                    <a:cxn ang="0">
                      <a:pos x="224" y="32"/>
                    </a:cxn>
                    <a:cxn ang="0">
                      <a:pos x="194" y="0"/>
                    </a:cxn>
                    <a:cxn ang="0">
                      <a:pos x="24" y="66"/>
                    </a:cxn>
                    <a:cxn ang="0">
                      <a:pos x="16" y="82"/>
                    </a:cxn>
                    <a:cxn ang="0">
                      <a:pos x="0" y="122"/>
                    </a:cxn>
                  </a:cxnLst>
                  <a:rect l="0" t="0" r="r" b="b"/>
                  <a:pathLst>
                    <a:path w="438" h="378">
                      <a:moveTo>
                        <a:pt x="0" y="122"/>
                      </a:moveTo>
                      <a:lnTo>
                        <a:pt x="48" y="118"/>
                      </a:lnTo>
                      <a:lnTo>
                        <a:pt x="48" y="154"/>
                      </a:lnTo>
                      <a:lnTo>
                        <a:pt x="310" y="378"/>
                      </a:lnTo>
                      <a:lnTo>
                        <a:pt x="422" y="176"/>
                      </a:lnTo>
                      <a:lnTo>
                        <a:pt x="438" y="104"/>
                      </a:lnTo>
                      <a:lnTo>
                        <a:pt x="306" y="16"/>
                      </a:lnTo>
                      <a:lnTo>
                        <a:pt x="224" y="32"/>
                      </a:lnTo>
                      <a:lnTo>
                        <a:pt x="194" y="0"/>
                      </a:lnTo>
                      <a:lnTo>
                        <a:pt x="24" y="66"/>
                      </a:lnTo>
                      <a:lnTo>
                        <a:pt x="16" y="82"/>
                      </a:lnTo>
                      <a:lnTo>
                        <a:pt x="0" y="12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59" name="Freeform 3020"/>
                <p:cNvSpPr>
                  <a:spLocks/>
                </p:cNvSpPr>
                <p:nvPr/>
              </p:nvSpPr>
              <p:spPr bwMode="auto">
                <a:xfrm>
                  <a:off x="6574070" y="4820449"/>
                  <a:ext cx="411359" cy="107982"/>
                </a:xfrm>
                <a:custGeom>
                  <a:avLst/>
                  <a:gdLst/>
                  <a:ahLst/>
                  <a:cxnLst>
                    <a:cxn ang="0">
                      <a:pos x="278" y="42"/>
                    </a:cxn>
                    <a:cxn ang="0">
                      <a:pos x="320" y="56"/>
                    </a:cxn>
                    <a:cxn ang="0">
                      <a:pos x="314" y="0"/>
                    </a:cxn>
                    <a:cxn ang="0">
                      <a:pos x="314" y="48"/>
                    </a:cxn>
                    <a:cxn ang="0">
                      <a:pos x="280" y="36"/>
                    </a:cxn>
                    <a:cxn ang="0">
                      <a:pos x="18" y="78"/>
                    </a:cxn>
                    <a:cxn ang="0">
                      <a:pos x="0" y="54"/>
                    </a:cxn>
                    <a:cxn ang="0">
                      <a:pos x="18" y="84"/>
                    </a:cxn>
                    <a:cxn ang="0">
                      <a:pos x="278" y="42"/>
                    </a:cxn>
                  </a:cxnLst>
                  <a:rect l="0" t="0" r="r" b="b"/>
                  <a:pathLst>
                    <a:path w="320" h="84">
                      <a:moveTo>
                        <a:pt x="278" y="42"/>
                      </a:moveTo>
                      <a:lnTo>
                        <a:pt x="320" y="56"/>
                      </a:lnTo>
                      <a:lnTo>
                        <a:pt x="314" y="0"/>
                      </a:lnTo>
                      <a:lnTo>
                        <a:pt x="314" y="48"/>
                      </a:lnTo>
                      <a:lnTo>
                        <a:pt x="280" y="36"/>
                      </a:lnTo>
                      <a:lnTo>
                        <a:pt x="18" y="78"/>
                      </a:lnTo>
                      <a:lnTo>
                        <a:pt x="0" y="54"/>
                      </a:lnTo>
                      <a:lnTo>
                        <a:pt x="18" y="84"/>
                      </a:lnTo>
                      <a:lnTo>
                        <a:pt x="278" y="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0" name="Freeform 3021"/>
                <p:cNvSpPr>
                  <a:spLocks/>
                </p:cNvSpPr>
                <p:nvPr/>
              </p:nvSpPr>
              <p:spPr bwMode="auto">
                <a:xfrm>
                  <a:off x="6977716" y="4817878"/>
                  <a:ext cx="89985" cy="5142"/>
                </a:xfrm>
                <a:custGeom>
                  <a:avLst/>
                  <a:gdLst/>
                  <a:ahLst/>
                  <a:cxnLst>
                    <a:cxn ang="0">
                      <a:pos x="0" y="2"/>
                    </a:cxn>
                    <a:cxn ang="0">
                      <a:pos x="70" y="4"/>
                    </a:cxn>
                    <a:cxn ang="0">
                      <a:pos x="70" y="0"/>
                    </a:cxn>
                    <a:cxn ang="0">
                      <a:pos x="0" y="2"/>
                    </a:cxn>
                  </a:cxnLst>
                  <a:rect l="0" t="0" r="r" b="b"/>
                  <a:pathLst>
                    <a:path w="70" h="4">
                      <a:moveTo>
                        <a:pt x="0" y="2"/>
                      </a:moveTo>
                      <a:lnTo>
                        <a:pt x="70" y="4"/>
                      </a:lnTo>
                      <a:lnTo>
                        <a:pt x="7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1" name="Freeform 3022"/>
                <p:cNvSpPr>
                  <a:spLocks/>
                </p:cNvSpPr>
                <p:nvPr/>
              </p:nvSpPr>
              <p:spPr bwMode="auto">
                <a:xfrm>
                  <a:off x="6977716" y="4820449"/>
                  <a:ext cx="89985" cy="71988"/>
                </a:xfrm>
                <a:custGeom>
                  <a:avLst/>
                  <a:gdLst/>
                  <a:ahLst/>
                  <a:cxnLst>
                    <a:cxn ang="0">
                      <a:pos x="6" y="56"/>
                    </a:cxn>
                    <a:cxn ang="0">
                      <a:pos x="6" y="6"/>
                    </a:cxn>
                    <a:cxn ang="0">
                      <a:pos x="70" y="6"/>
                    </a:cxn>
                    <a:cxn ang="0">
                      <a:pos x="70" y="2"/>
                    </a:cxn>
                    <a:cxn ang="0">
                      <a:pos x="0" y="0"/>
                    </a:cxn>
                    <a:cxn ang="0">
                      <a:pos x="6" y="56"/>
                    </a:cxn>
                  </a:cxnLst>
                  <a:rect l="0" t="0" r="r" b="b"/>
                  <a:pathLst>
                    <a:path w="70" h="56">
                      <a:moveTo>
                        <a:pt x="6" y="56"/>
                      </a:moveTo>
                      <a:lnTo>
                        <a:pt x="6" y="6"/>
                      </a:lnTo>
                      <a:lnTo>
                        <a:pt x="70" y="6"/>
                      </a:lnTo>
                      <a:lnTo>
                        <a:pt x="70" y="2"/>
                      </a:lnTo>
                      <a:lnTo>
                        <a:pt x="0" y="0"/>
                      </a:lnTo>
                      <a:lnTo>
                        <a:pt x="6" y="5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2" name="Freeform 3023"/>
                <p:cNvSpPr>
                  <a:spLocks/>
                </p:cNvSpPr>
                <p:nvPr/>
              </p:nvSpPr>
              <p:spPr bwMode="auto">
                <a:xfrm>
                  <a:off x="6566357" y="4874440"/>
                  <a:ext cx="30852" cy="53991"/>
                </a:xfrm>
                <a:custGeom>
                  <a:avLst/>
                  <a:gdLst/>
                  <a:ahLst/>
                  <a:cxnLst>
                    <a:cxn ang="0">
                      <a:pos x="24" y="42"/>
                    </a:cxn>
                    <a:cxn ang="0">
                      <a:pos x="6" y="12"/>
                    </a:cxn>
                    <a:cxn ang="0">
                      <a:pos x="0" y="0"/>
                    </a:cxn>
                    <a:cxn ang="0">
                      <a:pos x="2" y="12"/>
                    </a:cxn>
                    <a:cxn ang="0">
                      <a:pos x="24" y="42"/>
                    </a:cxn>
                  </a:cxnLst>
                  <a:rect l="0" t="0" r="r" b="b"/>
                  <a:pathLst>
                    <a:path w="24" h="42">
                      <a:moveTo>
                        <a:pt x="24" y="42"/>
                      </a:moveTo>
                      <a:lnTo>
                        <a:pt x="6" y="12"/>
                      </a:lnTo>
                      <a:lnTo>
                        <a:pt x="0" y="0"/>
                      </a:lnTo>
                      <a:lnTo>
                        <a:pt x="2" y="12"/>
                      </a:lnTo>
                      <a:lnTo>
                        <a:pt x="24" y="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3" name="Freeform 3024"/>
                <p:cNvSpPr>
                  <a:spLocks/>
                </p:cNvSpPr>
                <p:nvPr/>
              </p:nvSpPr>
              <p:spPr bwMode="auto">
                <a:xfrm>
                  <a:off x="6214131" y="4900150"/>
                  <a:ext cx="56562" cy="110553"/>
                </a:xfrm>
                <a:custGeom>
                  <a:avLst/>
                  <a:gdLst/>
                  <a:ahLst/>
                  <a:cxnLst>
                    <a:cxn ang="0">
                      <a:pos x="44" y="86"/>
                    </a:cxn>
                    <a:cxn ang="0">
                      <a:pos x="44" y="86"/>
                    </a:cxn>
                    <a:cxn ang="0">
                      <a:pos x="0" y="0"/>
                    </a:cxn>
                    <a:cxn ang="0">
                      <a:pos x="44" y="86"/>
                    </a:cxn>
                  </a:cxnLst>
                  <a:rect l="0" t="0" r="r" b="b"/>
                  <a:pathLst>
                    <a:path w="44" h="86">
                      <a:moveTo>
                        <a:pt x="44" y="86"/>
                      </a:moveTo>
                      <a:lnTo>
                        <a:pt x="44" y="86"/>
                      </a:lnTo>
                      <a:lnTo>
                        <a:pt x="0" y="0"/>
                      </a:lnTo>
                      <a:lnTo>
                        <a:pt x="44" y="8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4" name="Freeform 3025"/>
                <p:cNvSpPr>
                  <a:spLocks/>
                </p:cNvSpPr>
                <p:nvPr/>
              </p:nvSpPr>
              <p:spPr bwMode="auto">
                <a:xfrm>
                  <a:off x="6391530" y="4187985"/>
                  <a:ext cx="701881" cy="732732"/>
                </a:xfrm>
                <a:custGeom>
                  <a:avLst/>
                  <a:gdLst/>
                  <a:ahLst/>
                  <a:cxnLst>
                    <a:cxn ang="0">
                      <a:pos x="422" y="528"/>
                    </a:cxn>
                    <a:cxn ang="0">
                      <a:pos x="456" y="540"/>
                    </a:cxn>
                    <a:cxn ang="0">
                      <a:pos x="456" y="492"/>
                    </a:cxn>
                    <a:cxn ang="0">
                      <a:pos x="526" y="490"/>
                    </a:cxn>
                    <a:cxn ang="0">
                      <a:pos x="526" y="494"/>
                    </a:cxn>
                    <a:cxn ang="0">
                      <a:pos x="526" y="494"/>
                    </a:cxn>
                    <a:cxn ang="0">
                      <a:pos x="512" y="378"/>
                    </a:cxn>
                    <a:cxn ang="0">
                      <a:pos x="546" y="314"/>
                    </a:cxn>
                    <a:cxn ang="0">
                      <a:pos x="284" y="90"/>
                    </a:cxn>
                    <a:cxn ang="0">
                      <a:pos x="284" y="56"/>
                    </a:cxn>
                    <a:cxn ang="0">
                      <a:pos x="232" y="58"/>
                    </a:cxn>
                    <a:cxn ang="0">
                      <a:pos x="254" y="4"/>
                    </a:cxn>
                    <a:cxn ang="0">
                      <a:pos x="260" y="2"/>
                    </a:cxn>
                    <a:cxn ang="0">
                      <a:pos x="254" y="16"/>
                    </a:cxn>
                    <a:cxn ang="0">
                      <a:pos x="262" y="0"/>
                    </a:cxn>
                    <a:cxn ang="0">
                      <a:pos x="182" y="30"/>
                    </a:cxn>
                    <a:cxn ang="0">
                      <a:pos x="0" y="60"/>
                    </a:cxn>
                    <a:cxn ang="0">
                      <a:pos x="120" y="390"/>
                    </a:cxn>
                    <a:cxn ang="0">
                      <a:pos x="142" y="546"/>
                    </a:cxn>
                    <a:cxn ang="0">
                      <a:pos x="160" y="570"/>
                    </a:cxn>
                    <a:cxn ang="0">
                      <a:pos x="422" y="528"/>
                    </a:cxn>
                  </a:cxnLst>
                  <a:rect l="0" t="0" r="r" b="b"/>
                  <a:pathLst>
                    <a:path w="546" h="570">
                      <a:moveTo>
                        <a:pt x="422" y="528"/>
                      </a:moveTo>
                      <a:lnTo>
                        <a:pt x="456" y="540"/>
                      </a:lnTo>
                      <a:lnTo>
                        <a:pt x="456" y="492"/>
                      </a:lnTo>
                      <a:lnTo>
                        <a:pt x="526" y="490"/>
                      </a:lnTo>
                      <a:lnTo>
                        <a:pt x="526" y="494"/>
                      </a:lnTo>
                      <a:lnTo>
                        <a:pt x="526" y="494"/>
                      </a:lnTo>
                      <a:lnTo>
                        <a:pt x="512" y="378"/>
                      </a:lnTo>
                      <a:lnTo>
                        <a:pt x="546" y="314"/>
                      </a:lnTo>
                      <a:lnTo>
                        <a:pt x="284" y="90"/>
                      </a:lnTo>
                      <a:lnTo>
                        <a:pt x="284" y="56"/>
                      </a:lnTo>
                      <a:lnTo>
                        <a:pt x="232" y="58"/>
                      </a:lnTo>
                      <a:lnTo>
                        <a:pt x="254" y="4"/>
                      </a:lnTo>
                      <a:lnTo>
                        <a:pt x="260" y="2"/>
                      </a:lnTo>
                      <a:lnTo>
                        <a:pt x="254" y="16"/>
                      </a:lnTo>
                      <a:lnTo>
                        <a:pt x="262" y="0"/>
                      </a:lnTo>
                      <a:lnTo>
                        <a:pt x="182" y="30"/>
                      </a:lnTo>
                      <a:lnTo>
                        <a:pt x="0" y="60"/>
                      </a:lnTo>
                      <a:lnTo>
                        <a:pt x="120" y="390"/>
                      </a:lnTo>
                      <a:lnTo>
                        <a:pt x="142" y="546"/>
                      </a:lnTo>
                      <a:lnTo>
                        <a:pt x="160" y="570"/>
                      </a:lnTo>
                      <a:lnTo>
                        <a:pt x="422" y="52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5" name="Freeform 3026"/>
                <p:cNvSpPr>
                  <a:spLocks/>
                </p:cNvSpPr>
                <p:nvPr/>
              </p:nvSpPr>
              <p:spPr bwMode="auto">
                <a:xfrm>
                  <a:off x="6214131" y="4823020"/>
                  <a:ext cx="1190369" cy="856140"/>
                </a:xfrm>
                <a:custGeom>
                  <a:avLst/>
                  <a:gdLst/>
                  <a:ahLst/>
                  <a:cxnLst>
                    <a:cxn ang="0">
                      <a:pos x="896" y="342"/>
                    </a:cxn>
                    <a:cxn ang="0">
                      <a:pos x="808" y="232"/>
                    </a:cxn>
                    <a:cxn ang="0">
                      <a:pos x="808" y="182"/>
                    </a:cxn>
                    <a:cxn ang="0">
                      <a:pos x="668" y="20"/>
                    </a:cxn>
                    <a:cxn ang="0">
                      <a:pos x="664" y="0"/>
                    </a:cxn>
                    <a:cxn ang="0">
                      <a:pos x="664" y="0"/>
                    </a:cxn>
                    <a:cxn ang="0">
                      <a:pos x="664" y="4"/>
                    </a:cxn>
                    <a:cxn ang="0">
                      <a:pos x="600" y="4"/>
                    </a:cxn>
                    <a:cxn ang="0">
                      <a:pos x="600" y="54"/>
                    </a:cxn>
                    <a:cxn ang="0">
                      <a:pos x="558" y="40"/>
                    </a:cxn>
                    <a:cxn ang="0">
                      <a:pos x="298" y="82"/>
                    </a:cxn>
                    <a:cxn ang="0">
                      <a:pos x="276" y="52"/>
                    </a:cxn>
                    <a:cxn ang="0">
                      <a:pos x="274" y="40"/>
                    </a:cxn>
                    <a:cxn ang="0">
                      <a:pos x="0" y="60"/>
                    </a:cxn>
                    <a:cxn ang="0">
                      <a:pos x="44" y="146"/>
                    </a:cxn>
                    <a:cxn ang="0">
                      <a:pos x="132" y="108"/>
                    </a:cxn>
                    <a:cxn ang="0">
                      <a:pos x="242" y="154"/>
                    </a:cxn>
                    <a:cxn ang="0">
                      <a:pos x="242" y="192"/>
                    </a:cxn>
                    <a:cxn ang="0">
                      <a:pos x="298" y="192"/>
                    </a:cxn>
                    <a:cxn ang="0">
                      <a:pos x="380" y="128"/>
                    </a:cxn>
                    <a:cxn ang="0">
                      <a:pos x="558" y="206"/>
                    </a:cxn>
                    <a:cxn ang="0">
                      <a:pos x="558" y="368"/>
                    </a:cxn>
                    <a:cxn ang="0">
                      <a:pos x="598" y="382"/>
                    </a:cxn>
                    <a:cxn ang="0">
                      <a:pos x="638" y="478"/>
                    </a:cxn>
                    <a:cxn ang="0">
                      <a:pos x="776" y="584"/>
                    </a:cxn>
                    <a:cxn ang="0">
                      <a:pos x="776" y="626"/>
                    </a:cxn>
                    <a:cxn ang="0">
                      <a:pos x="830" y="666"/>
                    </a:cxn>
                    <a:cxn ang="0">
                      <a:pos x="886" y="610"/>
                    </a:cxn>
                    <a:cxn ang="0">
                      <a:pos x="916" y="610"/>
                    </a:cxn>
                    <a:cxn ang="0">
                      <a:pos x="926" y="518"/>
                    </a:cxn>
                    <a:cxn ang="0">
                      <a:pos x="896" y="342"/>
                    </a:cxn>
                  </a:cxnLst>
                  <a:rect l="0" t="0" r="r" b="b"/>
                  <a:pathLst>
                    <a:path w="926" h="666">
                      <a:moveTo>
                        <a:pt x="896" y="342"/>
                      </a:moveTo>
                      <a:lnTo>
                        <a:pt x="808" y="232"/>
                      </a:lnTo>
                      <a:lnTo>
                        <a:pt x="808" y="182"/>
                      </a:lnTo>
                      <a:lnTo>
                        <a:pt x="668" y="20"/>
                      </a:lnTo>
                      <a:lnTo>
                        <a:pt x="664" y="0"/>
                      </a:lnTo>
                      <a:lnTo>
                        <a:pt x="664" y="0"/>
                      </a:lnTo>
                      <a:lnTo>
                        <a:pt x="664" y="4"/>
                      </a:lnTo>
                      <a:lnTo>
                        <a:pt x="600" y="4"/>
                      </a:lnTo>
                      <a:lnTo>
                        <a:pt x="600" y="54"/>
                      </a:lnTo>
                      <a:lnTo>
                        <a:pt x="558" y="40"/>
                      </a:lnTo>
                      <a:lnTo>
                        <a:pt x="298" y="82"/>
                      </a:lnTo>
                      <a:lnTo>
                        <a:pt x="276" y="52"/>
                      </a:lnTo>
                      <a:lnTo>
                        <a:pt x="274" y="40"/>
                      </a:lnTo>
                      <a:lnTo>
                        <a:pt x="0" y="60"/>
                      </a:lnTo>
                      <a:lnTo>
                        <a:pt x="44" y="146"/>
                      </a:lnTo>
                      <a:lnTo>
                        <a:pt x="132" y="108"/>
                      </a:lnTo>
                      <a:lnTo>
                        <a:pt x="242" y="154"/>
                      </a:lnTo>
                      <a:lnTo>
                        <a:pt x="242" y="192"/>
                      </a:lnTo>
                      <a:lnTo>
                        <a:pt x="298" y="192"/>
                      </a:lnTo>
                      <a:lnTo>
                        <a:pt x="380" y="128"/>
                      </a:lnTo>
                      <a:lnTo>
                        <a:pt x="558" y="206"/>
                      </a:lnTo>
                      <a:lnTo>
                        <a:pt x="558" y="368"/>
                      </a:lnTo>
                      <a:lnTo>
                        <a:pt x="598" y="382"/>
                      </a:lnTo>
                      <a:lnTo>
                        <a:pt x="638" y="478"/>
                      </a:lnTo>
                      <a:lnTo>
                        <a:pt x="776" y="584"/>
                      </a:lnTo>
                      <a:lnTo>
                        <a:pt x="776" y="626"/>
                      </a:lnTo>
                      <a:lnTo>
                        <a:pt x="830" y="666"/>
                      </a:lnTo>
                      <a:lnTo>
                        <a:pt x="886" y="610"/>
                      </a:lnTo>
                      <a:lnTo>
                        <a:pt x="916" y="610"/>
                      </a:lnTo>
                      <a:lnTo>
                        <a:pt x="926" y="518"/>
                      </a:lnTo>
                      <a:lnTo>
                        <a:pt x="896" y="34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6" name="Freeform 3027"/>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7" name="Freeform 3028"/>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8" name="Freeform 3029"/>
                <p:cNvSpPr>
                  <a:spLocks/>
                </p:cNvSpPr>
                <p:nvPr/>
              </p:nvSpPr>
              <p:spPr bwMode="auto">
                <a:xfrm>
                  <a:off x="6705191" y="3046465"/>
                  <a:ext cx="97698" cy="259670"/>
                </a:xfrm>
                <a:custGeom>
                  <a:avLst/>
                  <a:gdLst/>
                  <a:ahLst/>
                  <a:cxnLst>
                    <a:cxn ang="0">
                      <a:pos x="2" y="0"/>
                    </a:cxn>
                    <a:cxn ang="0">
                      <a:pos x="0" y="6"/>
                    </a:cxn>
                    <a:cxn ang="0">
                      <a:pos x="6" y="24"/>
                    </a:cxn>
                    <a:cxn ang="0">
                      <a:pos x="74" y="202"/>
                    </a:cxn>
                    <a:cxn ang="0">
                      <a:pos x="76" y="200"/>
                    </a:cxn>
                    <a:cxn ang="0">
                      <a:pos x="2" y="0"/>
                    </a:cxn>
                  </a:cxnLst>
                  <a:rect l="0" t="0" r="r" b="b"/>
                  <a:pathLst>
                    <a:path w="76" h="202">
                      <a:moveTo>
                        <a:pt x="2" y="0"/>
                      </a:moveTo>
                      <a:lnTo>
                        <a:pt x="0" y="6"/>
                      </a:lnTo>
                      <a:lnTo>
                        <a:pt x="6" y="24"/>
                      </a:lnTo>
                      <a:lnTo>
                        <a:pt x="74" y="202"/>
                      </a:lnTo>
                      <a:lnTo>
                        <a:pt x="76" y="200"/>
                      </a:lnTo>
                      <a:lnTo>
                        <a:pt x="2"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69" name="Freeform 3030"/>
                <p:cNvSpPr>
                  <a:spLocks/>
                </p:cNvSpPr>
                <p:nvPr/>
              </p:nvSpPr>
              <p:spPr bwMode="auto">
                <a:xfrm>
                  <a:off x="6661484" y="3318990"/>
                  <a:ext cx="503914" cy="455065"/>
                </a:xfrm>
                <a:custGeom>
                  <a:avLst/>
                  <a:gdLst/>
                  <a:ahLst/>
                  <a:cxnLst>
                    <a:cxn ang="0">
                      <a:pos x="6" y="268"/>
                    </a:cxn>
                    <a:cxn ang="0">
                      <a:pos x="0" y="264"/>
                    </a:cxn>
                    <a:cxn ang="0">
                      <a:pos x="10" y="298"/>
                    </a:cxn>
                    <a:cxn ang="0">
                      <a:pos x="62" y="320"/>
                    </a:cxn>
                    <a:cxn ang="0">
                      <a:pos x="62" y="320"/>
                    </a:cxn>
                    <a:cxn ang="0">
                      <a:pos x="64" y="322"/>
                    </a:cxn>
                    <a:cxn ang="0">
                      <a:pos x="136" y="354"/>
                    </a:cxn>
                    <a:cxn ang="0">
                      <a:pos x="206" y="312"/>
                    </a:cxn>
                    <a:cxn ang="0">
                      <a:pos x="236" y="148"/>
                    </a:cxn>
                    <a:cxn ang="0">
                      <a:pos x="266" y="172"/>
                    </a:cxn>
                    <a:cxn ang="0">
                      <a:pos x="294" y="102"/>
                    </a:cxn>
                    <a:cxn ang="0">
                      <a:pos x="336" y="40"/>
                    </a:cxn>
                    <a:cxn ang="0">
                      <a:pos x="376" y="40"/>
                    </a:cxn>
                    <a:cxn ang="0">
                      <a:pos x="392" y="18"/>
                    </a:cxn>
                    <a:cxn ang="0">
                      <a:pos x="346" y="8"/>
                    </a:cxn>
                    <a:cxn ang="0">
                      <a:pos x="240" y="64"/>
                    </a:cxn>
                    <a:cxn ang="0">
                      <a:pos x="214" y="18"/>
                    </a:cxn>
                    <a:cxn ang="0">
                      <a:pos x="126" y="48"/>
                    </a:cxn>
                    <a:cxn ang="0">
                      <a:pos x="110" y="0"/>
                    </a:cxn>
                    <a:cxn ang="0">
                      <a:pos x="98" y="76"/>
                    </a:cxn>
                    <a:cxn ang="0">
                      <a:pos x="6" y="268"/>
                    </a:cxn>
                  </a:cxnLst>
                  <a:rect l="0" t="0" r="r" b="b"/>
                  <a:pathLst>
                    <a:path w="392" h="354">
                      <a:moveTo>
                        <a:pt x="6" y="268"/>
                      </a:moveTo>
                      <a:lnTo>
                        <a:pt x="0" y="264"/>
                      </a:lnTo>
                      <a:lnTo>
                        <a:pt x="10" y="298"/>
                      </a:lnTo>
                      <a:lnTo>
                        <a:pt x="62" y="320"/>
                      </a:lnTo>
                      <a:lnTo>
                        <a:pt x="62" y="320"/>
                      </a:lnTo>
                      <a:lnTo>
                        <a:pt x="64" y="322"/>
                      </a:lnTo>
                      <a:lnTo>
                        <a:pt x="136" y="354"/>
                      </a:lnTo>
                      <a:lnTo>
                        <a:pt x="206" y="312"/>
                      </a:lnTo>
                      <a:lnTo>
                        <a:pt x="236" y="148"/>
                      </a:lnTo>
                      <a:lnTo>
                        <a:pt x="266" y="172"/>
                      </a:lnTo>
                      <a:lnTo>
                        <a:pt x="294" y="102"/>
                      </a:lnTo>
                      <a:lnTo>
                        <a:pt x="336" y="40"/>
                      </a:lnTo>
                      <a:lnTo>
                        <a:pt x="376" y="40"/>
                      </a:lnTo>
                      <a:lnTo>
                        <a:pt x="392" y="18"/>
                      </a:lnTo>
                      <a:lnTo>
                        <a:pt x="346" y="8"/>
                      </a:lnTo>
                      <a:lnTo>
                        <a:pt x="240" y="64"/>
                      </a:lnTo>
                      <a:lnTo>
                        <a:pt x="214" y="18"/>
                      </a:lnTo>
                      <a:lnTo>
                        <a:pt x="126" y="48"/>
                      </a:lnTo>
                      <a:lnTo>
                        <a:pt x="110" y="0"/>
                      </a:lnTo>
                      <a:lnTo>
                        <a:pt x="98" y="76"/>
                      </a:lnTo>
                      <a:lnTo>
                        <a:pt x="6" y="26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0" name="Freeform 3031"/>
                <p:cNvSpPr>
                  <a:spLocks/>
                </p:cNvSpPr>
                <p:nvPr/>
              </p:nvSpPr>
              <p:spPr bwMode="auto">
                <a:xfrm>
                  <a:off x="6661484" y="3655790"/>
                  <a:ext cx="7713" cy="7713"/>
                </a:xfrm>
                <a:custGeom>
                  <a:avLst/>
                  <a:gdLst/>
                  <a:ahLst/>
                  <a:cxnLst>
                    <a:cxn ang="0">
                      <a:pos x="0" y="0"/>
                    </a:cxn>
                    <a:cxn ang="0">
                      <a:pos x="0" y="2"/>
                    </a:cxn>
                    <a:cxn ang="0">
                      <a:pos x="6" y="6"/>
                    </a:cxn>
                    <a:cxn ang="0">
                      <a:pos x="0" y="0"/>
                    </a:cxn>
                  </a:cxnLst>
                  <a:rect l="0" t="0" r="r" b="b"/>
                  <a:pathLst>
                    <a:path w="6" h="6">
                      <a:moveTo>
                        <a:pt x="0" y="0"/>
                      </a:moveTo>
                      <a:lnTo>
                        <a:pt x="0" y="2"/>
                      </a:lnTo>
                      <a:lnTo>
                        <a:pt x="6" y="6"/>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1" name="Freeform 3032"/>
                <p:cNvSpPr>
                  <a:spLocks/>
                </p:cNvSpPr>
                <p:nvPr/>
              </p:nvSpPr>
              <p:spPr bwMode="auto">
                <a:xfrm>
                  <a:off x="6787462" y="3316419"/>
                  <a:ext cx="15426" cy="100269"/>
                </a:xfrm>
                <a:custGeom>
                  <a:avLst/>
                  <a:gdLst/>
                  <a:ahLst/>
                  <a:cxnLst>
                    <a:cxn ang="0">
                      <a:pos x="0" y="78"/>
                    </a:cxn>
                    <a:cxn ang="0">
                      <a:pos x="12" y="2"/>
                    </a:cxn>
                    <a:cxn ang="0">
                      <a:pos x="10" y="0"/>
                    </a:cxn>
                    <a:cxn ang="0">
                      <a:pos x="0" y="78"/>
                    </a:cxn>
                  </a:cxnLst>
                  <a:rect l="0" t="0" r="r" b="b"/>
                  <a:pathLst>
                    <a:path w="12" h="78">
                      <a:moveTo>
                        <a:pt x="0" y="78"/>
                      </a:moveTo>
                      <a:lnTo>
                        <a:pt x="12" y="2"/>
                      </a:lnTo>
                      <a:lnTo>
                        <a:pt x="10" y="0"/>
                      </a:lnTo>
                      <a:lnTo>
                        <a:pt x="0" y="78"/>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2" name="Freeform 3033"/>
                <p:cNvSpPr>
                  <a:spLocks/>
                </p:cNvSpPr>
                <p:nvPr/>
              </p:nvSpPr>
              <p:spPr bwMode="auto">
                <a:xfrm>
                  <a:off x="6669197" y="3416688"/>
                  <a:ext cx="118266" cy="246815"/>
                </a:xfrm>
                <a:custGeom>
                  <a:avLst/>
                  <a:gdLst/>
                  <a:ahLst/>
                  <a:cxnLst>
                    <a:cxn ang="0">
                      <a:pos x="58" y="60"/>
                    </a:cxn>
                    <a:cxn ang="0">
                      <a:pos x="0" y="192"/>
                    </a:cxn>
                    <a:cxn ang="0">
                      <a:pos x="92" y="0"/>
                    </a:cxn>
                    <a:cxn ang="0">
                      <a:pos x="58" y="60"/>
                    </a:cxn>
                  </a:cxnLst>
                  <a:rect l="0" t="0" r="r" b="b"/>
                  <a:pathLst>
                    <a:path w="92" h="192">
                      <a:moveTo>
                        <a:pt x="58" y="60"/>
                      </a:moveTo>
                      <a:lnTo>
                        <a:pt x="0" y="192"/>
                      </a:lnTo>
                      <a:lnTo>
                        <a:pt x="92" y="0"/>
                      </a:lnTo>
                      <a:lnTo>
                        <a:pt x="58" y="6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3" name="Freeform 3034"/>
                <p:cNvSpPr>
                  <a:spLocks/>
                </p:cNvSpPr>
                <p:nvPr/>
              </p:nvSpPr>
              <p:spPr bwMode="auto">
                <a:xfrm>
                  <a:off x="6800317" y="3306136"/>
                  <a:ext cx="2571" cy="7713"/>
                </a:xfrm>
                <a:custGeom>
                  <a:avLst/>
                  <a:gdLst/>
                  <a:ahLst/>
                  <a:cxnLst>
                    <a:cxn ang="0">
                      <a:pos x="0" y="6"/>
                    </a:cxn>
                    <a:cxn ang="0">
                      <a:pos x="2" y="2"/>
                    </a:cxn>
                    <a:cxn ang="0">
                      <a:pos x="0" y="0"/>
                    </a:cxn>
                    <a:cxn ang="0">
                      <a:pos x="0" y="6"/>
                    </a:cxn>
                  </a:cxnLst>
                  <a:rect l="0" t="0" r="r" b="b"/>
                  <a:pathLst>
                    <a:path w="2" h="6">
                      <a:moveTo>
                        <a:pt x="0" y="6"/>
                      </a:moveTo>
                      <a:lnTo>
                        <a:pt x="2" y="2"/>
                      </a:lnTo>
                      <a:lnTo>
                        <a:pt x="0" y="0"/>
                      </a:lnTo>
                      <a:lnTo>
                        <a:pt x="0" y="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4" name="Freeform 3035"/>
                <p:cNvSpPr>
                  <a:spLocks/>
                </p:cNvSpPr>
                <p:nvPr/>
              </p:nvSpPr>
              <p:spPr bwMode="auto">
                <a:xfrm>
                  <a:off x="6286119" y="3049036"/>
                  <a:ext cx="509056" cy="601612"/>
                </a:xfrm>
                <a:custGeom>
                  <a:avLst/>
                  <a:gdLst/>
                  <a:ahLst/>
                  <a:cxnLst>
                    <a:cxn ang="0">
                      <a:pos x="282" y="50"/>
                    </a:cxn>
                    <a:cxn ang="0">
                      <a:pos x="234" y="78"/>
                    </a:cxn>
                    <a:cxn ang="0">
                      <a:pos x="206" y="104"/>
                    </a:cxn>
                    <a:cxn ang="0">
                      <a:pos x="142" y="84"/>
                    </a:cxn>
                    <a:cxn ang="0">
                      <a:pos x="0" y="128"/>
                    </a:cxn>
                    <a:cxn ang="0">
                      <a:pos x="66" y="422"/>
                    </a:cxn>
                    <a:cxn ang="0">
                      <a:pos x="172" y="460"/>
                    </a:cxn>
                    <a:cxn ang="0">
                      <a:pos x="264" y="448"/>
                    </a:cxn>
                    <a:cxn ang="0">
                      <a:pos x="298" y="468"/>
                    </a:cxn>
                    <a:cxn ang="0">
                      <a:pos x="354" y="344"/>
                    </a:cxn>
                    <a:cxn ang="0">
                      <a:pos x="386" y="284"/>
                    </a:cxn>
                    <a:cxn ang="0">
                      <a:pos x="396" y="200"/>
                    </a:cxn>
                    <a:cxn ang="0">
                      <a:pos x="332" y="22"/>
                    </a:cxn>
                    <a:cxn ang="0">
                      <a:pos x="324" y="0"/>
                    </a:cxn>
                    <a:cxn ang="0">
                      <a:pos x="282" y="50"/>
                    </a:cxn>
                  </a:cxnLst>
                  <a:rect l="0" t="0" r="r" b="b"/>
                  <a:pathLst>
                    <a:path w="396" h="468">
                      <a:moveTo>
                        <a:pt x="282" y="50"/>
                      </a:moveTo>
                      <a:lnTo>
                        <a:pt x="234" y="78"/>
                      </a:lnTo>
                      <a:lnTo>
                        <a:pt x="206" y="104"/>
                      </a:lnTo>
                      <a:lnTo>
                        <a:pt x="142" y="84"/>
                      </a:lnTo>
                      <a:lnTo>
                        <a:pt x="0" y="128"/>
                      </a:lnTo>
                      <a:lnTo>
                        <a:pt x="66" y="422"/>
                      </a:lnTo>
                      <a:lnTo>
                        <a:pt x="172" y="460"/>
                      </a:lnTo>
                      <a:lnTo>
                        <a:pt x="264" y="448"/>
                      </a:lnTo>
                      <a:lnTo>
                        <a:pt x="298" y="468"/>
                      </a:lnTo>
                      <a:lnTo>
                        <a:pt x="354" y="344"/>
                      </a:lnTo>
                      <a:lnTo>
                        <a:pt x="386" y="284"/>
                      </a:lnTo>
                      <a:lnTo>
                        <a:pt x="396" y="200"/>
                      </a:lnTo>
                      <a:lnTo>
                        <a:pt x="332" y="22"/>
                      </a:lnTo>
                      <a:lnTo>
                        <a:pt x="324" y="0"/>
                      </a:lnTo>
                      <a:lnTo>
                        <a:pt x="282" y="5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5" name="Freeform 3036"/>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6" name="Freeform 3037"/>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7" name="Freeform 3038"/>
                <p:cNvSpPr>
                  <a:spLocks/>
                </p:cNvSpPr>
                <p:nvPr/>
              </p:nvSpPr>
              <p:spPr bwMode="auto">
                <a:xfrm>
                  <a:off x="6815743" y="2856212"/>
                  <a:ext cx="606754" cy="334229"/>
                </a:xfrm>
                <a:custGeom>
                  <a:avLst/>
                  <a:gdLst/>
                  <a:ahLst/>
                  <a:cxnLst>
                    <a:cxn ang="0">
                      <a:pos x="472" y="190"/>
                    </a:cxn>
                    <a:cxn ang="0">
                      <a:pos x="434" y="138"/>
                    </a:cxn>
                    <a:cxn ang="0">
                      <a:pos x="444" y="68"/>
                    </a:cxn>
                    <a:cxn ang="0">
                      <a:pos x="364" y="0"/>
                    </a:cxn>
                    <a:cxn ang="0">
                      <a:pos x="0" y="120"/>
                    </a:cxn>
                    <a:cxn ang="0">
                      <a:pos x="364" y="4"/>
                    </a:cxn>
                    <a:cxn ang="0">
                      <a:pos x="440" y="70"/>
                    </a:cxn>
                    <a:cxn ang="0">
                      <a:pos x="430" y="138"/>
                    </a:cxn>
                    <a:cxn ang="0">
                      <a:pos x="470" y="190"/>
                    </a:cxn>
                    <a:cxn ang="0">
                      <a:pos x="442" y="260"/>
                    </a:cxn>
                    <a:cxn ang="0">
                      <a:pos x="444" y="258"/>
                    </a:cxn>
                    <a:cxn ang="0">
                      <a:pos x="472" y="190"/>
                    </a:cxn>
                  </a:cxnLst>
                  <a:rect l="0" t="0" r="r" b="b"/>
                  <a:pathLst>
                    <a:path w="472" h="260">
                      <a:moveTo>
                        <a:pt x="472" y="190"/>
                      </a:moveTo>
                      <a:lnTo>
                        <a:pt x="434" y="138"/>
                      </a:lnTo>
                      <a:lnTo>
                        <a:pt x="444" y="68"/>
                      </a:lnTo>
                      <a:lnTo>
                        <a:pt x="364" y="0"/>
                      </a:lnTo>
                      <a:lnTo>
                        <a:pt x="0" y="120"/>
                      </a:lnTo>
                      <a:lnTo>
                        <a:pt x="364" y="4"/>
                      </a:lnTo>
                      <a:lnTo>
                        <a:pt x="440" y="70"/>
                      </a:lnTo>
                      <a:lnTo>
                        <a:pt x="430" y="138"/>
                      </a:lnTo>
                      <a:lnTo>
                        <a:pt x="470" y="190"/>
                      </a:lnTo>
                      <a:lnTo>
                        <a:pt x="442" y="260"/>
                      </a:lnTo>
                      <a:lnTo>
                        <a:pt x="444" y="258"/>
                      </a:lnTo>
                      <a:lnTo>
                        <a:pt x="472" y="19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8" name="Freeform 3039"/>
                <p:cNvSpPr>
                  <a:spLocks/>
                </p:cNvSpPr>
                <p:nvPr/>
              </p:nvSpPr>
              <p:spPr bwMode="auto">
                <a:xfrm>
                  <a:off x="6792604" y="2861354"/>
                  <a:ext cx="491059" cy="154259"/>
                </a:xfrm>
                <a:custGeom>
                  <a:avLst/>
                  <a:gdLst/>
                  <a:ahLst/>
                  <a:cxnLst>
                    <a:cxn ang="0">
                      <a:pos x="0" y="72"/>
                    </a:cxn>
                    <a:cxn ang="0">
                      <a:pos x="16" y="120"/>
                    </a:cxn>
                    <a:cxn ang="0">
                      <a:pos x="382" y="0"/>
                    </a:cxn>
                    <a:cxn ang="0">
                      <a:pos x="18" y="116"/>
                    </a:cxn>
                    <a:cxn ang="0">
                      <a:pos x="2" y="70"/>
                    </a:cxn>
                    <a:cxn ang="0">
                      <a:pos x="0" y="72"/>
                    </a:cxn>
                  </a:cxnLst>
                  <a:rect l="0" t="0" r="r" b="b"/>
                  <a:pathLst>
                    <a:path w="382" h="120">
                      <a:moveTo>
                        <a:pt x="0" y="72"/>
                      </a:moveTo>
                      <a:lnTo>
                        <a:pt x="16" y="120"/>
                      </a:lnTo>
                      <a:lnTo>
                        <a:pt x="382" y="0"/>
                      </a:lnTo>
                      <a:lnTo>
                        <a:pt x="18" y="116"/>
                      </a:lnTo>
                      <a:lnTo>
                        <a:pt x="2" y="70"/>
                      </a:lnTo>
                      <a:lnTo>
                        <a:pt x="0" y="7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79" name="Freeform 3040"/>
                <p:cNvSpPr>
                  <a:spLocks/>
                </p:cNvSpPr>
                <p:nvPr/>
              </p:nvSpPr>
              <p:spPr bwMode="auto">
                <a:xfrm>
                  <a:off x="7345367" y="3190441"/>
                  <a:ext cx="161972" cy="215963"/>
                </a:xfrm>
                <a:custGeom>
                  <a:avLst/>
                  <a:gdLst/>
                  <a:ahLst/>
                  <a:cxnLst>
                    <a:cxn ang="0">
                      <a:pos x="0" y="10"/>
                    </a:cxn>
                    <a:cxn ang="0">
                      <a:pos x="62" y="168"/>
                    </a:cxn>
                    <a:cxn ang="0">
                      <a:pos x="126" y="142"/>
                    </a:cxn>
                    <a:cxn ang="0">
                      <a:pos x="126" y="80"/>
                    </a:cxn>
                    <a:cxn ang="0">
                      <a:pos x="30" y="2"/>
                    </a:cxn>
                    <a:cxn ang="0">
                      <a:pos x="30" y="0"/>
                    </a:cxn>
                    <a:cxn ang="0">
                      <a:pos x="0" y="10"/>
                    </a:cxn>
                  </a:cxnLst>
                  <a:rect l="0" t="0" r="r" b="b"/>
                  <a:pathLst>
                    <a:path w="126" h="168">
                      <a:moveTo>
                        <a:pt x="0" y="10"/>
                      </a:moveTo>
                      <a:lnTo>
                        <a:pt x="62" y="168"/>
                      </a:lnTo>
                      <a:lnTo>
                        <a:pt x="126" y="142"/>
                      </a:lnTo>
                      <a:lnTo>
                        <a:pt x="126" y="80"/>
                      </a:lnTo>
                      <a:lnTo>
                        <a:pt x="30" y="2"/>
                      </a:lnTo>
                      <a:lnTo>
                        <a:pt x="30" y="0"/>
                      </a:lnTo>
                      <a:lnTo>
                        <a:pt x="0" y="1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0" name="Freeform 3041"/>
                <p:cNvSpPr>
                  <a:spLocks/>
                </p:cNvSpPr>
                <p:nvPr/>
              </p:nvSpPr>
              <p:spPr bwMode="auto">
                <a:xfrm>
                  <a:off x="6702620" y="2861354"/>
                  <a:ext cx="717307" cy="511627"/>
                </a:xfrm>
                <a:custGeom>
                  <a:avLst/>
                  <a:gdLst/>
                  <a:ahLst/>
                  <a:cxnLst>
                    <a:cxn ang="0">
                      <a:pos x="528" y="66"/>
                    </a:cxn>
                    <a:cxn ang="0">
                      <a:pos x="452" y="0"/>
                    </a:cxn>
                    <a:cxn ang="0">
                      <a:pos x="86" y="120"/>
                    </a:cxn>
                    <a:cxn ang="0">
                      <a:pos x="70" y="72"/>
                    </a:cxn>
                    <a:cxn ang="0">
                      <a:pos x="72" y="70"/>
                    </a:cxn>
                    <a:cxn ang="0">
                      <a:pos x="88" y="116"/>
                    </a:cxn>
                    <a:cxn ang="0">
                      <a:pos x="72" y="64"/>
                    </a:cxn>
                    <a:cxn ang="0">
                      <a:pos x="0" y="146"/>
                    </a:cxn>
                    <a:cxn ang="0">
                      <a:pos x="8" y="168"/>
                    </a:cxn>
                    <a:cxn ang="0">
                      <a:pos x="2" y="150"/>
                    </a:cxn>
                    <a:cxn ang="0">
                      <a:pos x="4" y="144"/>
                    </a:cxn>
                    <a:cxn ang="0">
                      <a:pos x="78" y="344"/>
                    </a:cxn>
                    <a:cxn ang="0">
                      <a:pos x="76" y="346"/>
                    </a:cxn>
                    <a:cxn ang="0">
                      <a:pos x="78" y="348"/>
                    </a:cxn>
                    <a:cxn ang="0">
                      <a:pos x="96" y="398"/>
                    </a:cxn>
                    <a:cxn ang="0">
                      <a:pos x="182" y="372"/>
                    </a:cxn>
                    <a:cxn ang="0">
                      <a:pos x="180" y="372"/>
                    </a:cxn>
                    <a:cxn ang="0">
                      <a:pos x="498" y="262"/>
                    </a:cxn>
                    <a:cxn ang="0">
                      <a:pos x="498" y="262"/>
                    </a:cxn>
                    <a:cxn ang="0">
                      <a:pos x="498" y="262"/>
                    </a:cxn>
                    <a:cxn ang="0">
                      <a:pos x="528" y="252"/>
                    </a:cxn>
                    <a:cxn ang="0">
                      <a:pos x="558" y="186"/>
                    </a:cxn>
                    <a:cxn ang="0">
                      <a:pos x="518" y="134"/>
                    </a:cxn>
                    <a:cxn ang="0">
                      <a:pos x="528" y="66"/>
                    </a:cxn>
                  </a:cxnLst>
                  <a:rect l="0" t="0" r="r" b="b"/>
                  <a:pathLst>
                    <a:path w="558" h="398">
                      <a:moveTo>
                        <a:pt x="528" y="66"/>
                      </a:moveTo>
                      <a:lnTo>
                        <a:pt x="452" y="0"/>
                      </a:lnTo>
                      <a:lnTo>
                        <a:pt x="86" y="120"/>
                      </a:lnTo>
                      <a:lnTo>
                        <a:pt x="70" y="72"/>
                      </a:lnTo>
                      <a:lnTo>
                        <a:pt x="72" y="70"/>
                      </a:lnTo>
                      <a:lnTo>
                        <a:pt x="88" y="116"/>
                      </a:lnTo>
                      <a:lnTo>
                        <a:pt x="72" y="64"/>
                      </a:lnTo>
                      <a:lnTo>
                        <a:pt x="0" y="146"/>
                      </a:lnTo>
                      <a:lnTo>
                        <a:pt x="8" y="168"/>
                      </a:lnTo>
                      <a:lnTo>
                        <a:pt x="2" y="150"/>
                      </a:lnTo>
                      <a:lnTo>
                        <a:pt x="4" y="144"/>
                      </a:lnTo>
                      <a:lnTo>
                        <a:pt x="78" y="344"/>
                      </a:lnTo>
                      <a:lnTo>
                        <a:pt x="76" y="346"/>
                      </a:lnTo>
                      <a:lnTo>
                        <a:pt x="78" y="348"/>
                      </a:lnTo>
                      <a:lnTo>
                        <a:pt x="96" y="398"/>
                      </a:lnTo>
                      <a:lnTo>
                        <a:pt x="182" y="372"/>
                      </a:lnTo>
                      <a:lnTo>
                        <a:pt x="180" y="372"/>
                      </a:lnTo>
                      <a:lnTo>
                        <a:pt x="498" y="262"/>
                      </a:lnTo>
                      <a:lnTo>
                        <a:pt x="498" y="262"/>
                      </a:lnTo>
                      <a:lnTo>
                        <a:pt x="498" y="262"/>
                      </a:lnTo>
                      <a:lnTo>
                        <a:pt x="528" y="252"/>
                      </a:lnTo>
                      <a:lnTo>
                        <a:pt x="558" y="186"/>
                      </a:lnTo>
                      <a:lnTo>
                        <a:pt x="518" y="134"/>
                      </a:lnTo>
                      <a:lnTo>
                        <a:pt x="528" y="6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1" name="Freeform 3042"/>
                <p:cNvSpPr>
                  <a:spLocks/>
                </p:cNvSpPr>
                <p:nvPr/>
              </p:nvSpPr>
              <p:spPr bwMode="auto">
                <a:xfrm>
                  <a:off x="7353080" y="2308591"/>
                  <a:ext cx="131121" cy="460207"/>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2" name="Freeform 3043"/>
                <p:cNvSpPr>
                  <a:spLocks/>
                </p:cNvSpPr>
                <p:nvPr/>
              </p:nvSpPr>
              <p:spPr bwMode="auto">
                <a:xfrm>
                  <a:off x="7391645" y="2943626"/>
                  <a:ext cx="95127" cy="23139"/>
                </a:xfrm>
                <a:custGeom>
                  <a:avLst/>
                  <a:gdLst/>
                  <a:ahLst/>
                  <a:cxnLst>
                    <a:cxn ang="0">
                      <a:pos x="0" y="2"/>
                    </a:cxn>
                    <a:cxn ang="0">
                      <a:pos x="74" y="18"/>
                    </a:cxn>
                    <a:cxn ang="0">
                      <a:pos x="14" y="4"/>
                    </a:cxn>
                    <a:cxn ang="0">
                      <a:pos x="0" y="0"/>
                    </a:cxn>
                    <a:cxn ang="0">
                      <a:pos x="0" y="2"/>
                    </a:cxn>
                  </a:cxnLst>
                  <a:rect l="0" t="0" r="r" b="b"/>
                  <a:pathLst>
                    <a:path w="74" h="18">
                      <a:moveTo>
                        <a:pt x="0" y="2"/>
                      </a:moveTo>
                      <a:lnTo>
                        <a:pt x="74" y="18"/>
                      </a:lnTo>
                      <a:lnTo>
                        <a:pt x="14" y="4"/>
                      </a:lnTo>
                      <a:lnTo>
                        <a:pt x="0" y="0"/>
                      </a:lnTo>
                      <a:lnTo>
                        <a:pt x="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3" name="Freeform 3044"/>
                <p:cNvSpPr>
                  <a:spLocks/>
                </p:cNvSpPr>
                <p:nvPr/>
              </p:nvSpPr>
              <p:spPr bwMode="auto">
                <a:xfrm>
                  <a:off x="7484201" y="2768798"/>
                  <a:ext cx="79701" cy="174827"/>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4" name="Freeform 3045"/>
                <p:cNvSpPr>
                  <a:spLocks/>
                </p:cNvSpPr>
                <p:nvPr/>
              </p:nvSpPr>
              <p:spPr bwMode="auto">
                <a:xfrm>
                  <a:off x="7486772" y="2966765"/>
                  <a:ext cx="64275" cy="17997"/>
                </a:xfrm>
                <a:custGeom>
                  <a:avLst/>
                  <a:gdLst/>
                  <a:ahLst/>
                  <a:cxnLst>
                    <a:cxn ang="0">
                      <a:pos x="50" y="12"/>
                    </a:cxn>
                    <a:cxn ang="0">
                      <a:pos x="0" y="0"/>
                    </a:cxn>
                    <a:cxn ang="0">
                      <a:pos x="50" y="14"/>
                    </a:cxn>
                    <a:cxn ang="0">
                      <a:pos x="50" y="12"/>
                    </a:cxn>
                  </a:cxnLst>
                  <a:rect l="0" t="0" r="r" b="b"/>
                  <a:pathLst>
                    <a:path w="50" h="14">
                      <a:moveTo>
                        <a:pt x="50" y="12"/>
                      </a:moveTo>
                      <a:lnTo>
                        <a:pt x="0" y="0"/>
                      </a:lnTo>
                      <a:lnTo>
                        <a:pt x="50" y="14"/>
                      </a:lnTo>
                      <a:lnTo>
                        <a:pt x="50" y="1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5" name="Freeform 3046"/>
                <p:cNvSpPr>
                  <a:spLocks/>
                </p:cNvSpPr>
                <p:nvPr/>
              </p:nvSpPr>
              <p:spPr bwMode="auto">
                <a:xfrm>
                  <a:off x="7373648" y="2941055"/>
                  <a:ext cx="177398" cy="344513"/>
                </a:xfrm>
                <a:custGeom>
                  <a:avLst/>
                  <a:gdLst/>
                  <a:ahLst/>
                  <a:cxnLst>
                    <a:cxn ang="0">
                      <a:pos x="10" y="2"/>
                    </a:cxn>
                    <a:cxn ang="0">
                      <a:pos x="0" y="72"/>
                    </a:cxn>
                    <a:cxn ang="0">
                      <a:pos x="38" y="124"/>
                    </a:cxn>
                    <a:cxn ang="0">
                      <a:pos x="10" y="192"/>
                    </a:cxn>
                    <a:cxn ang="0">
                      <a:pos x="8" y="194"/>
                    </a:cxn>
                    <a:cxn ang="0">
                      <a:pos x="8" y="196"/>
                    </a:cxn>
                    <a:cxn ang="0">
                      <a:pos x="10" y="194"/>
                    </a:cxn>
                    <a:cxn ang="0">
                      <a:pos x="104" y="268"/>
                    </a:cxn>
                    <a:cxn ang="0">
                      <a:pos x="104" y="226"/>
                    </a:cxn>
                    <a:cxn ang="0">
                      <a:pos x="134" y="80"/>
                    </a:cxn>
                    <a:cxn ang="0">
                      <a:pos x="104" y="56"/>
                    </a:cxn>
                    <a:cxn ang="0">
                      <a:pos x="136" y="40"/>
                    </a:cxn>
                    <a:cxn ang="0">
                      <a:pos x="138" y="34"/>
                    </a:cxn>
                    <a:cxn ang="0">
                      <a:pos x="88" y="20"/>
                    </a:cxn>
                    <a:cxn ang="0">
                      <a:pos x="14" y="4"/>
                    </a:cxn>
                    <a:cxn ang="0">
                      <a:pos x="14" y="2"/>
                    </a:cxn>
                    <a:cxn ang="0">
                      <a:pos x="28" y="6"/>
                    </a:cxn>
                    <a:cxn ang="0">
                      <a:pos x="6" y="0"/>
                    </a:cxn>
                    <a:cxn ang="0">
                      <a:pos x="10" y="2"/>
                    </a:cxn>
                  </a:cxnLst>
                  <a:rect l="0" t="0" r="r" b="b"/>
                  <a:pathLst>
                    <a:path w="138" h="268">
                      <a:moveTo>
                        <a:pt x="10" y="2"/>
                      </a:moveTo>
                      <a:lnTo>
                        <a:pt x="0" y="72"/>
                      </a:lnTo>
                      <a:lnTo>
                        <a:pt x="38" y="124"/>
                      </a:lnTo>
                      <a:lnTo>
                        <a:pt x="10" y="192"/>
                      </a:lnTo>
                      <a:lnTo>
                        <a:pt x="8" y="194"/>
                      </a:lnTo>
                      <a:lnTo>
                        <a:pt x="8" y="196"/>
                      </a:lnTo>
                      <a:lnTo>
                        <a:pt x="10" y="194"/>
                      </a:lnTo>
                      <a:lnTo>
                        <a:pt x="104" y="268"/>
                      </a:lnTo>
                      <a:lnTo>
                        <a:pt x="104" y="226"/>
                      </a:lnTo>
                      <a:lnTo>
                        <a:pt x="134" y="80"/>
                      </a:lnTo>
                      <a:lnTo>
                        <a:pt x="104" y="56"/>
                      </a:lnTo>
                      <a:lnTo>
                        <a:pt x="136" y="40"/>
                      </a:lnTo>
                      <a:lnTo>
                        <a:pt x="138" y="34"/>
                      </a:lnTo>
                      <a:lnTo>
                        <a:pt x="88" y="20"/>
                      </a:lnTo>
                      <a:lnTo>
                        <a:pt x="14" y="4"/>
                      </a:lnTo>
                      <a:lnTo>
                        <a:pt x="14" y="2"/>
                      </a:lnTo>
                      <a:lnTo>
                        <a:pt x="28" y="6"/>
                      </a:lnTo>
                      <a:lnTo>
                        <a:pt x="6" y="0"/>
                      </a:lnTo>
                      <a:lnTo>
                        <a:pt x="10" y="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6" name="Freeform 3047"/>
                <p:cNvSpPr>
                  <a:spLocks/>
                </p:cNvSpPr>
                <p:nvPr/>
              </p:nvSpPr>
              <p:spPr bwMode="auto">
                <a:xfrm>
                  <a:off x="7484201" y="2768798"/>
                  <a:ext cx="15426" cy="105411"/>
                </a:xfrm>
                <a:custGeom>
                  <a:avLst/>
                  <a:gdLst/>
                  <a:ahLst/>
                  <a:cxnLst>
                    <a:cxn ang="0">
                      <a:pos x="12" y="82"/>
                    </a:cxn>
                    <a:cxn ang="0">
                      <a:pos x="0" y="0"/>
                    </a:cxn>
                    <a:cxn ang="0">
                      <a:pos x="6" y="58"/>
                    </a:cxn>
                    <a:cxn ang="0">
                      <a:pos x="12" y="82"/>
                    </a:cxn>
                  </a:cxnLst>
                  <a:rect l="0" t="0" r="r" b="b"/>
                  <a:pathLst>
                    <a:path w="12" h="82">
                      <a:moveTo>
                        <a:pt x="12" y="82"/>
                      </a:moveTo>
                      <a:lnTo>
                        <a:pt x="0" y="0"/>
                      </a:lnTo>
                      <a:lnTo>
                        <a:pt x="6" y="58"/>
                      </a:lnTo>
                      <a:lnTo>
                        <a:pt x="12" y="8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7" name="Freeform 3048"/>
                <p:cNvSpPr>
                  <a:spLocks/>
                </p:cNvSpPr>
                <p:nvPr/>
              </p:nvSpPr>
              <p:spPr bwMode="auto">
                <a:xfrm>
                  <a:off x="7353080" y="2308591"/>
                  <a:ext cx="131121" cy="460207"/>
                </a:xfrm>
                <a:custGeom>
                  <a:avLst/>
                  <a:gdLst/>
                  <a:ahLst/>
                  <a:cxnLst>
                    <a:cxn ang="0">
                      <a:pos x="38" y="132"/>
                    </a:cxn>
                    <a:cxn ang="0">
                      <a:pos x="102" y="358"/>
                    </a:cxn>
                    <a:cxn ang="0">
                      <a:pos x="80" y="276"/>
                    </a:cxn>
                    <a:cxn ang="0">
                      <a:pos x="40" y="132"/>
                    </a:cxn>
                    <a:cxn ang="0">
                      <a:pos x="2" y="0"/>
                    </a:cxn>
                    <a:cxn ang="0">
                      <a:pos x="0" y="0"/>
                    </a:cxn>
                    <a:cxn ang="0">
                      <a:pos x="8" y="34"/>
                    </a:cxn>
                    <a:cxn ang="0">
                      <a:pos x="38" y="132"/>
                    </a:cxn>
                  </a:cxnLst>
                  <a:rect l="0" t="0" r="r" b="b"/>
                  <a:pathLst>
                    <a:path w="102" h="358">
                      <a:moveTo>
                        <a:pt x="38" y="132"/>
                      </a:moveTo>
                      <a:lnTo>
                        <a:pt x="102" y="358"/>
                      </a:lnTo>
                      <a:lnTo>
                        <a:pt x="80" y="276"/>
                      </a:lnTo>
                      <a:lnTo>
                        <a:pt x="40" y="132"/>
                      </a:lnTo>
                      <a:lnTo>
                        <a:pt x="2" y="0"/>
                      </a:lnTo>
                      <a:lnTo>
                        <a:pt x="0" y="0"/>
                      </a:lnTo>
                      <a:lnTo>
                        <a:pt x="8" y="34"/>
                      </a:lnTo>
                      <a:lnTo>
                        <a:pt x="38" y="132"/>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8" name="Freeform 3049"/>
                <p:cNvSpPr>
                  <a:spLocks/>
                </p:cNvSpPr>
                <p:nvPr/>
              </p:nvSpPr>
              <p:spPr bwMode="auto">
                <a:xfrm>
                  <a:off x="7353080" y="2308591"/>
                  <a:ext cx="10284" cy="43707"/>
                </a:xfrm>
                <a:custGeom>
                  <a:avLst/>
                  <a:gdLst/>
                  <a:ahLst/>
                  <a:cxnLst>
                    <a:cxn ang="0">
                      <a:pos x="8" y="34"/>
                    </a:cxn>
                    <a:cxn ang="0">
                      <a:pos x="0" y="0"/>
                    </a:cxn>
                    <a:cxn ang="0">
                      <a:pos x="0" y="0"/>
                    </a:cxn>
                    <a:cxn ang="0">
                      <a:pos x="8" y="34"/>
                    </a:cxn>
                  </a:cxnLst>
                  <a:rect l="0" t="0" r="r" b="b"/>
                  <a:pathLst>
                    <a:path w="8" h="34">
                      <a:moveTo>
                        <a:pt x="8" y="34"/>
                      </a:moveTo>
                      <a:lnTo>
                        <a:pt x="0" y="0"/>
                      </a:lnTo>
                      <a:lnTo>
                        <a:pt x="0" y="0"/>
                      </a:lnTo>
                      <a:lnTo>
                        <a:pt x="8" y="3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89" name="Freeform 3050"/>
                <p:cNvSpPr>
                  <a:spLocks/>
                </p:cNvSpPr>
                <p:nvPr/>
              </p:nvSpPr>
              <p:spPr bwMode="auto">
                <a:xfrm>
                  <a:off x="7499627" y="2874209"/>
                  <a:ext cx="64275" cy="69417"/>
                </a:xfrm>
                <a:custGeom>
                  <a:avLst/>
                  <a:gdLst/>
                  <a:ahLst/>
                  <a:cxnLst>
                    <a:cxn ang="0">
                      <a:pos x="50" y="54"/>
                    </a:cxn>
                    <a:cxn ang="0">
                      <a:pos x="0" y="0"/>
                    </a:cxn>
                    <a:cxn ang="0">
                      <a:pos x="46" y="50"/>
                    </a:cxn>
                    <a:cxn ang="0">
                      <a:pos x="50" y="54"/>
                    </a:cxn>
                  </a:cxnLst>
                  <a:rect l="0" t="0" r="r" b="b"/>
                  <a:pathLst>
                    <a:path w="50" h="54">
                      <a:moveTo>
                        <a:pt x="50" y="54"/>
                      </a:moveTo>
                      <a:lnTo>
                        <a:pt x="0" y="0"/>
                      </a:lnTo>
                      <a:lnTo>
                        <a:pt x="46" y="50"/>
                      </a:lnTo>
                      <a:lnTo>
                        <a:pt x="50" y="54"/>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90" name="Freeform 3051"/>
                <p:cNvSpPr>
                  <a:spLocks/>
                </p:cNvSpPr>
                <p:nvPr/>
              </p:nvSpPr>
              <p:spPr bwMode="auto">
                <a:xfrm>
                  <a:off x="7491914" y="2843357"/>
                  <a:ext cx="66846" cy="95127"/>
                </a:xfrm>
                <a:custGeom>
                  <a:avLst/>
                  <a:gdLst/>
                  <a:ahLst/>
                  <a:cxnLst>
                    <a:cxn ang="0">
                      <a:pos x="4" y="26"/>
                    </a:cxn>
                    <a:cxn ang="0">
                      <a:pos x="52" y="74"/>
                    </a:cxn>
                    <a:cxn ang="0">
                      <a:pos x="6" y="24"/>
                    </a:cxn>
                    <a:cxn ang="0">
                      <a:pos x="0" y="0"/>
                    </a:cxn>
                    <a:cxn ang="0">
                      <a:pos x="4" y="26"/>
                    </a:cxn>
                  </a:cxnLst>
                  <a:rect l="0" t="0" r="r" b="b"/>
                  <a:pathLst>
                    <a:path w="52" h="74">
                      <a:moveTo>
                        <a:pt x="4" y="26"/>
                      </a:moveTo>
                      <a:lnTo>
                        <a:pt x="52" y="74"/>
                      </a:lnTo>
                      <a:lnTo>
                        <a:pt x="6" y="24"/>
                      </a:lnTo>
                      <a:lnTo>
                        <a:pt x="0" y="0"/>
                      </a:lnTo>
                      <a:lnTo>
                        <a:pt x="4" y="26"/>
                      </a:lnTo>
                      <a:close/>
                    </a:path>
                  </a:pathLst>
                </a:custGeom>
                <a:solidFill>
                  <a:schemeClr val="accent1">
                    <a:lumMod val="20000"/>
                    <a:lumOff val="80000"/>
                  </a:schemeClr>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91" name="Line 3080"/>
                <p:cNvSpPr>
                  <a:spLocks noChangeShapeType="1"/>
                </p:cNvSpPr>
                <p:nvPr/>
              </p:nvSpPr>
              <p:spPr bwMode="auto">
                <a:xfrm>
                  <a:off x="4392075" y="5986739"/>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92" name="Line 3117"/>
                <p:cNvSpPr>
                  <a:spLocks noChangeShapeType="1"/>
                </p:cNvSpPr>
                <p:nvPr/>
              </p:nvSpPr>
              <p:spPr bwMode="auto">
                <a:xfrm>
                  <a:off x="7481174" y="2286090"/>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93" name="Line 3118"/>
                <p:cNvSpPr>
                  <a:spLocks noChangeShapeType="1"/>
                </p:cNvSpPr>
                <p:nvPr/>
              </p:nvSpPr>
              <p:spPr bwMode="auto">
                <a:xfrm>
                  <a:off x="7481174" y="2286090"/>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94" name="Line 3119"/>
                <p:cNvSpPr>
                  <a:spLocks noChangeShapeType="1"/>
                </p:cNvSpPr>
                <p:nvPr/>
              </p:nvSpPr>
              <p:spPr bwMode="auto">
                <a:xfrm>
                  <a:off x="7419466" y="3031735"/>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95" name="Line 3120"/>
                <p:cNvSpPr>
                  <a:spLocks noChangeShapeType="1"/>
                </p:cNvSpPr>
                <p:nvPr/>
              </p:nvSpPr>
              <p:spPr bwMode="auto">
                <a:xfrm>
                  <a:off x="7733151" y="2849180"/>
                  <a:ext cx="1286" cy="1286"/>
                </a:xfrm>
                <a:prstGeom prst="line">
                  <a:avLst/>
                </a:prstGeom>
                <a:solidFill>
                  <a:schemeClr val="tx1"/>
                </a:solidFill>
                <a:ln w="12700" cmpd="sng">
                  <a:solidFill>
                    <a:schemeClr val="bg1"/>
                  </a:solidFill>
                  <a:prstDash val="solid"/>
                  <a:round/>
                  <a:headEnd/>
                  <a:tailEnd/>
                </a:ln>
              </p:spPr>
              <p:txBody>
                <a:bodyPr/>
                <a:lstStyle/>
                <a:p>
                  <a:pPr defTabSz="457200">
                    <a:defRPr/>
                  </a:pPr>
                  <a:endParaRPr lang="da-DK" kern="0">
                    <a:solidFill>
                      <a:prstClr val="white"/>
                    </a:solidFill>
                    <a:ea typeface="ＭＳ Ｐゴシック" pitchFamily="-97" charset="-128"/>
                  </a:endParaRPr>
                </a:p>
              </p:txBody>
            </p:sp>
            <p:sp>
              <p:nvSpPr>
                <p:cNvPr id="296" name="Freeform 2852"/>
                <p:cNvSpPr>
                  <a:spLocks/>
                </p:cNvSpPr>
                <p:nvPr/>
              </p:nvSpPr>
              <p:spPr bwMode="auto">
                <a:xfrm>
                  <a:off x="471569" y="3518593"/>
                  <a:ext cx="1313994" cy="1123937"/>
                </a:xfrm>
                <a:custGeom>
                  <a:avLst/>
                  <a:gdLst/>
                  <a:ahLst/>
                  <a:cxnLst>
                    <a:cxn ang="0">
                      <a:pos x="378" y="680"/>
                    </a:cxn>
                    <a:cxn ang="0">
                      <a:pos x="388" y="714"/>
                    </a:cxn>
                    <a:cxn ang="0">
                      <a:pos x="378" y="746"/>
                    </a:cxn>
                    <a:cxn ang="0">
                      <a:pos x="298" y="842"/>
                    </a:cxn>
                    <a:cxn ang="0">
                      <a:pos x="206" y="908"/>
                    </a:cxn>
                    <a:cxn ang="0">
                      <a:pos x="120" y="948"/>
                    </a:cxn>
                    <a:cxn ang="0">
                      <a:pos x="88" y="964"/>
                    </a:cxn>
                    <a:cxn ang="0">
                      <a:pos x="62" y="976"/>
                    </a:cxn>
                    <a:cxn ang="0">
                      <a:pos x="52" y="986"/>
                    </a:cxn>
                    <a:cxn ang="0">
                      <a:pos x="32" y="984"/>
                    </a:cxn>
                    <a:cxn ang="0">
                      <a:pos x="0" y="958"/>
                    </a:cxn>
                    <a:cxn ang="0">
                      <a:pos x="120" y="888"/>
                    </a:cxn>
                    <a:cxn ang="0">
                      <a:pos x="162" y="868"/>
                    </a:cxn>
                    <a:cxn ang="0">
                      <a:pos x="206" y="842"/>
                    </a:cxn>
                    <a:cxn ang="0">
                      <a:pos x="206" y="842"/>
                    </a:cxn>
                    <a:cxn ang="0">
                      <a:pos x="206" y="866"/>
                    </a:cxn>
                    <a:cxn ang="0">
                      <a:pos x="210" y="878"/>
                    </a:cxn>
                    <a:cxn ang="0">
                      <a:pos x="222" y="858"/>
                    </a:cxn>
                    <a:cxn ang="0">
                      <a:pos x="242" y="798"/>
                    </a:cxn>
                    <a:cxn ang="0">
                      <a:pos x="250" y="788"/>
                    </a:cxn>
                    <a:cxn ang="0">
                      <a:pos x="256" y="810"/>
                    </a:cxn>
                    <a:cxn ang="0">
                      <a:pos x="252" y="792"/>
                    </a:cxn>
                    <a:cxn ang="0">
                      <a:pos x="252" y="750"/>
                    </a:cxn>
                    <a:cxn ang="0">
                      <a:pos x="258" y="740"/>
                    </a:cxn>
                    <a:cxn ang="0">
                      <a:pos x="246" y="710"/>
                    </a:cxn>
                    <a:cxn ang="0">
                      <a:pos x="152" y="722"/>
                    </a:cxn>
                    <a:cxn ang="0">
                      <a:pos x="86" y="646"/>
                    </a:cxn>
                    <a:cxn ang="0">
                      <a:pos x="76" y="654"/>
                    </a:cxn>
                    <a:cxn ang="0">
                      <a:pos x="56" y="654"/>
                    </a:cxn>
                    <a:cxn ang="0">
                      <a:pos x="20" y="580"/>
                    </a:cxn>
                    <a:cxn ang="0">
                      <a:pos x="106" y="474"/>
                    </a:cxn>
                    <a:cxn ang="0">
                      <a:pos x="176" y="408"/>
                    </a:cxn>
                    <a:cxn ang="0">
                      <a:pos x="116" y="414"/>
                    </a:cxn>
                    <a:cxn ang="0">
                      <a:pos x="36" y="368"/>
                    </a:cxn>
                    <a:cxn ang="0">
                      <a:pos x="28" y="324"/>
                    </a:cxn>
                    <a:cxn ang="0">
                      <a:pos x="22" y="310"/>
                    </a:cxn>
                    <a:cxn ang="0">
                      <a:pos x="36" y="288"/>
                    </a:cxn>
                    <a:cxn ang="0">
                      <a:pos x="166" y="302"/>
                    </a:cxn>
                    <a:cxn ang="0">
                      <a:pos x="166" y="238"/>
                    </a:cxn>
                    <a:cxn ang="0">
                      <a:pos x="154" y="250"/>
                    </a:cxn>
                    <a:cxn ang="0">
                      <a:pos x="132" y="236"/>
                    </a:cxn>
                    <a:cxn ang="0">
                      <a:pos x="90" y="156"/>
                    </a:cxn>
                    <a:cxn ang="0">
                      <a:pos x="92" y="168"/>
                    </a:cxn>
                    <a:cxn ang="0">
                      <a:pos x="108" y="162"/>
                    </a:cxn>
                    <a:cxn ang="0">
                      <a:pos x="136" y="122"/>
                    </a:cxn>
                    <a:cxn ang="0">
                      <a:pos x="166" y="66"/>
                    </a:cxn>
                    <a:cxn ang="0">
                      <a:pos x="186" y="42"/>
                    </a:cxn>
                    <a:cxn ang="0">
                      <a:pos x="368" y="20"/>
                    </a:cxn>
                    <a:cxn ang="0">
                      <a:pos x="690" y="358"/>
                    </a:cxn>
                    <a:cxn ang="0">
                      <a:pos x="836" y="610"/>
                    </a:cxn>
                    <a:cxn ang="0">
                      <a:pos x="988" y="690"/>
                    </a:cxn>
                    <a:cxn ang="0">
                      <a:pos x="1028" y="714"/>
                    </a:cxn>
                    <a:cxn ang="0">
                      <a:pos x="1054" y="728"/>
                    </a:cxn>
                    <a:cxn ang="0">
                      <a:pos x="1154" y="786"/>
                    </a:cxn>
                    <a:cxn ang="0">
                      <a:pos x="978" y="756"/>
                    </a:cxn>
                    <a:cxn ang="0">
                      <a:pos x="796" y="646"/>
                    </a:cxn>
                    <a:cxn ang="0">
                      <a:pos x="590" y="610"/>
                    </a:cxn>
                    <a:cxn ang="0">
                      <a:pos x="478" y="696"/>
                    </a:cxn>
                    <a:cxn ang="0">
                      <a:pos x="474" y="596"/>
                    </a:cxn>
                  </a:cxnLst>
                  <a:rect l="0" t="0" r="r" b="b"/>
                  <a:pathLst>
                    <a:path w="1154" h="988">
                      <a:moveTo>
                        <a:pt x="474" y="596"/>
                      </a:moveTo>
                      <a:lnTo>
                        <a:pt x="378" y="680"/>
                      </a:lnTo>
                      <a:lnTo>
                        <a:pt x="378" y="680"/>
                      </a:lnTo>
                      <a:lnTo>
                        <a:pt x="382" y="688"/>
                      </a:lnTo>
                      <a:lnTo>
                        <a:pt x="388" y="704"/>
                      </a:lnTo>
                      <a:lnTo>
                        <a:pt x="388" y="714"/>
                      </a:lnTo>
                      <a:lnTo>
                        <a:pt x="388" y="726"/>
                      </a:lnTo>
                      <a:lnTo>
                        <a:pt x="384" y="736"/>
                      </a:lnTo>
                      <a:lnTo>
                        <a:pt x="378" y="746"/>
                      </a:lnTo>
                      <a:lnTo>
                        <a:pt x="378" y="746"/>
                      </a:lnTo>
                      <a:lnTo>
                        <a:pt x="328" y="796"/>
                      </a:lnTo>
                      <a:lnTo>
                        <a:pt x="298" y="842"/>
                      </a:lnTo>
                      <a:lnTo>
                        <a:pt x="246" y="878"/>
                      </a:lnTo>
                      <a:lnTo>
                        <a:pt x="206" y="908"/>
                      </a:lnTo>
                      <a:lnTo>
                        <a:pt x="206" y="908"/>
                      </a:lnTo>
                      <a:lnTo>
                        <a:pt x="176" y="922"/>
                      </a:lnTo>
                      <a:lnTo>
                        <a:pt x="120" y="948"/>
                      </a:lnTo>
                      <a:lnTo>
                        <a:pt x="120" y="948"/>
                      </a:lnTo>
                      <a:lnTo>
                        <a:pt x="90" y="962"/>
                      </a:lnTo>
                      <a:lnTo>
                        <a:pt x="90" y="962"/>
                      </a:lnTo>
                      <a:lnTo>
                        <a:pt x="88" y="964"/>
                      </a:lnTo>
                      <a:lnTo>
                        <a:pt x="78" y="966"/>
                      </a:lnTo>
                      <a:lnTo>
                        <a:pt x="68" y="972"/>
                      </a:lnTo>
                      <a:lnTo>
                        <a:pt x="62" y="976"/>
                      </a:lnTo>
                      <a:lnTo>
                        <a:pt x="56" y="982"/>
                      </a:lnTo>
                      <a:lnTo>
                        <a:pt x="56" y="982"/>
                      </a:lnTo>
                      <a:lnTo>
                        <a:pt x="52" y="986"/>
                      </a:lnTo>
                      <a:lnTo>
                        <a:pt x="48" y="988"/>
                      </a:lnTo>
                      <a:lnTo>
                        <a:pt x="40" y="988"/>
                      </a:lnTo>
                      <a:lnTo>
                        <a:pt x="32" y="984"/>
                      </a:lnTo>
                      <a:lnTo>
                        <a:pt x="22" y="978"/>
                      </a:lnTo>
                      <a:lnTo>
                        <a:pt x="6" y="964"/>
                      </a:lnTo>
                      <a:lnTo>
                        <a:pt x="0" y="958"/>
                      </a:lnTo>
                      <a:lnTo>
                        <a:pt x="90" y="902"/>
                      </a:lnTo>
                      <a:lnTo>
                        <a:pt x="120" y="888"/>
                      </a:lnTo>
                      <a:lnTo>
                        <a:pt x="120" y="888"/>
                      </a:lnTo>
                      <a:lnTo>
                        <a:pt x="138" y="880"/>
                      </a:lnTo>
                      <a:lnTo>
                        <a:pt x="140" y="880"/>
                      </a:lnTo>
                      <a:lnTo>
                        <a:pt x="162" y="868"/>
                      </a:lnTo>
                      <a:lnTo>
                        <a:pt x="162" y="868"/>
                      </a:lnTo>
                      <a:lnTo>
                        <a:pt x="192" y="850"/>
                      </a:lnTo>
                      <a:lnTo>
                        <a:pt x="206" y="842"/>
                      </a:lnTo>
                      <a:lnTo>
                        <a:pt x="206" y="842"/>
                      </a:lnTo>
                      <a:lnTo>
                        <a:pt x="216" y="836"/>
                      </a:lnTo>
                      <a:lnTo>
                        <a:pt x="206" y="842"/>
                      </a:lnTo>
                      <a:lnTo>
                        <a:pt x="206" y="842"/>
                      </a:lnTo>
                      <a:lnTo>
                        <a:pt x="206" y="854"/>
                      </a:lnTo>
                      <a:lnTo>
                        <a:pt x="206" y="866"/>
                      </a:lnTo>
                      <a:lnTo>
                        <a:pt x="208" y="874"/>
                      </a:lnTo>
                      <a:lnTo>
                        <a:pt x="208" y="876"/>
                      </a:lnTo>
                      <a:lnTo>
                        <a:pt x="210" y="878"/>
                      </a:lnTo>
                      <a:lnTo>
                        <a:pt x="212" y="878"/>
                      </a:lnTo>
                      <a:lnTo>
                        <a:pt x="214" y="874"/>
                      </a:lnTo>
                      <a:lnTo>
                        <a:pt x="222" y="858"/>
                      </a:lnTo>
                      <a:lnTo>
                        <a:pt x="232" y="826"/>
                      </a:lnTo>
                      <a:lnTo>
                        <a:pt x="232" y="826"/>
                      </a:lnTo>
                      <a:lnTo>
                        <a:pt x="242" y="798"/>
                      </a:lnTo>
                      <a:lnTo>
                        <a:pt x="246" y="792"/>
                      </a:lnTo>
                      <a:lnTo>
                        <a:pt x="248" y="788"/>
                      </a:lnTo>
                      <a:lnTo>
                        <a:pt x="250" y="788"/>
                      </a:lnTo>
                      <a:lnTo>
                        <a:pt x="252" y="790"/>
                      </a:lnTo>
                      <a:lnTo>
                        <a:pt x="254" y="800"/>
                      </a:lnTo>
                      <a:lnTo>
                        <a:pt x="256" y="810"/>
                      </a:lnTo>
                      <a:lnTo>
                        <a:pt x="256" y="816"/>
                      </a:lnTo>
                      <a:lnTo>
                        <a:pt x="254" y="812"/>
                      </a:lnTo>
                      <a:lnTo>
                        <a:pt x="252" y="792"/>
                      </a:lnTo>
                      <a:lnTo>
                        <a:pt x="252" y="792"/>
                      </a:lnTo>
                      <a:lnTo>
                        <a:pt x="250" y="766"/>
                      </a:lnTo>
                      <a:lnTo>
                        <a:pt x="252" y="750"/>
                      </a:lnTo>
                      <a:lnTo>
                        <a:pt x="252" y="742"/>
                      </a:lnTo>
                      <a:lnTo>
                        <a:pt x="254" y="738"/>
                      </a:lnTo>
                      <a:lnTo>
                        <a:pt x="258" y="740"/>
                      </a:lnTo>
                      <a:lnTo>
                        <a:pt x="260" y="742"/>
                      </a:lnTo>
                      <a:lnTo>
                        <a:pt x="262" y="746"/>
                      </a:lnTo>
                      <a:lnTo>
                        <a:pt x="246" y="710"/>
                      </a:lnTo>
                      <a:lnTo>
                        <a:pt x="212" y="722"/>
                      </a:lnTo>
                      <a:lnTo>
                        <a:pt x="176" y="732"/>
                      </a:lnTo>
                      <a:lnTo>
                        <a:pt x="152" y="722"/>
                      </a:lnTo>
                      <a:lnTo>
                        <a:pt x="126" y="716"/>
                      </a:lnTo>
                      <a:lnTo>
                        <a:pt x="120" y="670"/>
                      </a:lnTo>
                      <a:lnTo>
                        <a:pt x="86" y="646"/>
                      </a:lnTo>
                      <a:lnTo>
                        <a:pt x="86" y="646"/>
                      </a:lnTo>
                      <a:lnTo>
                        <a:pt x="82" y="650"/>
                      </a:lnTo>
                      <a:lnTo>
                        <a:pt x="76" y="654"/>
                      </a:lnTo>
                      <a:lnTo>
                        <a:pt x="70" y="656"/>
                      </a:lnTo>
                      <a:lnTo>
                        <a:pt x="64" y="658"/>
                      </a:lnTo>
                      <a:lnTo>
                        <a:pt x="56" y="654"/>
                      </a:lnTo>
                      <a:lnTo>
                        <a:pt x="48" y="646"/>
                      </a:lnTo>
                      <a:lnTo>
                        <a:pt x="40" y="630"/>
                      </a:lnTo>
                      <a:lnTo>
                        <a:pt x="20" y="580"/>
                      </a:lnTo>
                      <a:lnTo>
                        <a:pt x="20" y="524"/>
                      </a:lnTo>
                      <a:lnTo>
                        <a:pt x="46" y="490"/>
                      </a:lnTo>
                      <a:lnTo>
                        <a:pt x="106" y="474"/>
                      </a:lnTo>
                      <a:lnTo>
                        <a:pt x="146" y="470"/>
                      </a:lnTo>
                      <a:lnTo>
                        <a:pt x="172" y="434"/>
                      </a:lnTo>
                      <a:lnTo>
                        <a:pt x="176" y="408"/>
                      </a:lnTo>
                      <a:lnTo>
                        <a:pt x="166" y="388"/>
                      </a:lnTo>
                      <a:lnTo>
                        <a:pt x="142" y="414"/>
                      </a:lnTo>
                      <a:lnTo>
                        <a:pt x="116" y="414"/>
                      </a:lnTo>
                      <a:lnTo>
                        <a:pt x="60" y="398"/>
                      </a:lnTo>
                      <a:lnTo>
                        <a:pt x="36" y="368"/>
                      </a:lnTo>
                      <a:lnTo>
                        <a:pt x="36" y="368"/>
                      </a:lnTo>
                      <a:lnTo>
                        <a:pt x="30" y="334"/>
                      </a:lnTo>
                      <a:lnTo>
                        <a:pt x="30" y="334"/>
                      </a:lnTo>
                      <a:lnTo>
                        <a:pt x="28" y="324"/>
                      </a:lnTo>
                      <a:lnTo>
                        <a:pt x="26" y="318"/>
                      </a:lnTo>
                      <a:lnTo>
                        <a:pt x="22" y="312"/>
                      </a:lnTo>
                      <a:lnTo>
                        <a:pt x="22" y="310"/>
                      </a:lnTo>
                      <a:lnTo>
                        <a:pt x="26" y="302"/>
                      </a:lnTo>
                      <a:lnTo>
                        <a:pt x="26" y="302"/>
                      </a:lnTo>
                      <a:lnTo>
                        <a:pt x="36" y="288"/>
                      </a:lnTo>
                      <a:lnTo>
                        <a:pt x="36" y="288"/>
                      </a:lnTo>
                      <a:lnTo>
                        <a:pt x="136" y="282"/>
                      </a:lnTo>
                      <a:lnTo>
                        <a:pt x="166" y="302"/>
                      </a:lnTo>
                      <a:lnTo>
                        <a:pt x="182" y="258"/>
                      </a:lnTo>
                      <a:lnTo>
                        <a:pt x="166" y="238"/>
                      </a:lnTo>
                      <a:lnTo>
                        <a:pt x="166" y="238"/>
                      </a:lnTo>
                      <a:lnTo>
                        <a:pt x="164" y="242"/>
                      </a:lnTo>
                      <a:lnTo>
                        <a:pt x="160" y="248"/>
                      </a:lnTo>
                      <a:lnTo>
                        <a:pt x="154" y="250"/>
                      </a:lnTo>
                      <a:lnTo>
                        <a:pt x="148" y="250"/>
                      </a:lnTo>
                      <a:lnTo>
                        <a:pt x="140" y="246"/>
                      </a:lnTo>
                      <a:lnTo>
                        <a:pt x="132" y="236"/>
                      </a:lnTo>
                      <a:lnTo>
                        <a:pt x="120" y="218"/>
                      </a:lnTo>
                      <a:lnTo>
                        <a:pt x="96" y="188"/>
                      </a:lnTo>
                      <a:lnTo>
                        <a:pt x="90" y="156"/>
                      </a:lnTo>
                      <a:lnTo>
                        <a:pt x="90" y="156"/>
                      </a:lnTo>
                      <a:lnTo>
                        <a:pt x="90" y="162"/>
                      </a:lnTo>
                      <a:lnTo>
                        <a:pt x="92" y="168"/>
                      </a:lnTo>
                      <a:lnTo>
                        <a:pt x="94" y="170"/>
                      </a:lnTo>
                      <a:lnTo>
                        <a:pt x="100" y="168"/>
                      </a:lnTo>
                      <a:lnTo>
                        <a:pt x="108" y="162"/>
                      </a:lnTo>
                      <a:lnTo>
                        <a:pt x="120" y="146"/>
                      </a:lnTo>
                      <a:lnTo>
                        <a:pt x="136" y="122"/>
                      </a:lnTo>
                      <a:lnTo>
                        <a:pt x="136" y="122"/>
                      </a:lnTo>
                      <a:lnTo>
                        <a:pt x="162" y="80"/>
                      </a:lnTo>
                      <a:lnTo>
                        <a:pt x="168" y="66"/>
                      </a:lnTo>
                      <a:lnTo>
                        <a:pt x="166" y="66"/>
                      </a:lnTo>
                      <a:lnTo>
                        <a:pt x="164" y="68"/>
                      </a:lnTo>
                      <a:lnTo>
                        <a:pt x="162" y="72"/>
                      </a:lnTo>
                      <a:lnTo>
                        <a:pt x="186" y="42"/>
                      </a:lnTo>
                      <a:lnTo>
                        <a:pt x="262" y="0"/>
                      </a:lnTo>
                      <a:lnTo>
                        <a:pt x="312" y="16"/>
                      </a:lnTo>
                      <a:lnTo>
                        <a:pt x="368" y="20"/>
                      </a:lnTo>
                      <a:lnTo>
                        <a:pt x="478" y="20"/>
                      </a:lnTo>
                      <a:lnTo>
                        <a:pt x="570" y="20"/>
                      </a:lnTo>
                      <a:lnTo>
                        <a:pt x="690" y="358"/>
                      </a:lnTo>
                      <a:lnTo>
                        <a:pt x="750" y="564"/>
                      </a:lnTo>
                      <a:lnTo>
                        <a:pt x="780" y="590"/>
                      </a:lnTo>
                      <a:lnTo>
                        <a:pt x="836" y="610"/>
                      </a:lnTo>
                      <a:lnTo>
                        <a:pt x="902" y="630"/>
                      </a:lnTo>
                      <a:lnTo>
                        <a:pt x="942" y="666"/>
                      </a:lnTo>
                      <a:lnTo>
                        <a:pt x="988" y="690"/>
                      </a:lnTo>
                      <a:lnTo>
                        <a:pt x="988" y="690"/>
                      </a:lnTo>
                      <a:lnTo>
                        <a:pt x="1010" y="704"/>
                      </a:lnTo>
                      <a:lnTo>
                        <a:pt x="1028" y="714"/>
                      </a:lnTo>
                      <a:lnTo>
                        <a:pt x="1042" y="722"/>
                      </a:lnTo>
                      <a:lnTo>
                        <a:pt x="1042" y="722"/>
                      </a:lnTo>
                      <a:lnTo>
                        <a:pt x="1054" y="728"/>
                      </a:lnTo>
                      <a:lnTo>
                        <a:pt x="1066" y="736"/>
                      </a:lnTo>
                      <a:lnTo>
                        <a:pt x="1078" y="746"/>
                      </a:lnTo>
                      <a:lnTo>
                        <a:pt x="1154" y="786"/>
                      </a:lnTo>
                      <a:lnTo>
                        <a:pt x="1124" y="832"/>
                      </a:lnTo>
                      <a:lnTo>
                        <a:pt x="1072" y="826"/>
                      </a:lnTo>
                      <a:lnTo>
                        <a:pt x="978" y="756"/>
                      </a:lnTo>
                      <a:lnTo>
                        <a:pt x="916" y="710"/>
                      </a:lnTo>
                      <a:lnTo>
                        <a:pt x="866" y="670"/>
                      </a:lnTo>
                      <a:lnTo>
                        <a:pt x="796" y="646"/>
                      </a:lnTo>
                      <a:lnTo>
                        <a:pt x="726" y="620"/>
                      </a:lnTo>
                      <a:lnTo>
                        <a:pt x="664" y="620"/>
                      </a:lnTo>
                      <a:lnTo>
                        <a:pt x="590" y="610"/>
                      </a:lnTo>
                      <a:lnTo>
                        <a:pt x="524" y="620"/>
                      </a:lnTo>
                      <a:lnTo>
                        <a:pt x="504" y="670"/>
                      </a:lnTo>
                      <a:lnTo>
                        <a:pt x="478" y="696"/>
                      </a:lnTo>
                      <a:lnTo>
                        <a:pt x="448" y="686"/>
                      </a:lnTo>
                      <a:lnTo>
                        <a:pt x="454" y="640"/>
                      </a:lnTo>
                      <a:lnTo>
                        <a:pt x="474" y="596"/>
                      </a:lnTo>
                      <a:close/>
                    </a:path>
                  </a:pathLst>
                </a:custGeom>
                <a:solidFill>
                  <a:schemeClr val="accent1">
                    <a:lumMod val="20000"/>
                    <a:lumOff val="80000"/>
                  </a:schemeClr>
                </a:solid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grpSp>
              <p:nvGrpSpPr>
                <p:cNvPr id="298" name="Group 297"/>
                <p:cNvGrpSpPr/>
                <p:nvPr/>
              </p:nvGrpSpPr>
              <p:grpSpPr>
                <a:xfrm>
                  <a:off x="883945" y="5169509"/>
                  <a:ext cx="1294851" cy="708271"/>
                  <a:chOff x="928688" y="5603875"/>
                  <a:chExt cx="1503362" cy="822325"/>
                </a:xfrm>
                <a:solidFill>
                  <a:schemeClr val="accent1">
                    <a:lumMod val="20000"/>
                    <a:lumOff val="80000"/>
                  </a:schemeClr>
                </a:solidFill>
              </p:grpSpPr>
              <p:sp>
                <p:nvSpPr>
                  <p:cNvPr id="300" name="Freeform 3061"/>
                  <p:cNvSpPr>
                    <a:spLocks/>
                  </p:cNvSpPr>
                  <p:nvPr/>
                </p:nvSpPr>
                <p:spPr bwMode="auto">
                  <a:xfrm>
                    <a:off x="928688" y="5603875"/>
                    <a:ext cx="114300" cy="98425"/>
                  </a:xfrm>
                  <a:custGeom>
                    <a:avLst/>
                    <a:gdLst/>
                    <a:ahLst/>
                    <a:cxnLst>
                      <a:cxn ang="0">
                        <a:pos x="86" y="30"/>
                      </a:cxn>
                      <a:cxn ang="0">
                        <a:pos x="50" y="74"/>
                      </a:cxn>
                      <a:cxn ang="0">
                        <a:pos x="0" y="40"/>
                      </a:cxn>
                      <a:cxn ang="0">
                        <a:pos x="30" y="0"/>
                      </a:cxn>
                      <a:cxn ang="0">
                        <a:pos x="86" y="30"/>
                      </a:cxn>
                    </a:cxnLst>
                    <a:rect l="0" t="0" r="r" b="b"/>
                    <a:pathLst>
                      <a:path w="86" h="74">
                        <a:moveTo>
                          <a:pt x="86" y="30"/>
                        </a:moveTo>
                        <a:lnTo>
                          <a:pt x="50" y="74"/>
                        </a:lnTo>
                        <a:lnTo>
                          <a:pt x="0" y="40"/>
                        </a:lnTo>
                        <a:lnTo>
                          <a:pt x="30" y="0"/>
                        </a:lnTo>
                        <a:lnTo>
                          <a:pt x="86" y="30"/>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301" name="Freeform 3062"/>
                  <p:cNvSpPr>
                    <a:spLocks/>
                  </p:cNvSpPr>
                  <p:nvPr/>
                </p:nvSpPr>
                <p:spPr bwMode="auto">
                  <a:xfrm>
                    <a:off x="1135063" y="5616575"/>
                    <a:ext cx="144462" cy="150813"/>
                  </a:xfrm>
                  <a:custGeom>
                    <a:avLst/>
                    <a:gdLst/>
                    <a:ahLst/>
                    <a:cxnLst>
                      <a:cxn ang="0">
                        <a:pos x="82" y="94"/>
                      </a:cxn>
                      <a:cxn ang="0">
                        <a:pos x="66" y="114"/>
                      </a:cxn>
                      <a:cxn ang="0">
                        <a:pos x="20" y="84"/>
                      </a:cxn>
                      <a:cxn ang="0">
                        <a:pos x="0" y="60"/>
                      </a:cxn>
                      <a:cxn ang="0">
                        <a:pos x="0" y="8"/>
                      </a:cxn>
                      <a:cxn ang="0">
                        <a:pos x="40" y="8"/>
                      </a:cxn>
                      <a:cxn ang="0">
                        <a:pos x="40" y="8"/>
                      </a:cxn>
                      <a:cxn ang="0">
                        <a:pos x="36" y="6"/>
                      </a:cxn>
                      <a:cxn ang="0">
                        <a:pos x="32" y="0"/>
                      </a:cxn>
                      <a:cxn ang="0">
                        <a:pos x="32" y="0"/>
                      </a:cxn>
                      <a:cxn ang="0">
                        <a:pos x="36" y="0"/>
                      </a:cxn>
                      <a:cxn ang="0">
                        <a:pos x="60" y="14"/>
                      </a:cxn>
                      <a:cxn ang="0">
                        <a:pos x="60" y="14"/>
                      </a:cxn>
                      <a:cxn ang="0">
                        <a:pos x="78" y="24"/>
                      </a:cxn>
                      <a:cxn ang="0">
                        <a:pos x="90" y="28"/>
                      </a:cxn>
                      <a:cxn ang="0">
                        <a:pos x="104" y="32"/>
                      </a:cxn>
                      <a:cxn ang="0">
                        <a:pos x="108" y="34"/>
                      </a:cxn>
                      <a:cxn ang="0">
                        <a:pos x="110" y="36"/>
                      </a:cxn>
                      <a:cxn ang="0">
                        <a:pos x="110" y="44"/>
                      </a:cxn>
                      <a:cxn ang="0">
                        <a:pos x="110" y="44"/>
                      </a:cxn>
                      <a:cxn ang="0">
                        <a:pos x="110" y="64"/>
                      </a:cxn>
                      <a:cxn ang="0">
                        <a:pos x="110" y="94"/>
                      </a:cxn>
                      <a:cxn ang="0">
                        <a:pos x="82" y="94"/>
                      </a:cxn>
                    </a:cxnLst>
                    <a:rect l="0" t="0" r="r" b="b"/>
                    <a:pathLst>
                      <a:path w="110" h="114">
                        <a:moveTo>
                          <a:pt x="82" y="94"/>
                        </a:moveTo>
                        <a:lnTo>
                          <a:pt x="66" y="114"/>
                        </a:lnTo>
                        <a:lnTo>
                          <a:pt x="20" y="84"/>
                        </a:lnTo>
                        <a:lnTo>
                          <a:pt x="0" y="60"/>
                        </a:lnTo>
                        <a:lnTo>
                          <a:pt x="0" y="8"/>
                        </a:lnTo>
                        <a:lnTo>
                          <a:pt x="40" y="8"/>
                        </a:lnTo>
                        <a:lnTo>
                          <a:pt x="40" y="8"/>
                        </a:lnTo>
                        <a:lnTo>
                          <a:pt x="36" y="6"/>
                        </a:lnTo>
                        <a:lnTo>
                          <a:pt x="32" y="0"/>
                        </a:lnTo>
                        <a:lnTo>
                          <a:pt x="32" y="0"/>
                        </a:lnTo>
                        <a:lnTo>
                          <a:pt x="36" y="0"/>
                        </a:lnTo>
                        <a:lnTo>
                          <a:pt x="60" y="14"/>
                        </a:lnTo>
                        <a:lnTo>
                          <a:pt x="60" y="14"/>
                        </a:lnTo>
                        <a:lnTo>
                          <a:pt x="78" y="24"/>
                        </a:lnTo>
                        <a:lnTo>
                          <a:pt x="90" y="28"/>
                        </a:lnTo>
                        <a:lnTo>
                          <a:pt x="104" y="32"/>
                        </a:lnTo>
                        <a:lnTo>
                          <a:pt x="108" y="34"/>
                        </a:lnTo>
                        <a:lnTo>
                          <a:pt x="110" y="36"/>
                        </a:lnTo>
                        <a:lnTo>
                          <a:pt x="110" y="44"/>
                        </a:lnTo>
                        <a:lnTo>
                          <a:pt x="110" y="44"/>
                        </a:lnTo>
                        <a:lnTo>
                          <a:pt x="110" y="64"/>
                        </a:lnTo>
                        <a:lnTo>
                          <a:pt x="110" y="94"/>
                        </a:lnTo>
                        <a:lnTo>
                          <a:pt x="82" y="94"/>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302" name="Freeform 3063"/>
                  <p:cNvSpPr>
                    <a:spLocks/>
                  </p:cNvSpPr>
                  <p:nvPr/>
                </p:nvSpPr>
                <p:spPr bwMode="auto">
                  <a:xfrm>
                    <a:off x="1406525" y="5719763"/>
                    <a:ext cx="161925" cy="109537"/>
                  </a:xfrm>
                  <a:custGeom>
                    <a:avLst/>
                    <a:gdLst/>
                    <a:ahLst/>
                    <a:cxnLst>
                      <a:cxn ang="0">
                        <a:pos x="122" y="82"/>
                      </a:cxn>
                      <a:cxn ang="0">
                        <a:pos x="80" y="72"/>
                      </a:cxn>
                      <a:cxn ang="0">
                        <a:pos x="80" y="72"/>
                      </a:cxn>
                      <a:cxn ang="0">
                        <a:pos x="82" y="74"/>
                      </a:cxn>
                      <a:cxn ang="0">
                        <a:pos x="66" y="78"/>
                      </a:cxn>
                      <a:cxn ang="0">
                        <a:pos x="66" y="78"/>
                      </a:cxn>
                      <a:cxn ang="0">
                        <a:pos x="40" y="82"/>
                      </a:cxn>
                      <a:cxn ang="0">
                        <a:pos x="0" y="52"/>
                      </a:cxn>
                      <a:cxn ang="0">
                        <a:pos x="0" y="22"/>
                      </a:cxn>
                      <a:cxn ang="0">
                        <a:pos x="0" y="22"/>
                      </a:cxn>
                      <a:cxn ang="0">
                        <a:pos x="0" y="16"/>
                      </a:cxn>
                      <a:cxn ang="0">
                        <a:pos x="2" y="12"/>
                      </a:cxn>
                      <a:cxn ang="0">
                        <a:pos x="4" y="6"/>
                      </a:cxn>
                      <a:cxn ang="0">
                        <a:pos x="10" y="2"/>
                      </a:cxn>
                      <a:cxn ang="0">
                        <a:pos x="18" y="0"/>
                      </a:cxn>
                      <a:cxn ang="0">
                        <a:pos x="30" y="2"/>
                      </a:cxn>
                      <a:cxn ang="0">
                        <a:pos x="46" y="6"/>
                      </a:cxn>
                      <a:cxn ang="0">
                        <a:pos x="46" y="6"/>
                      </a:cxn>
                      <a:cxn ang="0">
                        <a:pos x="70" y="16"/>
                      </a:cxn>
                      <a:cxn ang="0">
                        <a:pos x="74" y="16"/>
                      </a:cxn>
                      <a:cxn ang="0">
                        <a:pos x="74" y="14"/>
                      </a:cxn>
                      <a:cxn ang="0">
                        <a:pos x="70" y="10"/>
                      </a:cxn>
                      <a:cxn ang="0">
                        <a:pos x="66" y="6"/>
                      </a:cxn>
                      <a:cxn ang="0">
                        <a:pos x="96" y="28"/>
                      </a:cxn>
                      <a:cxn ang="0">
                        <a:pos x="106" y="52"/>
                      </a:cxn>
                      <a:cxn ang="0">
                        <a:pos x="122" y="82"/>
                      </a:cxn>
                    </a:cxnLst>
                    <a:rect l="0" t="0" r="r" b="b"/>
                    <a:pathLst>
                      <a:path w="122" h="82">
                        <a:moveTo>
                          <a:pt x="122" y="82"/>
                        </a:moveTo>
                        <a:lnTo>
                          <a:pt x="80" y="72"/>
                        </a:lnTo>
                        <a:lnTo>
                          <a:pt x="80" y="72"/>
                        </a:lnTo>
                        <a:lnTo>
                          <a:pt x="82" y="74"/>
                        </a:lnTo>
                        <a:lnTo>
                          <a:pt x="66" y="78"/>
                        </a:lnTo>
                        <a:lnTo>
                          <a:pt x="66" y="78"/>
                        </a:lnTo>
                        <a:lnTo>
                          <a:pt x="40" y="82"/>
                        </a:lnTo>
                        <a:lnTo>
                          <a:pt x="0" y="52"/>
                        </a:lnTo>
                        <a:lnTo>
                          <a:pt x="0" y="22"/>
                        </a:lnTo>
                        <a:lnTo>
                          <a:pt x="0" y="22"/>
                        </a:lnTo>
                        <a:lnTo>
                          <a:pt x="0" y="16"/>
                        </a:lnTo>
                        <a:lnTo>
                          <a:pt x="2" y="12"/>
                        </a:lnTo>
                        <a:lnTo>
                          <a:pt x="4" y="6"/>
                        </a:lnTo>
                        <a:lnTo>
                          <a:pt x="10" y="2"/>
                        </a:lnTo>
                        <a:lnTo>
                          <a:pt x="18" y="0"/>
                        </a:lnTo>
                        <a:lnTo>
                          <a:pt x="30" y="2"/>
                        </a:lnTo>
                        <a:lnTo>
                          <a:pt x="46" y="6"/>
                        </a:lnTo>
                        <a:lnTo>
                          <a:pt x="46" y="6"/>
                        </a:lnTo>
                        <a:lnTo>
                          <a:pt x="70" y="16"/>
                        </a:lnTo>
                        <a:lnTo>
                          <a:pt x="74" y="16"/>
                        </a:lnTo>
                        <a:lnTo>
                          <a:pt x="74" y="14"/>
                        </a:lnTo>
                        <a:lnTo>
                          <a:pt x="70" y="10"/>
                        </a:lnTo>
                        <a:lnTo>
                          <a:pt x="66" y="6"/>
                        </a:lnTo>
                        <a:lnTo>
                          <a:pt x="96" y="28"/>
                        </a:lnTo>
                        <a:lnTo>
                          <a:pt x="106" y="52"/>
                        </a:lnTo>
                        <a:lnTo>
                          <a:pt x="122" y="82"/>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303" name="Freeform 3064"/>
                  <p:cNvSpPr>
                    <a:spLocks/>
                  </p:cNvSpPr>
                  <p:nvPr/>
                </p:nvSpPr>
                <p:spPr bwMode="auto">
                  <a:xfrm>
                    <a:off x="1871663" y="5908675"/>
                    <a:ext cx="214312" cy="147638"/>
                  </a:xfrm>
                  <a:custGeom>
                    <a:avLst/>
                    <a:gdLst/>
                    <a:ahLst/>
                    <a:cxnLst>
                      <a:cxn ang="0">
                        <a:pos x="162" y="66"/>
                      </a:cxn>
                      <a:cxn ang="0">
                        <a:pos x="106" y="92"/>
                      </a:cxn>
                      <a:cxn ang="0">
                        <a:pos x="86" y="112"/>
                      </a:cxn>
                      <a:cxn ang="0">
                        <a:pos x="52" y="112"/>
                      </a:cxn>
                      <a:cxn ang="0">
                        <a:pos x="36" y="62"/>
                      </a:cxn>
                      <a:cxn ang="0">
                        <a:pos x="0" y="26"/>
                      </a:cxn>
                      <a:cxn ang="0">
                        <a:pos x="0" y="0"/>
                      </a:cxn>
                      <a:cxn ang="0">
                        <a:pos x="36" y="6"/>
                      </a:cxn>
                      <a:cxn ang="0">
                        <a:pos x="76" y="42"/>
                      </a:cxn>
                      <a:cxn ang="0">
                        <a:pos x="146" y="46"/>
                      </a:cxn>
                      <a:cxn ang="0">
                        <a:pos x="162" y="66"/>
                      </a:cxn>
                    </a:cxnLst>
                    <a:rect l="0" t="0" r="r" b="b"/>
                    <a:pathLst>
                      <a:path w="162" h="112">
                        <a:moveTo>
                          <a:pt x="162" y="66"/>
                        </a:moveTo>
                        <a:lnTo>
                          <a:pt x="106" y="92"/>
                        </a:lnTo>
                        <a:lnTo>
                          <a:pt x="86" y="112"/>
                        </a:lnTo>
                        <a:lnTo>
                          <a:pt x="52" y="112"/>
                        </a:lnTo>
                        <a:lnTo>
                          <a:pt x="36" y="62"/>
                        </a:lnTo>
                        <a:lnTo>
                          <a:pt x="0" y="26"/>
                        </a:lnTo>
                        <a:lnTo>
                          <a:pt x="0" y="0"/>
                        </a:lnTo>
                        <a:lnTo>
                          <a:pt x="36" y="6"/>
                        </a:lnTo>
                        <a:lnTo>
                          <a:pt x="76" y="42"/>
                        </a:lnTo>
                        <a:lnTo>
                          <a:pt x="146" y="46"/>
                        </a:lnTo>
                        <a:lnTo>
                          <a:pt x="162" y="66"/>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304" name="Freeform 3065"/>
                  <p:cNvSpPr>
                    <a:spLocks/>
                  </p:cNvSpPr>
                  <p:nvPr/>
                </p:nvSpPr>
                <p:spPr bwMode="auto">
                  <a:xfrm>
                    <a:off x="1760538" y="5929313"/>
                    <a:ext cx="71437" cy="79375"/>
                  </a:xfrm>
                  <a:custGeom>
                    <a:avLst/>
                    <a:gdLst/>
                    <a:ahLst/>
                    <a:cxnLst>
                      <a:cxn ang="0">
                        <a:pos x="30" y="60"/>
                      </a:cxn>
                      <a:cxn ang="0">
                        <a:pos x="0" y="30"/>
                      </a:cxn>
                      <a:cxn ang="0">
                        <a:pos x="0" y="0"/>
                      </a:cxn>
                      <a:cxn ang="0">
                        <a:pos x="30" y="6"/>
                      </a:cxn>
                      <a:cxn ang="0">
                        <a:pos x="50" y="26"/>
                      </a:cxn>
                      <a:cxn ang="0">
                        <a:pos x="54" y="46"/>
                      </a:cxn>
                      <a:cxn ang="0">
                        <a:pos x="30" y="60"/>
                      </a:cxn>
                    </a:cxnLst>
                    <a:rect l="0" t="0" r="r" b="b"/>
                    <a:pathLst>
                      <a:path w="54" h="60">
                        <a:moveTo>
                          <a:pt x="30" y="60"/>
                        </a:moveTo>
                        <a:lnTo>
                          <a:pt x="0" y="30"/>
                        </a:lnTo>
                        <a:lnTo>
                          <a:pt x="0" y="0"/>
                        </a:lnTo>
                        <a:lnTo>
                          <a:pt x="30" y="6"/>
                        </a:lnTo>
                        <a:lnTo>
                          <a:pt x="50" y="26"/>
                        </a:lnTo>
                        <a:lnTo>
                          <a:pt x="54" y="46"/>
                        </a:lnTo>
                        <a:lnTo>
                          <a:pt x="30" y="60"/>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305" name="Freeform 3066"/>
                  <p:cNvSpPr>
                    <a:spLocks/>
                  </p:cNvSpPr>
                  <p:nvPr/>
                </p:nvSpPr>
                <p:spPr bwMode="auto">
                  <a:xfrm>
                    <a:off x="1647825" y="5837238"/>
                    <a:ext cx="204788" cy="57150"/>
                  </a:xfrm>
                  <a:custGeom>
                    <a:avLst/>
                    <a:gdLst/>
                    <a:ahLst/>
                    <a:cxnLst>
                      <a:cxn ang="0">
                        <a:pos x="156" y="20"/>
                      </a:cxn>
                      <a:cxn ang="0">
                        <a:pos x="130" y="44"/>
                      </a:cxn>
                      <a:cxn ang="0">
                        <a:pos x="106" y="44"/>
                      </a:cxn>
                      <a:cxn ang="0">
                        <a:pos x="80" y="34"/>
                      </a:cxn>
                      <a:cxn ang="0">
                        <a:pos x="80" y="34"/>
                      </a:cxn>
                      <a:cxn ang="0">
                        <a:pos x="80" y="36"/>
                      </a:cxn>
                      <a:cxn ang="0">
                        <a:pos x="78" y="36"/>
                      </a:cxn>
                      <a:cxn ang="0">
                        <a:pos x="72" y="36"/>
                      </a:cxn>
                      <a:cxn ang="0">
                        <a:pos x="54" y="34"/>
                      </a:cxn>
                      <a:cxn ang="0">
                        <a:pos x="54" y="34"/>
                      </a:cxn>
                      <a:cxn ang="0">
                        <a:pos x="24" y="30"/>
                      </a:cxn>
                      <a:cxn ang="0">
                        <a:pos x="24" y="30"/>
                      </a:cxn>
                      <a:cxn ang="0">
                        <a:pos x="16" y="24"/>
                      </a:cxn>
                      <a:cxn ang="0">
                        <a:pos x="10" y="18"/>
                      </a:cxn>
                      <a:cxn ang="0">
                        <a:pos x="4" y="12"/>
                      </a:cxn>
                      <a:cxn ang="0">
                        <a:pos x="0" y="6"/>
                      </a:cxn>
                      <a:cxn ang="0">
                        <a:pos x="2" y="4"/>
                      </a:cxn>
                      <a:cxn ang="0">
                        <a:pos x="4" y="2"/>
                      </a:cxn>
                      <a:cxn ang="0">
                        <a:pos x="8" y="0"/>
                      </a:cxn>
                      <a:cxn ang="0">
                        <a:pos x="14" y="0"/>
                      </a:cxn>
                      <a:cxn ang="0">
                        <a:pos x="34" y="0"/>
                      </a:cxn>
                      <a:cxn ang="0">
                        <a:pos x="34" y="0"/>
                      </a:cxn>
                      <a:cxn ang="0">
                        <a:pos x="70" y="2"/>
                      </a:cxn>
                      <a:cxn ang="0">
                        <a:pos x="78" y="2"/>
                      </a:cxn>
                      <a:cxn ang="0">
                        <a:pos x="70" y="0"/>
                      </a:cxn>
                      <a:cxn ang="0">
                        <a:pos x="106" y="4"/>
                      </a:cxn>
                      <a:cxn ang="0">
                        <a:pos x="156" y="20"/>
                      </a:cxn>
                    </a:cxnLst>
                    <a:rect l="0" t="0" r="r" b="b"/>
                    <a:pathLst>
                      <a:path w="156" h="44">
                        <a:moveTo>
                          <a:pt x="156" y="20"/>
                        </a:moveTo>
                        <a:lnTo>
                          <a:pt x="130" y="44"/>
                        </a:lnTo>
                        <a:lnTo>
                          <a:pt x="106" y="44"/>
                        </a:lnTo>
                        <a:lnTo>
                          <a:pt x="80" y="34"/>
                        </a:lnTo>
                        <a:lnTo>
                          <a:pt x="80" y="34"/>
                        </a:lnTo>
                        <a:lnTo>
                          <a:pt x="80" y="36"/>
                        </a:lnTo>
                        <a:lnTo>
                          <a:pt x="78" y="36"/>
                        </a:lnTo>
                        <a:lnTo>
                          <a:pt x="72" y="36"/>
                        </a:lnTo>
                        <a:lnTo>
                          <a:pt x="54" y="34"/>
                        </a:lnTo>
                        <a:lnTo>
                          <a:pt x="54" y="34"/>
                        </a:lnTo>
                        <a:lnTo>
                          <a:pt x="24" y="30"/>
                        </a:lnTo>
                        <a:lnTo>
                          <a:pt x="24" y="30"/>
                        </a:lnTo>
                        <a:lnTo>
                          <a:pt x="16" y="24"/>
                        </a:lnTo>
                        <a:lnTo>
                          <a:pt x="10" y="18"/>
                        </a:lnTo>
                        <a:lnTo>
                          <a:pt x="4" y="12"/>
                        </a:lnTo>
                        <a:lnTo>
                          <a:pt x="0" y="6"/>
                        </a:lnTo>
                        <a:lnTo>
                          <a:pt x="2" y="4"/>
                        </a:lnTo>
                        <a:lnTo>
                          <a:pt x="4" y="2"/>
                        </a:lnTo>
                        <a:lnTo>
                          <a:pt x="8" y="0"/>
                        </a:lnTo>
                        <a:lnTo>
                          <a:pt x="14" y="0"/>
                        </a:lnTo>
                        <a:lnTo>
                          <a:pt x="34" y="0"/>
                        </a:lnTo>
                        <a:lnTo>
                          <a:pt x="34" y="0"/>
                        </a:lnTo>
                        <a:lnTo>
                          <a:pt x="70" y="2"/>
                        </a:lnTo>
                        <a:lnTo>
                          <a:pt x="78" y="2"/>
                        </a:lnTo>
                        <a:lnTo>
                          <a:pt x="70" y="0"/>
                        </a:lnTo>
                        <a:lnTo>
                          <a:pt x="106" y="4"/>
                        </a:lnTo>
                        <a:lnTo>
                          <a:pt x="156" y="20"/>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sp>
                <p:nvSpPr>
                  <p:cNvPr id="306" name="Freeform 3067"/>
                  <p:cNvSpPr>
                    <a:spLocks/>
                  </p:cNvSpPr>
                  <p:nvPr/>
                </p:nvSpPr>
                <p:spPr bwMode="auto">
                  <a:xfrm>
                    <a:off x="2105025" y="6000750"/>
                    <a:ext cx="327025" cy="425450"/>
                  </a:xfrm>
                  <a:custGeom>
                    <a:avLst/>
                    <a:gdLst/>
                    <a:ahLst/>
                    <a:cxnLst>
                      <a:cxn ang="0">
                        <a:pos x="242" y="216"/>
                      </a:cxn>
                      <a:cxn ang="0">
                        <a:pos x="208" y="236"/>
                      </a:cxn>
                      <a:cxn ang="0">
                        <a:pos x="188" y="246"/>
                      </a:cxn>
                      <a:cxn ang="0">
                        <a:pos x="168" y="268"/>
                      </a:cxn>
                      <a:cxn ang="0">
                        <a:pos x="92" y="272"/>
                      </a:cxn>
                      <a:cxn ang="0">
                        <a:pos x="76" y="292"/>
                      </a:cxn>
                      <a:cxn ang="0">
                        <a:pos x="72" y="312"/>
                      </a:cxn>
                      <a:cxn ang="0">
                        <a:pos x="42" y="322"/>
                      </a:cxn>
                      <a:cxn ang="0">
                        <a:pos x="16" y="292"/>
                      </a:cxn>
                      <a:cxn ang="0">
                        <a:pos x="26" y="256"/>
                      </a:cxn>
                      <a:cxn ang="0">
                        <a:pos x="36" y="226"/>
                      </a:cxn>
                      <a:cxn ang="0">
                        <a:pos x="36" y="202"/>
                      </a:cxn>
                      <a:cxn ang="0">
                        <a:pos x="16" y="152"/>
                      </a:cxn>
                      <a:cxn ang="0">
                        <a:pos x="0" y="110"/>
                      </a:cxn>
                      <a:cxn ang="0">
                        <a:pos x="10" y="76"/>
                      </a:cxn>
                      <a:cxn ang="0">
                        <a:pos x="36" y="56"/>
                      </a:cxn>
                      <a:cxn ang="0">
                        <a:pos x="36" y="30"/>
                      </a:cxn>
                      <a:cxn ang="0">
                        <a:pos x="42" y="6"/>
                      </a:cxn>
                      <a:cxn ang="0">
                        <a:pos x="92" y="0"/>
                      </a:cxn>
                      <a:cxn ang="0">
                        <a:pos x="158" y="60"/>
                      </a:cxn>
                      <a:cxn ang="0">
                        <a:pos x="232" y="76"/>
                      </a:cxn>
                      <a:cxn ang="0">
                        <a:pos x="232" y="76"/>
                      </a:cxn>
                      <a:cxn ang="0">
                        <a:pos x="232" y="110"/>
                      </a:cxn>
                      <a:cxn ang="0">
                        <a:pos x="232" y="110"/>
                      </a:cxn>
                      <a:cxn ang="0">
                        <a:pos x="230" y="122"/>
                      </a:cxn>
                      <a:cxn ang="0">
                        <a:pos x="228" y="132"/>
                      </a:cxn>
                      <a:cxn ang="0">
                        <a:pos x="228" y="138"/>
                      </a:cxn>
                      <a:cxn ang="0">
                        <a:pos x="228" y="144"/>
                      </a:cxn>
                      <a:cxn ang="0">
                        <a:pos x="232" y="152"/>
                      </a:cxn>
                      <a:cxn ang="0">
                        <a:pos x="238" y="162"/>
                      </a:cxn>
                      <a:cxn ang="0">
                        <a:pos x="238" y="162"/>
                      </a:cxn>
                      <a:cxn ang="0">
                        <a:pos x="244" y="170"/>
                      </a:cxn>
                      <a:cxn ang="0">
                        <a:pos x="246" y="180"/>
                      </a:cxn>
                      <a:cxn ang="0">
                        <a:pos x="248" y="190"/>
                      </a:cxn>
                      <a:cxn ang="0">
                        <a:pos x="248" y="198"/>
                      </a:cxn>
                      <a:cxn ang="0">
                        <a:pos x="244" y="212"/>
                      </a:cxn>
                      <a:cxn ang="0">
                        <a:pos x="242" y="216"/>
                      </a:cxn>
                      <a:cxn ang="0">
                        <a:pos x="242" y="216"/>
                      </a:cxn>
                    </a:cxnLst>
                    <a:rect l="0" t="0" r="r" b="b"/>
                    <a:pathLst>
                      <a:path w="248" h="322">
                        <a:moveTo>
                          <a:pt x="242" y="216"/>
                        </a:moveTo>
                        <a:lnTo>
                          <a:pt x="208" y="236"/>
                        </a:lnTo>
                        <a:lnTo>
                          <a:pt x="188" y="246"/>
                        </a:lnTo>
                        <a:lnTo>
                          <a:pt x="168" y="268"/>
                        </a:lnTo>
                        <a:lnTo>
                          <a:pt x="92" y="272"/>
                        </a:lnTo>
                        <a:lnTo>
                          <a:pt x="76" y="292"/>
                        </a:lnTo>
                        <a:lnTo>
                          <a:pt x="72" y="312"/>
                        </a:lnTo>
                        <a:lnTo>
                          <a:pt x="42" y="322"/>
                        </a:lnTo>
                        <a:lnTo>
                          <a:pt x="16" y="292"/>
                        </a:lnTo>
                        <a:lnTo>
                          <a:pt x="26" y="256"/>
                        </a:lnTo>
                        <a:lnTo>
                          <a:pt x="36" y="226"/>
                        </a:lnTo>
                        <a:lnTo>
                          <a:pt x="36" y="202"/>
                        </a:lnTo>
                        <a:lnTo>
                          <a:pt x="16" y="152"/>
                        </a:lnTo>
                        <a:lnTo>
                          <a:pt x="0" y="110"/>
                        </a:lnTo>
                        <a:lnTo>
                          <a:pt x="10" y="76"/>
                        </a:lnTo>
                        <a:lnTo>
                          <a:pt x="36" y="56"/>
                        </a:lnTo>
                        <a:lnTo>
                          <a:pt x="36" y="30"/>
                        </a:lnTo>
                        <a:lnTo>
                          <a:pt x="42" y="6"/>
                        </a:lnTo>
                        <a:lnTo>
                          <a:pt x="92" y="0"/>
                        </a:lnTo>
                        <a:lnTo>
                          <a:pt x="158" y="60"/>
                        </a:lnTo>
                        <a:lnTo>
                          <a:pt x="232" y="76"/>
                        </a:lnTo>
                        <a:lnTo>
                          <a:pt x="232" y="76"/>
                        </a:lnTo>
                        <a:lnTo>
                          <a:pt x="232" y="110"/>
                        </a:lnTo>
                        <a:lnTo>
                          <a:pt x="232" y="110"/>
                        </a:lnTo>
                        <a:lnTo>
                          <a:pt x="230" y="122"/>
                        </a:lnTo>
                        <a:lnTo>
                          <a:pt x="228" y="132"/>
                        </a:lnTo>
                        <a:lnTo>
                          <a:pt x="228" y="138"/>
                        </a:lnTo>
                        <a:lnTo>
                          <a:pt x="228" y="144"/>
                        </a:lnTo>
                        <a:lnTo>
                          <a:pt x="232" y="152"/>
                        </a:lnTo>
                        <a:lnTo>
                          <a:pt x="238" y="162"/>
                        </a:lnTo>
                        <a:lnTo>
                          <a:pt x="238" y="162"/>
                        </a:lnTo>
                        <a:lnTo>
                          <a:pt x="244" y="170"/>
                        </a:lnTo>
                        <a:lnTo>
                          <a:pt x="246" y="180"/>
                        </a:lnTo>
                        <a:lnTo>
                          <a:pt x="248" y="190"/>
                        </a:lnTo>
                        <a:lnTo>
                          <a:pt x="248" y="198"/>
                        </a:lnTo>
                        <a:lnTo>
                          <a:pt x="244" y="212"/>
                        </a:lnTo>
                        <a:lnTo>
                          <a:pt x="242" y="216"/>
                        </a:lnTo>
                        <a:lnTo>
                          <a:pt x="242" y="216"/>
                        </a:lnTo>
                        <a:close/>
                      </a:path>
                    </a:pathLst>
                  </a:custGeom>
                  <a:grpFill/>
                  <a:ln w="6350">
                    <a:solidFill>
                      <a:schemeClr val="bg1"/>
                    </a:solidFill>
                    <a:prstDash val="solid"/>
                    <a:round/>
                    <a:headEnd/>
                    <a:tailEnd/>
                  </a:ln>
                </p:spPr>
                <p:txBody>
                  <a:bodyPr/>
                  <a:lstStyle/>
                  <a:p>
                    <a:pPr defTabSz="457200">
                      <a:defRPr/>
                    </a:pPr>
                    <a:endParaRPr lang="da-DK" kern="0">
                      <a:solidFill>
                        <a:srgbClr val="171717"/>
                      </a:solidFill>
                      <a:ea typeface="ＭＳ Ｐゴシック" pitchFamily="-97" charset="-128"/>
                    </a:endParaRPr>
                  </a:p>
                </p:txBody>
              </p:sp>
            </p:grpSp>
          </p:grpSp>
          <p:sp>
            <p:nvSpPr>
              <p:cNvPr id="12" name="5-Point Star 11"/>
              <p:cNvSpPr/>
              <p:nvPr/>
            </p:nvSpPr>
            <p:spPr>
              <a:xfrm>
                <a:off x="2286000" y="19812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13" name="5-Point Star 12"/>
              <p:cNvSpPr/>
              <p:nvPr/>
            </p:nvSpPr>
            <p:spPr>
              <a:xfrm>
                <a:off x="2819400" y="25908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14" name="5-Point Star 13"/>
              <p:cNvSpPr/>
              <p:nvPr/>
            </p:nvSpPr>
            <p:spPr>
              <a:xfrm>
                <a:off x="2590800" y="21336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15" name="5-Point Star 14"/>
              <p:cNvSpPr/>
              <p:nvPr/>
            </p:nvSpPr>
            <p:spPr>
              <a:xfrm>
                <a:off x="2209800" y="38100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16" name="5-Point Star 15"/>
              <p:cNvSpPr/>
              <p:nvPr/>
            </p:nvSpPr>
            <p:spPr>
              <a:xfrm>
                <a:off x="2362200" y="43434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17" name="5-Point Star 16"/>
              <p:cNvSpPr/>
              <p:nvPr/>
            </p:nvSpPr>
            <p:spPr>
              <a:xfrm>
                <a:off x="2286000" y="42672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18" name="5-Point Star 17"/>
              <p:cNvSpPr/>
              <p:nvPr/>
            </p:nvSpPr>
            <p:spPr>
              <a:xfrm>
                <a:off x="3124200" y="35814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19" name="5-Point Star 18"/>
              <p:cNvSpPr/>
              <p:nvPr/>
            </p:nvSpPr>
            <p:spPr>
              <a:xfrm>
                <a:off x="1981200" y="55626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0" name="5-Point Star 19"/>
              <p:cNvSpPr/>
              <p:nvPr/>
            </p:nvSpPr>
            <p:spPr>
              <a:xfrm>
                <a:off x="5105400" y="23622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1" name="5-Point Star 20"/>
              <p:cNvSpPr/>
              <p:nvPr/>
            </p:nvSpPr>
            <p:spPr>
              <a:xfrm>
                <a:off x="6096000" y="35814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2" name="5-Point Star 21"/>
              <p:cNvSpPr/>
              <p:nvPr/>
            </p:nvSpPr>
            <p:spPr>
              <a:xfrm>
                <a:off x="6324600" y="48006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3" name="5-Point Star 22"/>
              <p:cNvSpPr/>
              <p:nvPr/>
            </p:nvSpPr>
            <p:spPr>
              <a:xfrm>
                <a:off x="7086600" y="51816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4" name="5-Point Star 23"/>
              <p:cNvSpPr/>
              <p:nvPr/>
            </p:nvSpPr>
            <p:spPr>
              <a:xfrm>
                <a:off x="6858000" y="423203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5" name="5-Point Star 24"/>
              <p:cNvSpPr/>
              <p:nvPr/>
            </p:nvSpPr>
            <p:spPr>
              <a:xfrm>
                <a:off x="7162800" y="347003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6" name="5-Point Star 25"/>
              <p:cNvSpPr/>
              <p:nvPr/>
            </p:nvSpPr>
            <p:spPr>
              <a:xfrm>
                <a:off x="6934200" y="308903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27" name="5-Point Star 26"/>
              <p:cNvSpPr/>
              <p:nvPr/>
            </p:nvSpPr>
            <p:spPr>
              <a:xfrm>
                <a:off x="3200400" y="25146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0" name="5-Point Star 29"/>
              <p:cNvSpPr/>
              <p:nvPr/>
            </p:nvSpPr>
            <p:spPr>
              <a:xfrm>
                <a:off x="7086600" y="24384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1" name="5-Point Star 30"/>
              <p:cNvSpPr/>
              <p:nvPr/>
            </p:nvSpPr>
            <p:spPr>
              <a:xfrm>
                <a:off x="7010400" y="2743200"/>
                <a:ext cx="169166" cy="187570"/>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2" name="5-Point Star 31"/>
              <p:cNvSpPr/>
              <p:nvPr/>
            </p:nvSpPr>
            <p:spPr>
              <a:xfrm>
                <a:off x="2209800" y="22098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3" name="5-Point Star 32"/>
              <p:cNvSpPr/>
              <p:nvPr/>
            </p:nvSpPr>
            <p:spPr>
              <a:xfrm>
                <a:off x="2133600" y="25146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4" name="5-Point Star 33"/>
              <p:cNvSpPr/>
              <p:nvPr/>
            </p:nvSpPr>
            <p:spPr>
              <a:xfrm>
                <a:off x="2133600" y="28194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5" name="5-Point Star 34"/>
              <p:cNvSpPr/>
              <p:nvPr/>
            </p:nvSpPr>
            <p:spPr>
              <a:xfrm>
                <a:off x="2362200" y="32766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6" name="5-Point Star 35"/>
              <p:cNvSpPr/>
              <p:nvPr/>
            </p:nvSpPr>
            <p:spPr>
              <a:xfrm>
                <a:off x="1981200" y="3124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7" name="5-Point Star 36"/>
              <p:cNvSpPr/>
              <p:nvPr/>
            </p:nvSpPr>
            <p:spPr>
              <a:xfrm>
                <a:off x="1981200" y="3505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8" name="5-Point Star 37"/>
              <p:cNvSpPr/>
              <p:nvPr/>
            </p:nvSpPr>
            <p:spPr>
              <a:xfrm>
                <a:off x="2133600" y="35814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9" name="5-Point Star 38"/>
              <p:cNvSpPr/>
              <p:nvPr/>
            </p:nvSpPr>
            <p:spPr>
              <a:xfrm>
                <a:off x="3581400" y="4267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0" name="5-Point Star 39"/>
              <p:cNvSpPr/>
              <p:nvPr/>
            </p:nvSpPr>
            <p:spPr>
              <a:xfrm>
                <a:off x="533400" y="40386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1" name="5-Point Star 40"/>
              <p:cNvSpPr/>
              <p:nvPr/>
            </p:nvSpPr>
            <p:spPr>
              <a:xfrm>
                <a:off x="4876800" y="4648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2" name="5-Point Star 41"/>
              <p:cNvSpPr/>
              <p:nvPr/>
            </p:nvSpPr>
            <p:spPr>
              <a:xfrm>
                <a:off x="4800600" y="48768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3" name="5-Point Star 42"/>
              <p:cNvSpPr/>
              <p:nvPr/>
            </p:nvSpPr>
            <p:spPr>
              <a:xfrm>
                <a:off x="5088634" y="499403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4" name="5-Point Star 43"/>
              <p:cNvSpPr/>
              <p:nvPr/>
            </p:nvSpPr>
            <p:spPr>
              <a:xfrm>
                <a:off x="7239000" y="5410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5" name="5-Point Star 44"/>
              <p:cNvSpPr/>
              <p:nvPr/>
            </p:nvSpPr>
            <p:spPr>
              <a:xfrm>
                <a:off x="7010400" y="4267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6" name="5-Point Star 45"/>
              <p:cNvSpPr/>
              <p:nvPr/>
            </p:nvSpPr>
            <p:spPr>
              <a:xfrm>
                <a:off x="6324600" y="39624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7" name="5-Point Star 46"/>
              <p:cNvSpPr/>
              <p:nvPr/>
            </p:nvSpPr>
            <p:spPr>
              <a:xfrm>
                <a:off x="6781800" y="385103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8" name="5-Point Star 47"/>
              <p:cNvSpPr/>
              <p:nvPr/>
            </p:nvSpPr>
            <p:spPr>
              <a:xfrm>
                <a:off x="7010400" y="38100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49" name="5-Point Star 48"/>
              <p:cNvSpPr/>
              <p:nvPr/>
            </p:nvSpPr>
            <p:spPr>
              <a:xfrm>
                <a:off x="7391400" y="3505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0" name="5-Point Star 49"/>
              <p:cNvSpPr/>
              <p:nvPr/>
            </p:nvSpPr>
            <p:spPr>
              <a:xfrm>
                <a:off x="7162800" y="32766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1" name="5-Point Star 50"/>
              <p:cNvSpPr/>
              <p:nvPr/>
            </p:nvSpPr>
            <p:spPr>
              <a:xfrm>
                <a:off x="7162800" y="30480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2" name="5-Point Star 51"/>
              <p:cNvSpPr/>
              <p:nvPr/>
            </p:nvSpPr>
            <p:spPr>
              <a:xfrm>
                <a:off x="7543800" y="2743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3" name="5-Point Star 52"/>
              <p:cNvSpPr/>
              <p:nvPr/>
            </p:nvSpPr>
            <p:spPr>
              <a:xfrm>
                <a:off x="7620000" y="1981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4" name="5-Point Star 53"/>
              <p:cNvSpPr/>
              <p:nvPr/>
            </p:nvSpPr>
            <p:spPr>
              <a:xfrm>
                <a:off x="6553200" y="31242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5" name="5-Point Star 54"/>
              <p:cNvSpPr/>
              <p:nvPr/>
            </p:nvSpPr>
            <p:spPr>
              <a:xfrm>
                <a:off x="6324600" y="32004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6" name="5-Point Star 55"/>
              <p:cNvSpPr/>
              <p:nvPr/>
            </p:nvSpPr>
            <p:spPr>
              <a:xfrm>
                <a:off x="6019800" y="32004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7" name="5-Point Star 56"/>
              <p:cNvSpPr/>
              <p:nvPr/>
            </p:nvSpPr>
            <p:spPr>
              <a:xfrm>
                <a:off x="5638800" y="28956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8" name="5-Point Star 57"/>
              <p:cNvSpPr/>
              <p:nvPr/>
            </p:nvSpPr>
            <p:spPr>
              <a:xfrm>
                <a:off x="5562600" y="286043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59" name="5-Point Star 58"/>
              <p:cNvSpPr/>
              <p:nvPr/>
            </p:nvSpPr>
            <p:spPr>
              <a:xfrm>
                <a:off x="5181600" y="25146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0" name="5-Point Star 59"/>
              <p:cNvSpPr/>
              <p:nvPr/>
            </p:nvSpPr>
            <p:spPr>
              <a:xfrm>
                <a:off x="5105400" y="2590800"/>
                <a:ext cx="169166" cy="18757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1" name="5-Point Star 60"/>
              <p:cNvSpPr/>
              <p:nvPr/>
            </p:nvSpPr>
            <p:spPr>
              <a:xfrm>
                <a:off x="6934200" y="35814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2" name="5-Point Star 61"/>
              <p:cNvSpPr/>
              <p:nvPr/>
            </p:nvSpPr>
            <p:spPr>
              <a:xfrm>
                <a:off x="5850634" y="339383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3" name="5-Point Star 62"/>
              <p:cNvSpPr/>
              <p:nvPr/>
            </p:nvSpPr>
            <p:spPr>
              <a:xfrm>
                <a:off x="6477000" y="31242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4" name="5-Point Star 63"/>
              <p:cNvSpPr/>
              <p:nvPr/>
            </p:nvSpPr>
            <p:spPr>
              <a:xfrm>
                <a:off x="6781800" y="31242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5" name="5-Point Star 64"/>
              <p:cNvSpPr/>
              <p:nvPr/>
            </p:nvSpPr>
            <p:spPr>
              <a:xfrm>
                <a:off x="7162800" y="29718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6" name="5-Point Star 65"/>
              <p:cNvSpPr/>
              <p:nvPr/>
            </p:nvSpPr>
            <p:spPr>
              <a:xfrm>
                <a:off x="6536434" y="43434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7" name="5-Point Star 66"/>
              <p:cNvSpPr/>
              <p:nvPr/>
            </p:nvSpPr>
            <p:spPr>
              <a:xfrm>
                <a:off x="6858000" y="28956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8" name="5-Point Star 67"/>
              <p:cNvSpPr/>
              <p:nvPr/>
            </p:nvSpPr>
            <p:spPr>
              <a:xfrm>
                <a:off x="7010400" y="32766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69" name="5-Point Star 68"/>
              <p:cNvSpPr/>
              <p:nvPr/>
            </p:nvSpPr>
            <p:spPr>
              <a:xfrm>
                <a:off x="5029200" y="369863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0" name="5-Point Star 69"/>
              <p:cNvSpPr/>
              <p:nvPr/>
            </p:nvSpPr>
            <p:spPr>
              <a:xfrm>
                <a:off x="6400800" y="36576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1" name="5-Point Star 70"/>
              <p:cNvSpPr/>
              <p:nvPr/>
            </p:nvSpPr>
            <p:spPr>
              <a:xfrm>
                <a:off x="2133600" y="23622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2" name="5-Point Star 71"/>
              <p:cNvSpPr/>
              <p:nvPr/>
            </p:nvSpPr>
            <p:spPr>
              <a:xfrm>
                <a:off x="5029200" y="24384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3" name="5-Point Star 72"/>
              <p:cNvSpPr/>
              <p:nvPr/>
            </p:nvSpPr>
            <p:spPr>
              <a:xfrm>
                <a:off x="2971800" y="45720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4" name="5-Point Star 73"/>
              <p:cNvSpPr/>
              <p:nvPr/>
            </p:nvSpPr>
            <p:spPr>
              <a:xfrm>
                <a:off x="7010400" y="50292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5" name="5-Point Star 74"/>
              <p:cNvSpPr/>
              <p:nvPr/>
            </p:nvSpPr>
            <p:spPr>
              <a:xfrm>
                <a:off x="3733800" y="42672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6" name="5-Point Star 75"/>
              <p:cNvSpPr/>
              <p:nvPr/>
            </p:nvSpPr>
            <p:spPr>
              <a:xfrm>
                <a:off x="7162800" y="38862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7" name="5-Point Star 76"/>
              <p:cNvSpPr/>
              <p:nvPr/>
            </p:nvSpPr>
            <p:spPr>
              <a:xfrm>
                <a:off x="5715000" y="29718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8" name="5-Point Star 77"/>
              <p:cNvSpPr/>
              <p:nvPr/>
            </p:nvSpPr>
            <p:spPr>
              <a:xfrm>
                <a:off x="6765034" y="34290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79" name="5-Point Star 78"/>
              <p:cNvSpPr/>
              <p:nvPr/>
            </p:nvSpPr>
            <p:spPr>
              <a:xfrm>
                <a:off x="1981200" y="36576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80" name="5-Point Star 79"/>
              <p:cNvSpPr/>
              <p:nvPr/>
            </p:nvSpPr>
            <p:spPr>
              <a:xfrm>
                <a:off x="4800600" y="30480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81" name="5-Point Star 80"/>
              <p:cNvSpPr/>
              <p:nvPr/>
            </p:nvSpPr>
            <p:spPr>
              <a:xfrm>
                <a:off x="4724400" y="293663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82" name="5-Point Star 81"/>
              <p:cNvSpPr/>
              <p:nvPr/>
            </p:nvSpPr>
            <p:spPr>
              <a:xfrm>
                <a:off x="2057400" y="24384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83" name="5-Point Star 82"/>
              <p:cNvSpPr/>
              <p:nvPr/>
            </p:nvSpPr>
            <p:spPr>
              <a:xfrm>
                <a:off x="2133600" y="205740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84" name="5-Point Star 83"/>
              <p:cNvSpPr/>
              <p:nvPr/>
            </p:nvSpPr>
            <p:spPr>
              <a:xfrm>
                <a:off x="6553200" y="3317630"/>
                <a:ext cx="169166" cy="187570"/>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grpSp>
        <p:sp>
          <p:nvSpPr>
            <p:cNvPr id="307" name="5-Point Star 306"/>
            <p:cNvSpPr/>
            <p:nvPr/>
          </p:nvSpPr>
          <p:spPr>
            <a:xfrm>
              <a:off x="2334677" y="2626724"/>
              <a:ext cx="191435" cy="167004"/>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08" name="5-Point Star 307"/>
            <p:cNvSpPr/>
            <p:nvPr/>
          </p:nvSpPr>
          <p:spPr>
            <a:xfrm>
              <a:off x="1852326" y="1786596"/>
              <a:ext cx="191435" cy="167004"/>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09" name="5-Point Star 308"/>
            <p:cNvSpPr/>
            <p:nvPr/>
          </p:nvSpPr>
          <p:spPr>
            <a:xfrm>
              <a:off x="3721870" y="2017726"/>
              <a:ext cx="191435" cy="167004"/>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10" name="5-Point Star 309"/>
            <p:cNvSpPr/>
            <p:nvPr/>
          </p:nvSpPr>
          <p:spPr>
            <a:xfrm>
              <a:off x="7631843" y="1634841"/>
              <a:ext cx="191435" cy="167004"/>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grpSp>
      <p:sp>
        <p:nvSpPr>
          <p:cNvPr id="7" name="TextBox 6" descr="28 Pending Partners&#10;"/>
          <p:cNvSpPr txBox="1"/>
          <p:nvPr/>
        </p:nvSpPr>
        <p:spPr>
          <a:xfrm>
            <a:off x="4730679" y="4514261"/>
            <a:ext cx="5022921" cy="646331"/>
          </a:xfrm>
          <a:prstGeom prst="rect">
            <a:avLst/>
          </a:prstGeom>
          <a:noFill/>
        </p:spPr>
        <p:txBody>
          <a:bodyPr wrap="square" rtlCol="0">
            <a:spAutoFit/>
          </a:bodyPr>
          <a:lstStyle/>
          <a:p>
            <a:r>
              <a:rPr lang="en-US" sz="3600" b="1" dirty="0" smtClean="0"/>
              <a:t>28 Pending Partners</a:t>
            </a:r>
            <a:endParaRPr lang="en-US" sz="3600" b="1" dirty="0"/>
          </a:p>
        </p:txBody>
      </p:sp>
      <p:sp>
        <p:nvSpPr>
          <p:cNvPr id="9" name="5-Point Star 8" descr="&quot;&quot;"/>
          <p:cNvSpPr/>
          <p:nvPr/>
        </p:nvSpPr>
        <p:spPr>
          <a:xfrm>
            <a:off x="4207946" y="4531346"/>
            <a:ext cx="522733" cy="484849"/>
          </a:xfrm>
          <a:prstGeom prst="star5">
            <a:avLst/>
          </a:prstGeom>
          <a:solidFill>
            <a:srgbClr val="FF00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13" name="TextBox 312" descr="Testing Partner&#10;"/>
          <p:cNvSpPr txBox="1"/>
          <p:nvPr/>
        </p:nvSpPr>
        <p:spPr>
          <a:xfrm>
            <a:off x="6377736" y="4195651"/>
            <a:ext cx="2708208" cy="523220"/>
          </a:xfrm>
          <a:prstGeom prst="rect">
            <a:avLst/>
          </a:prstGeom>
          <a:noFill/>
        </p:spPr>
        <p:txBody>
          <a:bodyPr wrap="square" rtlCol="0">
            <a:spAutoFit/>
          </a:bodyPr>
          <a:lstStyle/>
          <a:p>
            <a:r>
              <a:rPr lang="en-US" sz="2800" dirty="0" smtClean="0"/>
              <a:t>Testing Partner</a:t>
            </a:r>
            <a:endParaRPr lang="en-US" sz="2800" dirty="0"/>
          </a:p>
        </p:txBody>
      </p:sp>
      <p:sp>
        <p:nvSpPr>
          <p:cNvPr id="314" name="5-Point Star 313" descr="&quot;&quot;"/>
          <p:cNvSpPr/>
          <p:nvPr/>
        </p:nvSpPr>
        <p:spPr>
          <a:xfrm>
            <a:off x="6109017" y="4259374"/>
            <a:ext cx="313183" cy="329700"/>
          </a:xfrm>
          <a:prstGeom prst="star5">
            <a:avLst/>
          </a:prstGeom>
          <a:solidFill>
            <a:srgbClr val="FFFF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b="1" dirty="0">
              <a:solidFill>
                <a:srgbClr val="F7941E"/>
              </a:solidFill>
            </a:endParaRPr>
          </a:p>
        </p:txBody>
      </p:sp>
      <p:sp>
        <p:nvSpPr>
          <p:cNvPr id="312" name="TextBox 311" descr="Current Partner&#10;"/>
          <p:cNvSpPr txBox="1"/>
          <p:nvPr/>
        </p:nvSpPr>
        <p:spPr>
          <a:xfrm>
            <a:off x="6377736" y="3736154"/>
            <a:ext cx="2708208" cy="523220"/>
          </a:xfrm>
          <a:prstGeom prst="rect">
            <a:avLst/>
          </a:prstGeom>
          <a:noFill/>
        </p:spPr>
        <p:txBody>
          <a:bodyPr wrap="square" rtlCol="0">
            <a:spAutoFit/>
          </a:bodyPr>
          <a:lstStyle/>
          <a:p>
            <a:r>
              <a:rPr lang="en-US" sz="2800" dirty="0" smtClean="0"/>
              <a:t>Current Partner</a:t>
            </a:r>
            <a:endParaRPr lang="en-US" sz="2800" dirty="0"/>
          </a:p>
        </p:txBody>
      </p:sp>
      <p:sp>
        <p:nvSpPr>
          <p:cNvPr id="311" name="5-Point Star 310" descr="&quot;&quot;"/>
          <p:cNvSpPr/>
          <p:nvPr/>
        </p:nvSpPr>
        <p:spPr>
          <a:xfrm>
            <a:off x="6105761" y="3766925"/>
            <a:ext cx="313183" cy="428725"/>
          </a:xfrm>
          <a:prstGeom prst="star5">
            <a:avLst/>
          </a:prstGeom>
          <a:solidFill>
            <a:srgbClr val="00CC0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indent="-177800" algn="ctr" defTabSz="457200"/>
            <a:endParaRPr lang="en-US" sz="1600" b="1" dirty="0">
              <a:solidFill>
                <a:srgbClr val="F7941E"/>
              </a:solidFill>
            </a:endParaRPr>
          </a:p>
        </p:txBody>
      </p:sp>
    </p:spTree>
    <p:extLst>
      <p:ext uri="{BB962C8B-B14F-4D97-AF65-F5344CB8AC3E}">
        <p14:creationId xmlns:p14="http://schemas.microsoft.com/office/powerpoint/2010/main" val="34811601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octor at a laptop with record"/>
          <p:cNvPicPr>
            <a:picLocks noChangeAspect="1"/>
          </p:cNvPicPr>
          <p:nvPr/>
        </p:nvPicPr>
        <p:blipFill rotWithShape="1">
          <a:blip r:embed="rId3" cstate="print">
            <a:extLst>
              <a:ext uri="{28A0092B-C50C-407E-A947-70E740481C1C}">
                <a14:useLocalDpi xmlns:a14="http://schemas.microsoft.com/office/drawing/2010/main" val="0"/>
              </a:ext>
            </a:extLst>
          </a:blip>
          <a:srcRect t="3943" r="6300"/>
          <a:stretch/>
        </p:blipFill>
        <p:spPr>
          <a:xfrm>
            <a:off x="5715000" y="2571749"/>
            <a:ext cx="3429000" cy="2552675"/>
          </a:xfrm>
          <a:prstGeom prst="rect">
            <a:avLst/>
          </a:prstGeom>
        </p:spPr>
      </p:pic>
      <p:pic>
        <p:nvPicPr>
          <p:cNvPr id="15" name="Picture 14" descr="a doctor at a computer terminal"/>
          <p:cNvPicPr>
            <a:picLocks noChangeAspect="1"/>
          </p:cNvPicPr>
          <p:nvPr/>
        </p:nvPicPr>
        <p:blipFill rotWithShape="1">
          <a:blip r:embed="rId4" cstate="print">
            <a:extLst>
              <a:ext uri="{28A0092B-C50C-407E-A947-70E740481C1C}">
                <a14:useLocalDpi xmlns:a14="http://schemas.microsoft.com/office/drawing/2010/main" val="0"/>
              </a:ext>
            </a:extLst>
          </a:blip>
          <a:srcRect l="7988" r="18125"/>
          <a:stretch/>
        </p:blipFill>
        <p:spPr>
          <a:xfrm flipH="1">
            <a:off x="-95250" y="2628366"/>
            <a:ext cx="2896306" cy="2614575"/>
          </a:xfrm>
          <a:prstGeom prst="rect">
            <a:avLst/>
          </a:prstGeom>
          <a:ln>
            <a:noFill/>
          </a:ln>
          <a:effectLst>
            <a:softEdge rad="112500"/>
          </a:effectLst>
        </p:spPr>
      </p:pic>
      <p:pic>
        <p:nvPicPr>
          <p:cNvPr id="24" name="Picture 2" descr="bidirectional curved arrows"/>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838" b="94693" l="1556" r="98667">
                        <a14:foregroundMark x1="71778" y1="66480" x2="71778" y2="66480"/>
                      </a14:backgroundRemoval>
                    </a14:imgEffect>
                  </a14:imgLayer>
                </a14:imgProps>
              </a:ext>
              <a:ext uri="{28A0092B-C50C-407E-A947-70E740481C1C}">
                <a14:useLocalDpi xmlns:a14="http://schemas.microsoft.com/office/drawing/2010/main" val="0"/>
              </a:ext>
            </a:extLst>
          </a:blip>
          <a:srcRect/>
          <a:stretch>
            <a:fillRect/>
          </a:stretch>
        </p:blipFill>
        <p:spPr bwMode="auto">
          <a:xfrm>
            <a:off x="2819400" y="2676525"/>
            <a:ext cx="3886200" cy="172012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descr="VLER Health Direct&#10;"/>
          <p:cNvSpPr txBox="1"/>
          <p:nvPr/>
        </p:nvSpPr>
        <p:spPr>
          <a:xfrm>
            <a:off x="2809875" y="3152775"/>
            <a:ext cx="3886200" cy="646331"/>
          </a:xfrm>
          <a:prstGeom prst="rect">
            <a:avLst/>
          </a:prstGeom>
          <a:solidFill>
            <a:schemeClr val="bg1"/>
          </a:solidFill>
        </p:spPr>
        <p:txBody>
          <a:bodyPr wrap="square" rtlCol="0">
            <a:spAutoFit/>
          </a:bodyPr>
          <a:lstStyle/>
          <a:p>
            <a:pPr algn="ctr"/>
            <a:r>
              <a:rPr lang="en-US" sz="3600" b="1" dirty="0" smtClean="0"/>
              <a:t>VLER Health Direct</a:t>
            </a:r>
            <a:endParaRPr lang="en-US" sz="3600" b="1" dirty="0"/>
          </a:p>
        </p:txBody>
      </p:sp>
      <p:pic>
        <p:nvPicPr>
          <p:cNvPr id="16" name="Picture 15" descr="a build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41" y="189966"/>
            <a:ext cx="1828800" cy="2438400"/>
          </a:xfrm>
          <a:prstGeom prst="rect">
            <a:avLst/>
          </a:prstGeom>
        </p:spPr>
      </p:pic>
      <p:cxnSp>
        <p:nvCxnSpPr>
          <p:cNvPr id="17" name="Straight Connector 16"/>
          <p:cNvCxnSpPr/>
          <p:nvPr/>
        </p:nvCxnSpPr>
        <p:spPr>
          <a:xfrm>
            <a:off x="0" y="2564866"/>
            <a:ext cx="9144000" cy="68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descr="VLER Health Exchange&#10;"/>
          <p:cNvSpPr txBox="1"/>
          <p:nvPr/>
        </p:nvSpPr>
        <p:spPr>
          <a:xfrm>
            <a:off x="2352675" y="1203112"/>
            <a:ext cx="4495800" cy="646331"/>
          </a:xfrm>
          <a:prstGeom prst="rect">
            <a:avLst/>
          </a:prstGeom>
          <a:solidFill>
            <a:schemeClr val="bg1"/>
          </a:solidFill>
        </p:spPr>
        <p:txBody>
          <a:bodyPr wrap="square" rtlCol="0">
            <a:spAutoFit/>
          </a:bodyPr>
          <a:lstStyle/>
          <a:p>
            <a:pPr algn="ctr"/>
            <a:r>
              <a:rPr lang="en-US" sz="3600" b="1" dirty="0" smtClean="0"/>
              <a:t>VLER Health Exchange</a:t>
            </a:r>
            <a:endParaRPr lang="en-US" sz="3600" b="1" dirty="0"/>
          </a:p>
        </p:txBody>
      </p:sp>
      <p:pic>
        <p:nvPicPr>
          <p:cNvPr id="25" name="Picture 2" descr="bidirectional curved arrows"/>
          <p:cNvPicPr>
            <a:picLocks noChangeAspect="1" noChangeArrowheads="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4413" l="889" r="98889">
                        <a14:foregroundMark x1="72222" y1="66480" x2="72222" y2="66480"/>
                      </a14:backgroundRemoval>
                    </a14:imgEffect>
                  </a14:imgLayer>
                </a14:imgProps>
              </a:ext>
              <a:ext uri="{28A0092B-C50C-407E-A947-70E740481C1C}">
                <a14:useLocalDpi xmlns:a14="http://schemas.microsoft.com/office/drawing/2010/main" val="0"/>
              </a:ext>
            </a:extLst>
          </a:blip>
          <a:srcRect/>
          <a:stretch>
            <a:fillRect/>
          </a:stretch>
        </p:blipFill>
        <p:spPr bwMode="auto">
          <a:xfrm>
            <a:off x="2764224" y="730863"/>
            <a:ext cx="3922325" cy="17361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building"/>
          <p:cNvPicPr>
            <a:picLocks noChangeAspect="1"/>
          </p:cNvPicPr>
          <p:nvPr/>
        </p:nvPicPr>
        <p:blipFill rotWithShape="1">
          <a:blip r:embed="rId9" cstate="print">
            <a:extLst>
              <a:ext uri="{28A0092B-C50C-407E-A947-70E740481C1C}">
                <a14:useLocalDpi xmlns:a14="http://schemas.microsoft.com/office/drawing/2010/main" val="0"/>
              </a:ext>
            </a:extLst>
          </a:blip>
          <a:srcRect l="5555" t="12963" r="7037" b="12963"/>
          <a:stretch/>
        </p:blipFill>
        <p:spPr>
          <a:xfrm>
            <a:off x="6731000" y="778449"/>
            <a:ext cx="2050216" cy="1737471"/>
          </a:xfrm>
          <a:prstGeom prst="rect">
            <a:avLst/>
          </a:prstGeom>
        </p:spPr>
      </p:pic>
      <p:sp>
        <p:nvSpPr>
          <p:cNvPr id="21" name="TextBox 20" descr="Non-VA Provider&#10;"/>
          <p:cNvSpPr txBox="1"/>
          <p:nvPr/>
        </p:nvSpPr>
        <p:spPr>
          <a:xfrm>
            <a:off x="6305550" y="350519"/>
            <a:ext cx="2743200" cy="523220"/>
          </a:xfrm>
          <a:prstGeom prst="rect">
            <a:avLst/>
          </a:prstGeom>
          <a:noFill/>
        </p:spPr>
        <p:txBody>
          <a:bodyPr wrap="square" rtlCol="0">
            <a:spAutoFit/>
          </a:bodyPr>
          <a:lstStyle/>
          <a:p>
            <a:pPr algn="ctr"/>
            <a:r>
              <a:rPr lang="en-US" sz="2800" b="1" dirty="0" smtClean="0"/>
              <a:t>Non-VA Provider</a:t>
            </a:r>
            <a:endParaRPr lang="en-US" sz="2800" b="1" dirty="0"/>
          </a:p>
        </p:txBody>
      </p:sp>
      <p:pic>
        <p:nvPicPr>
          <p:cNvPr id="20" name="Picture 4" descr="VA logo"/>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2000" r="98000">
                        <a14:foregroundMark x1="24000" y1="22500" x2="24000" y2="22500"/>
                        <a14:foregroundMark x1="18500" y1="37000" x2="18500" y2="37000"/>
                        <a14:foregroundMark x1="17500" y1="37500" x2="37500" y2="66000"/>
                        <a14:backgroundMark x1="16500" y1="82000" x2="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1581150" y="76200"/>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36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8125" y="2800350"/>
            <a:ext cx="4419600" cy="2476500"/>
          </a:xfrm>
        </p:spPr>
        <p:txBody>
          <a:bodyPr>
            <a:normAutofit/>
          </a:bodyPr>
          <a:lstStyle/>
          <a:p>
            <a:pPr marL="971550" lvl="1" indent="-514350">
              <a:buFont typeface="+mj-lt"/>
              <a:buAutoNum type="alphaUcPeriod"/>
            </a:pPr>
            <a:r>
              <a:rPr lang="en-US" dirty="0" smtClean="0"/>
              <a:t>50 </a:t>
            </a:r>
            <a:r>
              <a:rPr lang="en-US" dirty="0"/>
              <a:t>– 60%</a:t>
            </a:r>
          </a:p>
          <a:p>
            <a:pPr marL="971550" lvl="1" indent="-514350">
              <a:buFont typeface="+mj-lt"/>
              <a:buAutoNum type="alphaUcPeriod"/>
            </a:pPr>
            <a:r>
              <a:rPr lang="en-US" dirty="0"/>
              <a:t>60 – 70%</a:t>
            </a:r>
          </a:p>
          <a:p>
            <a:pPr marL="971550" lvl="1" indent="-514350">
              <a:buFont typeface="+mj-lt"/>
              <a:buAutoNum type="alphaUcPeriod"/>
            </a:pPr>
            <a:r>
              <a:rPr lang="en-US" dirty="0"/>
              <a:t>70 – 80</a:t>
            </a:r>
            <a:r>
              <a:rPr lang="en-US" dirty="0" smtClean="0"/>
              <a:t>% </a:t>
            </a:r>
          </a:p>
          <a:p>
            <a:pPr marL="971550" lvl="1" indent="-514350">
              <a:buFont typeface="+mj-lt"/>
              <a:buAutoNum type="alphaUcPeriod"/>
            </a:pPr>
            <a:r>
              <a:rPr lang="en-US" dirty="0" smtClean="0"/>
              <a:t>80 </a:t>
            </a:r>
            <a:r>
              <a:rPr lang="en-US" dirty="0"/>
              <a:t>– 90%</a:t>
            </a:r>
          </a:p>
        </p:txBody>
      </p:sp>
      <p:sp>
        <p:nvSpPr>
          <p:cNvPr id="3" name="Rectangle 2" descr="What % of Veterans who receive VA healthcare also receive private sector healthcare?&#10;"/>
          <p:cNvSpPr/>
          <p:nvPr/>
        </p:nvSpPr>
        <p:spPr>
          <a:xfrm>
            <a:off x="304800" y="914401"/>
            <a:ext cx="4114800" cy="1815882"/>
          </a:xfrm>
          <a:prstGeom prst="rect">
            <a:avLst/>
          </a:prstGeom>
        </p:spPr>
        <p:txBody>
          <a:bodyPr wrap="square">
            <a:spAutoFit/>
          </a:bodyPr>
          <a:lstStyle/>
          <a:p>
            <a:r>
              <a:rPr lang="en-US" sz="2800" dirty="0" smtClean="0"/>
              <a:t>What </a:t>
            </a:r>
            <a:r>
              <a:rPr lang="en-US" sz="2800" dirty="0"/>
              <a:t>% of Veterans who receive VA healthcare also receive </a:t>
            </a:r>
            <a:r>
              <a:rPr lang="en-US" sz="2800" dirty="0" smtClean="0"/>
              <a:t>private sector healthcare?</a:t>
            </a:r>
            <a:endParaRPr lang="en-US" sz="2800" dirty="0"/>
          </a:p>
        </p:txBody>
      </p:sp>
      <p:sp>
        <p:nvSpPr>
          <p:cNvPr id="4" name="Title 3" descr="What % of Veterans who receive VA healthcare also receive private sector healthcare?&#10;"/>
          <p:cNvSpPr>
            <a:spLocks noGrp="1"/>
          </p:cNvSpPr>
          <p:nvPr>
            <p:ph type="title"/>
          </p:nvPr>
        </p:nvSpPr>
        <p:spPr>
          <a:xfrm>
            <a:off x="914400" y="171450"/>
            <a:ext cx="8229600" cy="85725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57175"/>
            <a:ext cx="685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1175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email icon"/>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9739" t="22367" r="15357" b="13732"/>
          <a:stretch/>
        </p:blipFill>
        <p:spPr>
          <a:xfrm>
            <a:off x="1981200" y="134743"/>
            <a:ext cx="5029199" cy="4951429"/>
          </a:xfrm>
          <a:prstGeom prst="rect">
            <a:avLst/>
          </a:prstGeom>
        </p:spPr>
      </p:pic>
      <p:sp>
        <p:nvSpPr>
          <p:cNvPr id="3" name="Content Placeholder 2"/>
          <p:cNvSpPr>
            <a:spLocks noGrp="1"/>
          </p:cNvSpPr>
          <p:nvPr>
            <p:ph idx="1"/>
          </p:nvPr>
        </p:nvSpPr>
        <p:spPr>
          <a:xfrm>
            <a:off x="471714" y="1635571"/>
            <a:ext cx="8229600" cy="1952177"/>
          </a:xfrm>
        </p:spPr>
        <p:txBody>
          <a:bodyPr>
            <a:normAutofit/>
          </a:bodyPr>
          <a:lstStyle/>
          <a:p>
            <a:pPr marL="0" indent="0" algn="ctr">
              <a:buNone/>
            </a:pPr>
            <a:r>
              <a:rPr lang="en-US" sz="4800" b="1" dirty="0" smtClean="0"/>
              <a:t>What is Direct Secure Messaging?</a:t>
            </a:r>
            <a:r>
              <a:rPr lang="en-US" sz="4800" dirty="0" smtClean="0"/>
              <a:t> </a:t>
            </a:r>
            <a:endParaRPr lang="en-US" sz="4800" dirty="0"/>
          </a:p>
        </p:txBody>
      </p:sp>
    </p:spTree>
    <p:extLst>
      <p:ext uri="{BB962C8B-B14F-4D97-AF65-F5344CB8AC3E}">
        <p14:creationId xmlns:p14="http://schemas.microsoft.com/office/powerpoint/2010/main" val="28386445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ail icon"/>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20172" t="24814" r="21528" b="20371"/>
          <a:stretch/>
        </p:blipFill>
        <p:spPr>
          <a:xfrm rot="1457595">
            <a:off x="1951846" y="421304"/>
            <a:ext cx="5241440" cy="4510076"/>
          </a:xfrm>
          <a:prstGeom prst="rect">
            <a:avLst/>
          </a:prstGeom>
        </p:spPr>
      </p:pic>
      <p:sp>
        <p:nvSpPr>
          <p:cNvPr id="3" name="Content Placeholder 2"/>
          <p:cNvSpPr>
            <a:spLocks noGrp="1"/>
          </p:cNvSpPr>
          <p:nvPr>
            <p:ph idx="1"/>
          </p:nvPr>
        </p:nvSpPr>
        <p:spPr>
          <a:xfrm>
            <a:off x="1436910" y="1596878"/>
            <a:ext cx="7098324" cy="3142885"/>
          </a:xfrm>
        </p:spPr>
        <p:txBody>
          <a:bodyPr>
            <a:noAutofit/>
          </a:bodyPr>
          <a:lstStyle/>
          <a:p>
            <a:pPr marL="0" indent="0">
              <a:buNone/>
              <a:defRPr/>
            </a:pPr>
            <a:r>
              <a:rPr lang="en-US" i="1" dirty="0" smtClean="0">
                <a:solidFill>
                  <a:srgbClr val="3366CC"/>
                </a:solidFill>
              </a:rPr>
              <a:t>secure email-like service</a:t>
            </a:r>
          </a:p>
          <a:p>
            <a:pPr marL="0" indent="0">
              <a:buNone/>
              <a:defRPr/>
            </a:pPr>
            <a:endParaRPr lang="en-US" i="1" dirty="0">
              <a:solidFill>
                <a:srgbClr val="3366CC"/>
              </a:solidFill>
            </a:endParaRPr>
          </a:p>
          <a:p>
            <a:pPr marL="0" indent="0">
              <a:buNone/>
              <a:defRPr/>
            </a:pPr>
            <a:r>
              <a:rPr lang="en-US" dirty="0" smtClean="0"/>
              <a:t>VA </a:t>
            </a:r>
            <a:r>
              <a:rPr lang="en-US" dirty="0"/>
              <a:t>users send and receive encrypted health information with non-VA partners</a:t>
            </a:r>
          </a:p>
          <a:p>
            <a:pPr>
              <a:defRPr/>
            </a:pPr>
            <a:endParaRPr lang="en-US" dirty="0" smtClean="0"/>
          </a:p>
          <a:p>
            <a:pPr marL="0" indent="0">
              <a:buFont typeface="Webdings" pitchFamily="18" charset="2"/>
              <a:buNone/>
              <a:defRPr/>
            </a:pPr>
            <a:r>
              <a:rPr lang="en-US" dirty="0" smtClean="0"/>
              <a:t>	</a:t>
            </a:r>
          </a:p>
          <a:p>
            <a:pPr>
              <a:defRPr/>
            </a:pPr>
            <a:endParaRPr lang="en-US" dirty="0"/>
          </a:p>
        </p:txBody>
      </p:sp>
      <p:sp>
        <p:nvSpPr>
          <p:cNvPr id="8" name="Lock" descr="lock icon"/>
          <p:cNvSpPr>
            <a:spLocks noEditPoints="1" noChangeArrowheads="1"/>
          </p:cNvSpPr>
          <p:nvPr/>
        </p:nvSpPr>
        <p:spPr bwMode="auto">
          <a:xfrm>
            <a:off x="446309" y="2760432"/>
            <a:ext cx="785813" cy="9525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Lock" descr="lock icon"/>
          <p:cNvSpPr>
            <a:spLocks noEditPoints="1" noChangeArrowheads="1"/>
          </p:cNvSpPr>
          <p:nvPr/>
        </p:nvSpPr>
        <p:spPr bwMode="auto">
          <a:xfrm>
            <a:off x="446310" y="1345290"/>
            <a:ext cx="785813" cy="9525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58" name="Title 1"/>
          <p:cNvSpPr>
            <a:spLocks noGrp="1"/>
          </p:cNvSpPr>
          <p:nvPr>
            <p:ph type="title"/>
          </p:nvPr>
        </p:nvSpPr>
        <p:spPr>
          <a:xfrm>
            <a:off x="474435" y="118899"/>
            <a:ext cx="8196262" cy="746078"/>
          </a:xfrm>
        </p:spPr>
        <p:txBody>
          <a:bodyPr>
            <a:normAutofit/>
          </a:bodyPr>
          <a:lstStyle/>
          <a:p>
            <a:r>
              <a:rPr lang="en-US" sz="4000" b="1" dirty="0" smtClean="0"/>
              <a:t>Direct Secure Messaging</a:t>
            </a:r>
          </a:p>
        </p:txBody>
      </p:sp>
    </p:spTree>
    <p:extLst>
      <p:ext uri="{BB962C8B-B14F-4D97-AF65-F5344CB8AC3E}">
        <p14:creationId xmlns:p14="http://schemas.microsoft.com/office/powerpoint/2010/main" val="30196245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ue button with a question mark"/>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6419850" y="2728352"/>
            <a:ext cx="2011680" cy="2011680"/>
          </a:xfrm>
          <a:prstGeom prst="rect">
            <a:avLst/>
          </a:prstGeom>
        </p:spPr>
      </p:pic>
      <p:sp>
        <p:nvSpPr>
          <p:cNvPr id="3" name="Content Placeholder 2"/>
          <p:cNvSpPr>
            <a:spLocks noGrp="1"/>
          </p:cNvSpPr>
          <p:nvPr>
            <p:ph idx="1"/>
          </p:nvPr>
        </p:nvSpPr>
        <p:spPr/>
        <p:txBody>
          <a:bodyPr>
            <a:normAutofit/>
          </a:bodyPr>
          <a:lstStyle/>
          <a:p>
            <a:pPr marL="0" indent="0" algn="ctr">
              <a:buNone/>
            </a:pPr>
            <a:r>
              <a:rPr lang="en-US" sz="5400" b="1" dirty="0" smtClean="0"/>
              <a:t>How will VA use Direct?</a:t>
            </a:r>
            <a:endParaRPr lang="en-US" sz="5400" dirty="0"/>
          </a:p>
        </p:txBody>
      </p:sp>
    </p:spTree>
    <p:extLst>
      <p:ext uri="{BB962C8B-B14F-4D97-AF65-F5344CB8AC3E}">
        <p14:creationId xmlns:p14="http://schemas.microsoft.com/office/powerpoint/2010/main" val="21262582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6400800" y="2728353"/>
            <a:ext cx="2103120" cy="2103120"/>
          </a:xfrm>
          <a:prstGeom prst="rect">
            <a:avLst/>
          </a:prstGeom>
        </p:spPr>
      </p:pic>
      <p:sp>
        <p:nvSpPr>
          <p:cNvPr id="5" name="Rectangle 4" descr="Veteran-initiated messaging&#10;"/>
          <p:cNvSpPr/>
          <p:nvPr/>
        </p:nvSpPr>
        <p:spPr>
          <a:xfrm>
            <a:off x="410028" y="3386125"/>
            <a:ext cx="7543800" cy="1077218"/>
          </a:xfrm>
          <a:prstGeom prst="rect">
            <a:avLst/>
          </a:prstGeom>
        </p:spPr>
        <p:txBody>
          <a:bodyPr wrap="square">
            <a:spAutoFit/>
          </a:bodyPr>
          <a:lstStyle/>
          <a:p>
            <a:pPr marL="114300" lvl="3">
              <a:spcBef>
                <a:spcPct val="20000"/>
              </a:spcBef>
              <a:defRPr/>
            </a:pPr>
            <a:r>
              <a:rPr lang="en-US" sz="3600" b="1" dirty="0">
                <a:solidFill>
                  <a:srgbClr val="0070C0"/>
                </a:solidFill>
              </a:rPr>
              <a:t>Veteran-initiated messaging</a:t>
            </a:r>
          </a:p>
          <a:p>
            <a:pPr marL="1828800" lvl="5" indent="-174625">
              <a:defRPr/>
            </a:pPr>
            <a:r>
              <a:rPr lang="en-US" sz="2800" dirty="0">
                <a:solidFill>
                  <a:prstClr val="black"/>
                </a:solidFill>
              </a:rPr>
              <a:t>  </a:t>
            </a:r>
          </a:p>
        </p:txBody>
      </p:sp>
      <p:sp>
        <p:nvSpPr>
          <p:cNvPr id="3" name="Content Placeholder 2" descr="My HealtheVet Blue Button&#10;"/>
          <p:cNvSpPr>
            <a:spLocks noGrp="1"/>
          </p:cNvSpPr>
          <p:nvPr>
            <p:ph idx="1"/>
          </p:nvPr>
        </p:nvSpPr>
        <p:spPr>
          <a:xfrm>
            <a:off x="1222830" y="1098552"/>
            <a:ext cx="7648575" cy="1629802"/>
          </a:xfrm>
        </p:spPr>
        <p:txBody>
          <a:bodyPr>
            <a:noAutofit/>
          </a:bodyPr>
          <a:lstStyle/>
          <a:p>
            <a:pPr marL="1260475" lvl="3" indent="0">
              <a:buNone/>
              <a:defRPr/>
            </a:pPr>
            <a:r>
              <a:rPr lang="en-US" sz="2800" dirty="0" smtClean="0">
                <a:solidFill>
                  <a:srgbClr val="0070C0"/>
                </a:solidFill>
              </a:rPr>
              <a:t>	</a:t>
            </a:r>
          </a:p>
          <a:p>
            <a:pPr marL="1260475" lvl="3" indent="0">
              <a:buNone/>
              <a:defRPr/>
            </a:pPr>
            <a:r>
              <a:rPr lang="en-US" sz="3600" b="1" dirty="0" smtClean="0">
                <a:solidFill>
                  <a:srgbClr val="0070C0"/>
                </a:solidFill>
              </a:rPr>
              <a:t>Provider-to-provider messaging</a:t>
            </a:r>
          </a:p>
          <a:p>
            <a:pPr marL="914400" lvl="2" indent="0">
              <a:buNone/>
              <a:defRPr/>
            </a:pPr>
            <a:endParaRPr lang="en-US" sz="2800" dirty="0" smtClean="0"/>
          </a:p>
          <a:p>
            <a:pPr marL="457200" lvl="1" indent="0">
              <a:buFontTx/>
              <a:buNone/>
              <a:defRPr/>
            </a:pPr>
            <a:endParaRPr lang="en-US" dirty="0" smtClean="0"/>
          </a:p>
          <a:p>
            <a:pPr marL="411480" lvl="1" indent="0">
              <a:buFontTx/>
              <a:buNone/>
              <a:defRPr/>
            </a:pPr>
            <a:endParaRPr lang="en-US" dirty="0"/>
          </a:p>
          <a:p>
            <a:pPr lvl="1">
              <a:defRPr/>
            </a:pPr>
            <a:endParaRPr lang="en-US" dirty="0"/>
          </a:p>
        </p:txBody>
      </p:sp>
      <p:pic>
        <p:nvPicPr>
          <p:cNvPr id="10245" name="Picture 4" descr="hospital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98410"/>
            <a:ext cx="1921876" cy="152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descr="&quot;&quot;"/>
          <p:cNvCxnSpPr/>
          <p:nvPr/>
        </p:nvCxnSpPr>
        <p:spPr>
          <a:xfrm>
            <a:off x="0" y="89535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243" name="Title 1"/>
          <p:cNvSpPr>
            <a:spLocks noGrp="1"/>
          </p:cNvSpPr>
          <p:nvPr>
            <p:ph type="title"/>
          </p:nvPr>
        </p:nvSpPr>
        <p:spPr>
          <a:xfrm>
            <a:off x="0" y="60218"/>
            <a:ext cx="9144000" cy="742950"/>
          </a:xfrm>
        </p:spPr>
        <p:txBody>
          <a:bodyPr>
            <a:noAutofit/>
          </a:bodyPr>
          <a:lstStyle/>
          <a:p>
            <a:r>
              <a:rPr lang="en-US" sz="3400" b="1" dirty="0" smtClean="0"/>
              <a:t>VA Uses of VLER Health Direct Secure Messaging</a:t>
            </a:r>
          </a:p>
        </p:txBody>
      </p:sp>
    </p:spTree>
    <p:extLst>
      <p:ext uri="{BB962C8B-B14F-4D97-AF65-F5344CB8AC3E}">
        <p14:creationId xmlns:p14="http://schemas.microsoft.com/office/powerpoint/2010/main" val="33299162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hysicians reviewing a patient file"/>
          <p:cNvPicPr>
            <a:picLocks noChangeAspect="1"/>
          </p:cNvPicPr>
          <p:nvPr/>
        </p:nvPicPr>
        <p:blipFill rotWithShape="1">
          <a:blip r:embed="rId2" cstate="print">
            <a:extLst>
              <a:ext uri="{28A0092B-C50C-407E-A947-70E740481C1C}">
                <a14:useLocalDpi xmlns:a14="http://schemas.microsoft.com/office/drawing/2010/main" val="0"/>
              </a:ext>
            </a:extLst>
          </a:blip>
          <a:srcRect l="25786"/>
          <a:stretch/>
        </p:blipFill>
        <p:spPr>
          <a:xfrm>
            <a:off x="3429000" y="7076"/>
            <a:ext cx="5715000" cy="5136424"/>
          </a:xfrm>
          <a:prstGeom prst="rect">
            <a:avLst/>
          </a:prstGeom>
        </p:spPr>
      </p:pic>
      <p:sp>
        <p:nvSpPr>
          <p:cNvPr id="3" name="Content Placeholder 2"/>
          <p:cNvSpPr>
            <a:spLocks noGrp="1"/>
          </p:cNvSpPr>
          <p:nvPr>
            <p:ph idx="1"/>
          </p:nvPr>
        </p:nvSpPr>
        <p:spPr>
          <a:xfrm>
            <a:off x="195948" y="1417861"/>
            <a:ext cx="3962400" cy="2133600"/>
          </a:xfrm>
        </p:spPr>
        <p:txBody>
          <a:bodyPr>
            <a:normAutofit/>
          </a:bodyPr>
          <a:lstStyle/>
          <a:p>
            <a:pPr marL="0" indent="0" algn="ctr">
              <a:buNone/>
            </a:pPr>
            <a:r>
              <a:rPr lang="en-US" sz="6000" b="1" dirty="0" smtClean="0"/>
              <a:t>Why Use Direct?</a:t>
            </a:r>
            <a:endParaRPr lang="en-US" sz="6000" dirty="0"/>
          </a:p>
        </p:txBody>
      </p:sp>
    </p:spTree>
    <p:extLst>
      <p:ext uri="{BB962C8B-B14F-4D97-AF65-F5344CB8AC3E}">
        <p14:creationId xmlns:p14="http://schemas.microsoft.com/office/powerpoint/2010/main" val="14391011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168" y="1113066"/>
            <a:ext cx="8429625" cy="3828685"/>
          </a:xfrm>
        </p:spPr>
        <p:txBody>
          <a:bodyPr>
            <a:normAutofit/>
          </a:bodyPr>
          <a:lstStyle/>
          <a:p>
            <a:pPr>
              <a:spcAft>
                <a:spcPts val="600"/>
              </a:spcAft>
            </a:pPr>
            <a:r>
              <a:rPr lang="en-US" sz="3600" dirty="0"/>
              <a:t>Simple and secure</a:t>
            </a:r>
            <a:endParaRPr lang="en-US" sz="1050" dirty="0"/>
          </a:p>
          <a:p>
            <a:pPr>
              <a:spcAft>
                <a:spcPts val="600"/>
              </a:spcAft>
            </a:pPr>
            <a:r>
              <a:rPr lang="en-US" sz="3600" dirty="0" smtClean="0"/>
              <a:t>Greater </a:t>
            </a:r>
            <a:r>
              <a:rPr lang="en-US" sz="3600" dirty="0"/>
              <a:t>workflow </a:t>
            </a:r>
            <a:r>
              <a:rPr lang="en-US" sz="3600" dirty="0" smtClean="0"/>
              <a:t>efficiencies</a:t>
            </a:r>
            <a:endParaRPr lang="en-US" sz="1050" dirty="0"/>
          </a:p>
          <a:p>
            <a:pPr>
              <a:spcAft>
                <a:spcPts val="600"/>
              </a:spcAft>
            </a:pPr>
            <a:r>
              <a:rPr lang="en-US" sz="3600" dirty="0" smtClean="0"/>
              <a:t>Meaningful </a:t>
            </a:r>
            <a:r>
              <a:rPr lang="en-US" sz="3600" dirty="0"/>
              <a:t>Use 2014 </a:t>
            </a:r>
            <a:r>
              <a:rPr lang="en-US" sz="3600" dirty="0" smtClean="0"/>
              <a:t>Certification </a:t>
            </a:r>
          </a:p>
          <a:p>
            <a:pPr>
              <a:spcAft>
                <a:spcPts val="600"/>
              </a:spcAft>
            </a:pPr>
            <a:r>
              <a:rPr lang="en-US" sz="3600" dirty="0" smtClean="0"/>
              <a:t>National adoption</a:t>
            </a:r>
            <a:endParaRPr lang="en-US" sz="3600" dirty="0"/>
          </a:p>
          <a:p>
            <a:pPr>
              <a:spcAft>
                <a:spcPts val="600"/>
              </a:spcAft>
            </a:pPr>
            <a:r>
              <a:rPr lang="en-US" sz="3600" dirty="0" smtClean="0"/>
              <a:t>Well-established Internet standards</a:t>
            </a:r>
            <a:endParaRPr lang="en-US" sz="1050" dirty="0" smtClean="0"/>
          </a:p>
          <a:p>
            <a:pPr marL="0" indent="0">
              <a:spcAft>
                <a:spcPts val="600"/>
              </a:spcAft>
              <a:buNone/>
            </a:pPr>
            <a:endParaRPr lang="en-US" sz="2800" dirty="0"/>
          </a:p>
        </p:txBody>
      </p:sp>
      <p:grpSp>
        <p:nvGrpSpPr>
          <p:cNvPr id="5" name="Group 4" descr="The Direct Project Direct logo"/>
          <p:cNvGrpSpPr>
            <a:grpSpLocks noChangeAspect="1"/>
          </p:cNvGrpSpPr>
          <p:nvPr/>
        </p:nvGrpSpPr>
        <p:grpSpPr>
          <a:xfrm>
            <a:off x="4495800" y="209541"/>
            <a:ext cx="4389120" cy="1488323"/>
            <a:chOff x="750891" y="3969731"/>
            <a:chExt cx="2576512" cy="866775"/>
          </a:xfrm>
        </p:grpSpPr>
        <p:sp>
          <p:nvSpPr>
            <p:cNvPr id="6" name="Rounded Rectangle 5"/>
            <p:cNvSpPr>
              <a:spLocks noChangeArrowheads="1"/>
            </p:cNvSpPr>
            <p:nvPr/>
          </p:nvSpPr>
          <p:spPr bwMode="auto">
            <a:xfrm>
              <a:off x="750891" y="3969731"/>
              <a:ext cx="2576512" cy="866775"/>
            </a:xfrm>
            <a:prstGeom prst="roundRect">
              <a:avLst>
                <a:gd name="adj" fmla="val 16667"/>
              </a:avLst>
            </a:prstGeom>
            <a:noFill/>
            <a:ln w="19050">
              <a:solidFill>
                <a:srgbClr val="4A7EBB"/>
              </a:solidFill>
              <a:round/>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fontAlgn="auto">
                <a:spcBef>
                  <a:spcPts val="0"/>
                </a:spcBef>
                <a:spcAft>
                  <a:spcPts val="0"/>
                </a:spcAft>
                <a:defRPr/>
              </a:pPr>
              <a:endParaRPr lang="en-US" sz="1600" dirty="0">
                <a:solidFill>
                  <a:prstClr val="white"/>
                </a:solidFill>
                <a:latin typeface="+mn-lt"/>
                <a:ea typeface="ＭＳ Ｐゴシック" charset="0"/>
                <a:cs typeface="Arial"/>
              </a:endParaRPr>
            </a:p>
          </p:txBody>
        </p:sp>
        <p:pic>
          <p:nvPicPr>
            <p:cNvPr id="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774" y="4166857"/>
              <a:ext cx="2387404" cy="49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427852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imple sample workflow for a referral&#10;Bidirection flow from VA medical center to VA Health ISP; messaging to Non VA HISP, to Non-VA Provider, and 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965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O magazine article, 12 Healthcare IT predictions for 2014. The Direct Project Wil lbecome the de facto standard for Health Information Exchange."/>
          <p:cNvPicPr>
            <a:picLocks noChangeAspect="1" noChangeArrowheads="1"/>
          </p:cNvPicPr>
          <p:nvPr/>
        </p:nvPicPr>
        <p:blipFill rotWithShape="1">
          <a:blip r:embed="rId2">
            <a:extLst>
              <a:ext uri="{28A0092B-C50C-407E-A947-70E740481C1C}">
                <a14:useLocalDpi xmlns:a14="http://schemas.microsoft.com/office/drawing/2010/main" val="0"/>
              </a:ext>
            </a:extLst>
          </a:blip>
          <a:srcRect b="4244"/>
          <a:stretch/>
        </p:blipFill>
        <p:spPr bwMode="auto">
          <a:xfrm>
            <a:off x="947058" y="-1"/>
            <a:ext cx="722152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5340114" y="3943348"/>
            <a:ext cx="2667000" cy="1200149"/>
          </a:xfrm>
          <a:prstGeom prst="rect">
            <a:avLst/>
          </a:prstGeom>
          <a:solidFill>
            <a:srgbClr val="E8E8E8"/>
          </a:solidFill>
          <a:ln w="9525" cap="flat" cmpd="sng" algn="ctr">
            <a:no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6435463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question mark"/>
          <p:cNvGrpSpPr/>
          <p:nvPr/>
        </p:nvGrpSpPr>
        <p:grpSpPr>
          <a:xfrm>
            <a:off x="457200" y="1533388"/>
            <a:ext cx="8000999" cy="3691889"/>
            <a:chOff x="457200" y="1533388"/>
            <a:chExt cx="8000999" cy="3691889"/>
          </a:xfrm>
        </p:grpSpPr>
        <p:pic>
          <p:nvPicPr>
            <p:cNvPr id="10" name="Picture 9" descr="question mark"/>
            <p:cNvPicPr>
              <a:picLocks noChangeAspect="1"/>
            </p:cNvPicPr>
            <p:nvPr/>
          </p:nvPicPr>
          <p:blipFill>
            <a:blip r:embed="rId2" cstate="print">
              <a:duotone>
                <a:schemeClr val="accent1">
                  <a:shade val="45000"/>
                  <a:satMod val="135000"/>
                </a:schemeClr>
                <a:prstClr val="white"/>
              </a:duotone>
              <a:lum contrast="20000"/>
              <a:extLst>
                <a:ext uri="{28A0092B-C50C-407E-A947-70E740481C1C}">
                  <a14:useLocalDpi xmlns:a14="http://schemas.microsoft.com/office/drawing/2010/main" val="0"/>
                </a:ext>
              </a:extLst>
            </a:blip>
            <a:stretch>
              <a:fillRect/>
            </a:stretch>
          </p:blipFill>
          <p:spPr>
            <a:xfrm>
              <a:off x="4114800" y="1533388"/>
              <a:ext cx="4343399" cy="3691889"/>
            </a:xfrm>
            <a:prstGeom prst="rect">
              <a:avLst/>
            </a:prstGeom>
          </p:spPr>
        </p:pic>
        <p:cxnSp>
          <p:nvCxnSpPr>
            <p:cNvPr id="5" name="Straight Connector 4" descr="&quot;&quot;"/>
            <p:cNvCxnSpPr/>
            <p:nvPr/>
          </p:nvCxnSpPr>
          <p:spPr>
            <a:xfrm flipH="1">
              <a:off x="457200" y="4600122"/>
              <a:ext cx="4114800" cy="0"/>
            </a:xfrm>
            <a:prstGeom prst="line">
              <a:avLst/>
            </a:prstGeom>
            <a:ln w="120650">
              <a:solidFill>
                <a:srgbClr val="355C9B"/>
              </a:solidFill>
            </a:ln>
          </p:spPr>
          <p:style>
            <a:lnRef idx="1">
              <a:schemeClr val="accent1"/>
            </a:lnRef>
            <a:fillRef idx="0">
              <a:schemeClr val="accent1"/>
            </a:fillRef>
            <a:effectRef idx="0">
              <a:schemeClr val="accent1"/>
            </a:effectRef>
            <a:fontRef idx="minor">
              <a:schemeClr val="tx1"/>
            </a:fontRef>
          </p:style>
        </p:cxnSp>
      </p:grpSp>
      <p:sp>
        <p:nvSpPr>
          <p:cNvPr id="8" name="TextBox 7" descr="VA"/>
          <p:cNvSpPr txBox="1"/>
          <p:nvPr/>
        </p:nvSpPr>
        <p:spPr>
          <a:xfrm>
            <a:off x="7924800" y="4307734"/>
            <a:ext cx="1066800" cy="584775"/>
          </a:xfrm>
          <a:prstGeom prst="rect">
            <a:avLst/>
          </a:prstGeom>
          <a:solidFill>
            <a:schemeClr val="bg1"/>
          </a:solidFill>
          <a:ln w="38100">
            <a:solidFill>
              <a:schemeClr val="accent1">
                <a:lumMod val="75000"/>
              </a:schemeClr>
            </a:solidFill>
          </a:ln>
        </p:spPr>
        <p:txBody>
          <a:bodyPr wrap="square" rtlCol="0">
            <a:spAutoFit/>
          </a:bodyPr>
          <a:lstStyle/>
          <a:p>
            <a:pPr algn="ctr"/>
            <a:r>
              <a:rPr lang="en-US" sz="3200" b="1" dirty="0" smtClean="0">
                <a:solidFill>
                  <a:schemeClr val="accent1">
                    <a:lumMod val="75000"/>
                  </a:schemeClr>
                </a:solidFill>
              </a:rPr>
              <a:t>VA</a:t>
            </a:r>
            <a:endParaRPr lang="en-US" sz="3200" b="1" dirty="0">
              <a:solidFill>
                <a:schemeClr val="accent1">
                  <a:lumMod val="75000"/>
                </a:schemeClr>
              </a:solidFill>
            </a:endParaRPr>
          </a:p>
        </p:txBody>
      </p:sp>
      <p:sp>
        <p:nvSpPr>
          <p:cNvPr id="6" name="TextBox 5" descr="Non-VA&#10;"/>
          <p:cNvSpPr txBox="1"/>
          <p:nvPr/>
        </p:nvSpPr>
        <p:spPr>
          <a:xfrm>
            <a:off x="127002" y="4307734"/>
            <a:ext cx="1524000" cy="584775"/>
          </a:xfrm>
          <a:prstGeom prst="rect">
            <a:avLst/>
          </a:prstGeom>
          <a:solidFill>
            <a:schemeClr val="bg1"/>
          </a:solidFill>
          <a:ln w="38100">
            <a:solidFill>
              <a:schemeClr val="accent1">
                <a:lumMod val="75000"/>
              </a:schemeClr>
            </a:solidFill>
          </a:ln>
        </p:spPr>
        <p:txBody>
          <a:bodyPr wrap="square" rtlCol="0">
            <a:spAutoFit/>
          </a:bodyPr>
          <a:lstStyle/>
          <a:p>
            <a:r>
              <a:rPr lang="en-US" sz="3200" b="1" dirty="0" smtClean="0">
                <a:solidFill>
                  <a:schemeClr val="accent1">
                    <a:lumMod val="75000"/>
                  </a:schemeClr>
                </a:solidFill>
              </a:rPr>
              <a:t>Non-VA</a:t>
            </a:r>
            <a:endParaRPr lang="en-US" sz="3200" b="1" dirty="0">
              <a:solidFill>
                <a:schemeClr val="accent1">
                  <a:lumMod val="75000"/>
                </a:schemeClr>
              </a:solidFill>
            </a:endParaRPr>
          </a:p>
        </p:txBody>
      </p:sp>
      <p:sp>
        <p:nvSpPr>
          <p:cNvPr id="3" name="Content Placeholder 2"/>
          <p:cNvSpPr>
            <a:spLocks noGrp="1"/>
          </p:cNvSpPr>
          <p:nvPr>
            <p:ph idx="1"/>
          </p:nvPr>
        </p:nvSpPr>
        <p:spPr>
          <a:xfrm>
            <a:off x="747480" y="1562100"/>
            <a:ext cx="5029200" cy="2514600"/>
          </a:xfrm>
        </p:spPr>
        <p:txBody>
          <a:bodyPr>
            <a:noAutofit/>
          </a:bodyPr>
          <a:lstStyle/>
          <a:p>
            <a:pPr marL="0" indent="0" algn="ctr">
              <a:spcBef>
                <a:spcPts val="0"/>
              </a:spcBef>
              <a:buNone/>
            </a:pPr>
            <a:r>
              <a:rPr lang="en-US" sz="3800" b="1" dirty="0" smtClean="0"/>
              <a:t>How </a:t>
            </a:r>
            <a:r>
              <a:rPr lang="en-US" sz="3800" b="1" dirty="0"/>
              <a:t>can </a:t>
            </a:r>
            <a:r>
              <a:rPr lang="en-US" sz="3800" b="1" dirty="0" smtClean="0"/>
              <a:t>my </a:t>
            </a:r>
          </a:p>
          <a:p>
            <a:pPr marL="0" indent="0" algn="ctr">
              <a:spcBef>
                <a:spcPts val="0"/>
              </a:spcBef>
              <a:buNone/>
            </a:pPr>
            <a:r>
              <a:rPr lang="en-US" sz="3800" b="1" dirty="0" smtClean="0"/>
              <a:t>community </a:t>
            </a:r>
            <a:r>
              <a:rPr lang="en-US" sz="3800" b="1" dirty="0"/>
              <a:t>partners begin exchanging Direct messages with VA</a:t>
            </a:r>
            <a:r>
              <a:rPr lang="en-US" sz="3800" b="1" dirty="0" smtClean="0"/>
              <a:t>?</a:t>
            </a:r>
            <a:endParaRPr lang="en-US" sz="3800" dirty="0"/>
          </a:p>
        </p:txBody>
      </p:sp>
      <p:sp>
        <p:nvSpPr>
          <p:cNvPr id="2" name="Rectangle 1" descr="What non-VA partners can VA users send Direct messages to?&#10;"/>
          <p:cNvSpPr/>
          <p:nvPr/>
        </p:nvSpPr>
        <p:spPr>
          <a:xfrm>
            <a:off x="460824" y="57656"/>
            <a:ext cx="8229600" cy="1261884"/>
          </a:xfrm>
          <a:prstGeom prst="rect">
            <a:avLst/>
          </a:prstGeom>
        </p:spPr>
        <p:txBody>
          <a:bodyPr wrap="square">
            <a:spAutoFit/>
          </a:bodyPr>
          <a:lstStyle/>
          <a:p>
            <a:pPr lvl="0" algn="ctr">
              <a:spcBef>
                <a:spcPct val="20000"/>
              </a:spcBef>
            </a:pPr>
            <a:r>
              <a:rPr lang="en-US" sz="3800" b="1" dirty="0">
                <a:solidFill>
                  <a:prstClr val="black"/>
                </a:solidFill>
              </a:rPr>
              <a:t>What non-VA partners can VA users send Direct messages to?</a:t>
            </a:r>
          </a:p>
        </p:txBody>
      </p:sp>
    </p:spTree>
    <p:extLst>
      <p:ext uri="{BB962C8B-B14F-4D97-AF65-F5344CB8AC3E}">
        <p14:creationId xmlns:p14="http://schemas.microsoft.com/office/powerpoint/2010/main" val="12920097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ve hands together forming a star with their fingers"/>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
            <a:ext cx="9144000" cy="5163844"/>
          </a:xfrm>
          <a:prstGeom prst="rect">
            <a:avLst/>
          </a:prstGeom>
        </p:spPr>
      </p:pic>
      <p:sp>
        <p:nvSpPr>
          <p:cNvPr id="2" name="Title 1"/>
          <p:cNvSpPr>
            <a:spLocks noGrp="1"/>
          </p:cNvSpPr>
          <p:nvPr>
            <p:ph type="title"/>
          </p:nvPr>
        </p:nvSpPr>
        <p:spPr>
          <a:xfrm>
            <a:off x="442686" y="343806"/>
            <a:ext cx="8229600" cy="1371600"/>
          </a:xfrm>
        </p:spPr>
        <p:txBody>
          <a:bodyPr>
            <a:noAutofit/>
          </a:bodyPr>
          <a:lstStyle/>
          <a:p>
            <a:r>
              <a:rPr lang="en-US" sz="5600" b="1" dirty="0" smtClean="0">
                <a:ln>
                  <a:solidFill>
                    <a:schemeClr val="tx1"/>
                  </a:solidFill>
                </a:ln>
              </a:rPr>
              <a:t>Establishing </a:t>
            </a:r>
            <a:br>
              <a:rPr lang="en-US" sz="5600" b="1" dirty="0" smtClean="0">
                <a:ln>
                  <a:solidFill>
                    <a:schemeClr val="tx1"/>
                  </a:solidFill>
                </a:ln>
              </a:rPr>
            </a:br>
            <a:r>
              <a:rPr lang="en-US" sz="5600" b="1" dirty="0" smtClean="0">
                <a:ln>
                  <a:solidFill>
                    <a:schemeClr val="tx1"/>
                  </a:solidFill>
                </a:ln>
              </a:rPr>
              <a:t>Direct Partnerships</a:t>
            </a:r>
            <a:endParaRPr lang="en-US" sz="5600" b="1" dirty="0">
              <a:ln>
                <a:solidFill>
                  <a:schemeClr val="tx1"/>
                </a:solidFill>
              </a:ln>
            </a:endParaRPr>
          </a:p>
        </p:txBody>
      </p:sp>
    </p:spTree>
    <p:extLst>
      <p:ext uri="{BB962C8B-B14F-4D97-AF65-F5344CB8AC3E}">
        <p14:creationId xmlns:p14="http://schemas.microsoft.com/office/powerpoint/2010/main" val="425795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8125" y="2800350"/>
            <a:ext cx="4419600" cy="2476500"/>
          </a:xfrm>
        </p:spPr>
        <p:txBody>
          <a:bodyPr>
            <a:normAutofit/>
          </a:bodyPr>
          <a:lstStyle/>
          <a:p>
            <a:pPr marL="971550" lvl="1" indent="-514350">
              <a:buFont typeface="+mj-lt"/>
              <a:buAutoNum type="alphaUcPeriod"/>
            </a:pPr>
            <a:r>
              <a:rPr lang="en-US" dirty="0" smtClean="0"/>
              <a:t>50 </a:t>
            </a:r>
            <a:r>
              <a:rPr lang="en-US" dirty="0"/>
              <a:t>– 60%</a:t>
            </a:r>
          </a:p>
          <a:p>
            <a:pPr marL="971550" lvl="1" indent="-514350">
              <a:buFont typeface="+mj-lt"/>
              <a:buAutoNum type="alphaUcPeriod"/>
            </a:pPr>
            <a:r>
              <a:rPr lang="en-US" dirty="0"/>
              <a:t>60 – 70%</a:t>
            </a:r>
          </a:p>
          <a:p>
            <a:pPr marL="971550" lvl="1" indent="-514350">
              <a:buFont typeface="+mj-lt"/>
              <a:buAutoNum type="alphaUcPeriod"/>
            </a:pPr>
            <a:r>
              <a:rPr lang="en-US" dirty="0"/>
              <a:t>70 – 80</a:t>
            </a:r>
            <a:r>
              <a:rPr lang="en-US" dirty="0" smtClean="0"/>
              <a:t>% </a:t>
            </a:r>
          </a:p>
          <a:p>
            <a:pPr marL="971550" lvl="1" indent="-514350">
              <a:buFont typeface="+mj-lt"/>
              <a:buAutoNum type="alphaUcPeriod"/>
            </a:pPr>
            <a:r>
              <a:rPr lang="en-US" dirty="0" smtClean="0"/>
              <a:t>80 </a:t>
            </a:r>
            <a:r>
              <a:rPr lang="en-US" dirty="0"/>
              <a:t>– 90%</a:t>
            </a:r>
          </a:p>
        </p:txBody>
      </p:sp>
      <p:sp>
        <p:nvSpPr>
          <p:cNvPr id="3" name="Rectangle 2" descr="What % of Veterans who receive VA healthcare also receive private sector healthcare?&#10;"/>
          <p:cNvSpPr/>
          <p:nvPr/>
        </p:nvSpPr>
        <p:spPr>
          <a:xfrm>
            <a:off x="304800" y="914401"/>
            <a:ext cx="4114800" cy="1815882"/>
          </a:xfrm>
          <a:prstGeom prst="rect">
            <a:avLst/>
          </a:prstGeom>
        </p:spPr>
        <p:txBody>
          <a:bodyPr wrap="square">
            <a:spAutoFit/>
          </a:bodyPr>
          <a:lstStyle/>
          <a:p>
            <a:r>
              <a:rPr lang="en-US" sz="2800" dirty="0" smtClean="0"/>
              <a:t>What </a:t>
            </a:r>
            <a:r>
              <a:rPr lang="en-US" sz="2800" dirty="0"/>
              <a:t>% of Veterans who receive VA healthcare also receive </a:t>
            </a:r>
            <a:r>
              <a:rPr lang="en-US" sz="2800" dirty="0" smtClean="0"/>
              <a:t>private sector healthcare?</a:t>
            </a:r>
            <a:endParaRPr lang="en-US" sz="2800" dirty="0"/>
          </a:p>
        </p:txBody>
      </p:sp>
      <p:sp>
        <p:nvSpPr>
          <p:cNvPr id="4" name="Title 3"/>
          <p:cNvSpPr>
            <a:spLocks noGrp="1"/>
          </p:cNvSpPr>
          <p:nvPr>
            <p:ph type="title"/>
          </p:nvPr>
        </p:nvSpPr>
        <p:spPr>
          <a:xfrm>
            <a:off x="914400" y="171450"/>
            <a:ext cx="8229600" cy="857250"/>
          </a:xfrm>
        </p:spPr>
        <p:txBody>
          <a:bodyPr/>
          <a:lstStyle/>
          <a:p>
            <a:r>
              <a:rPr lang="en-US" dirty="0" smtClean="0"/>
              <a:t>Poll Results</a:t>
            </a:r>
            <a:endParaRPr lang="en-US" dirty="0"/>
          </a:p>
        </p:txBody>
      </p:sp>
      <p:pic>
        <p:nvPicPr>
          <p:cNvPr id="7" name="Picture 3" descr="image of My VeHU Campus blue polling Icon"/>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667000" y="257175"/>
            <a:ext cx="685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3691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descr="&quot;&quot;"/>
          <p:cNvCxnSpPr/>
          <p:nvPr/>
        </p:nvCxnSpPr>
        <p:spPr>
          <a:xfrm flipH="1">
            <a:off x="0" y="3486150"/>
            <a:ext cx="1828800" cy="1657350"/>
          </a:xfrm>
          <a:prstGeom prst="straightConnector1">
            <a:avLst/>
          </a:prstGeom>
          <a:ln w="2540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descr="&quot;&quot;"/>
          <p:cNvCxnSpPr/>
          <p:nvPr/>
        </p:nvCxnSpPr>
        <p:spPr>
          <a:xfrm>
            <a:off x="7239000" y="3486150"/>
            <a:ext cx="1905000" cy="1657350"/>
          </a:xfrm>
          <a:prstGeom prst="straightConnector1">
            <a:avLst/>
          </a:prstGeom>
          <a:ln w="2540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descr="&quot;&quot;"/>
          <p:cNvCxnSpPr/>
          <p:nvPr/>
        </p:nvCxnSpPr>
        <p:spPr>
          <a:xfrm flipV="1">
            <a:off x="7239000" y="0"/>
            <a:ext cx="1905000" cy="1657350"/>
          </a:xfrm>
          <a:prstGeom prst="straightConnector1">
            <a:avLst/>
          </a:prstGeom>
          <a:ln w="2540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descr="&quot;&quot;"/>
          <p:cNvCxnSpPr/>
          <p:nvPr/>
        </p:nvCxnSpPr>
        <p:spPr>
          <a:xfrm flipH="1" flipV="1">
            <a:off x="0" y="0"/>
            <a:ext cx="1828800" cy="1657350"/>
          </a:xfrm>
          <a:prstGeom prst="straightConnector1">
            <a:avLst/>
          </a:prstGeom>
          <a:ln w="2540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030512" y="1664599"/>
            <a:ext cx="7086600" cy="1828799"/>
          </a:xfrm>
        </p:spPr>
        <p:txBody>
          <a:bodyPr>
            <a:normAutofit/>
          </a:bodyPr>
          <a:lstStyle/>
          <a:p>
            <a:pPr marL="0" indent="0" algn="ctr">
              <a:buNone/>
            </a:pPr>
            <a:r>
              <a:rPr lang="en-US" sz="5400" b="1" dirty="0" smtClean="0"/>
              <a:t>How does VA plan to expand use of Direct?</a:t>
            </a:r>
            <a:endParaRPr lang="en-US" sz="5400" dirty="0"/>
          </a:p>
        </p:txBody>
      </p:sp>
    </p:spTree>
    <p:extLst>
      <p:ext uri="{BB962C8B-B14F-4D97-AF65-F5344CB8AC3E}">
        <p14:creationId xmlns:p14="http://schemas.microsoft.com/office/powerpoint/2010/main" val="31587039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2092769"/>
            <a:ext cx="5410200" cy="1538521"/>
          </a:xfrm>
          <a:solidFill>
            <a:schemeClr val="bg1"/>
          </a:solidFill>
        </p:spPr>
        <p:txBody>
          <a:bodyPr>
            <a:normAutofit lnSpcReduction="10000"/>
          </a:bodyPr>
          <a:lstStyle/>
          <a:p>
            <a:pPr marL="0" indent="0" algn="ctr">
              <a:buNone/>
            </a:pPr>
            <a:r>
              <a:rPr lang="en-US" sz="4800" b="1" dirty="0" smtClean="0">
                <a:solidFill>
                  <a:schemeClr val="tx2">
                    <a:lumMod val="60000"/>
                    <a:lumOff val="40000"/>
                  </a:schemeClr>
                </a:solidFill>
              </a:rPr>
              <a:t>available to anyone who wants it</a:t>
            </a:r>
          </a:p>
          <a:p>
            <a:pPr marL="0" indent="0">
              <a:buNone/>
            </a:pPr>
            <a:endParaRPr lang="en-US" sz="4800" b="1" dirty="0">
              <a:solidFill>
                <a:schemeClr val="tx2">
                  <a:lumMod val="60000"/>
                  <a:lumOff val="40000"/>
                </a:schemeClr>
              </a:solidFill>
            </a:endParaRPr>
          </a:p>
        </p:txBody>
      </p:sp>
      <p:pic>
        <p:nvPicPr>
          <p:cNvPr id="4" name="Picture 3" descr="outline of the United Stat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623205"/>
            <a:ext cx="6934200" cy="4103914"/>
          </a:xfrm>
          <a:prstGeom prst="rect">
            <a:avLst/>
          </a:prstGeom>
        </p:spPr>
      </p:pic>
    </p:spTree>
    <p:extLst>
      <p:ext uri="{BB962C8B-B14F-4D97-AF65-F5344CB8AC3E}">
        <p14:creationId xmlns:p14="http://schemas.microsoft.com/office/powerpoint/2010/main" val="35673406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descr="&quot;&quot;"/>
          <p:cNvSpPr/>
          <p:nvPr/>
        </p:nvSpPr>
        <p:spPr>
          <a:xfrm>
            <a:off x="381000" y="43542"/>
            <a:ext cx="5638800" cy="2952750"/>
          </a:xfrm>
          <a:prstGeom prst="wedgeEllipseCallout">
            <a:avLst>
              <a:gd name="adj1" fmla="val -55607"/>
              <a:gd name="adj2" fmla="val 4745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descr="&quot;&quot;"/>
          <p:cNvSpPr/>
          <p:nvPr/>
        </p:nvSpPr>
        <p:spPr>
          <a:xfrm>
            <a:off x="3200400" y="2147208"/>
            <a:ext cx="5638800" cy="2952750"/>
          </a:xfrm>
          <a:prstGeom prst="wedgeEllipseCallout">
            <a:avLst>
              <a:gd name="adj1" fmla="val 54682"/>
              <a:gd name="adj2" fmla="val 3850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Can I use MS Outlook and my va.gov email address for Direct?&#10;"/>
          <p:cNvSpPr/>
          <p:nvPr/>
        </p:nvSpPr>
        <p:spPr>
          <a:xfrm>
            <a:off x="3429000" y="2662464"/>
            <a:ext cx="5257800" cy="2031325"/>
          </a:xfrm>
          <a:prstGeom prst="rect">
            <a:avLst/>
          </a:prstGeom>
        </p:spPr>
        <p:txBody>
          <a:bodyPr wrap="square">
            <a:spAutoFit/>
          </a:bodyPr>
          <a:lstStyle/>
          <a:p>
            <a:pPr algn="ctr"/>
            <a:r>
              <a:rPr lang="en-US" sz="4200" b="1" dirty="0" smtClean="0"/>
              <a:t>Can </a:t>
            </a:r>
            <a:r>
              <a:rPr lang="en-US" sz="4200" b="1" dirty="0"/>
              <a:t>I use MS Outlook and my va.gov email address for Direct?</a:t>
            </a:r>
            <a:endParaRPr lang="en-US" sz="4200" dirty="0"/>
          </a:p>
        </p:txBody>
      </p:sp>
      <p:sp>
        <p:nvSpPr>
          <p:cNvPr id="3" name="Content Placeholder 2" descr="What application is used for VA Direct messaging?&#10;"/>
          <p:cNvSpPr>
            <a:spLocks noGrp="1"/>
          </p:cNvSpPr>
          <p:nvPr>
            <p:ph idx="1"/>
          </p:nvPr>
        </p:nvSpPr>
        <p:spPr>
          <a:xfrm>
            <a:off x="587826" y="503479"/>
            <a:ext cx="5265054" cy="2528206"/>
          </a:xfrm>
        </p:spPr>
        <p:txBody>
          <a:bodyPr>
            <a:normAutofit/>
          </a:bodyPr>
          <a:lstStyle/>
          <a:p>
            <a:pPr marL="0" indent="0" algn="ctr">
              <a:buNone/>
            </a:pPr>
            <a:r>
              <a:rPr lang="en-US" sz="4200" b="1" dirty="0" smtClean="0"/>
              <a:t>What </a:t>
            </a:r>
            <a:r>
              <a:rPr lang="en-US" sz="4200" b="1" dirty="0"/>
              <a:t>application is used for VA Direct </a:t>
            </a:r>
            <a:r>
              <a:rPr lang="en-US" sz="4200" b="1" dirty="0" smtClean="0"/>
              <a:t>messaging</a:t>
            </a:r>
            <a:r>
              <a:rPr lang="en-US" sz="4200" b="1" dirty="0"/>
              <a:t>?</a:t>
            </a:r>
            <a:endParaRPr lang="en-US" sz="4200" dirty="0"/>
          </a:p>
          <a:p>
            <a:pPr algn="ctr"/>
            <a:endParaRPr lang="en-US" sz="4200" dirty="0"/>
          </a:p>
        </p:txBody>
      </p:sp>
    </p:spTree>
    <p:extLst>
      <p:ext uri="{BB962C8B-B14F-4D97-AF65-F5344CB8AC3E}">
        <p14:creationId xmlns:p14="http://schemas.microsoft.com/office/powerpoint/2010/main" val="20219954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71775" y="3118248"/>
            <a:ext cx="736600" cy="1625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71925" y="4296967"/>
            <a:ext cx="438912" cy="96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descr="VA Direct Web Portal- As Easy as Email&#10;&#10;Accessed through PIV, separate logi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53" y="0"/>
            <a:ext cx="8924828" cy="5092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ular Callout 9" descr="VLER Health Direct’s basic functionality is similar to many webmail portals&#10;"/>
          <p:cNvSpPr/>
          <p:nvPr/>
        </p:nvSpPr>
        <p:spPr>
          <a:xfrm>
            <a:off x="3657600" y="2901445"/>
            <a:ext cx="4686731" cy="1491962"/>
          </a:xfrm>
          <a:prstGeom prst="wedgeRoundRectCallout">
            <a:avLst>
              <a:gd name="adj1" fmla="val 22223"/>
              <a:gd name="adj2" fmla="val -47291"/>
              <a:gd name="adj3" fmla="val 16667"/>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smtClean="0">
                <a:solidFill>
                  <a:schemeClr val="accent1">
                    <a:lumMod val="20000"/>
                    <a:lumOff val="80000"/>
                  </a:schemeClr>
                </a:solidFill>
              </a:rPr>
              <a:t>VLER Health Direct’s </a:t>
            </a:r>
            <a:r>
              <a:rPr lang="en-US" sz="3000" dirty="0">
                <a:solidFill>
                  <a:schemeClr val="accent1">
                    <a:lumMod val="20000"/>
                    <a:lumOff val="80000"/>
                  </a:schemeClr>
                </a:solidFill>
              </a:rPr>
              <a:t>basic functionality is similar to many webmail </a:t>
            </a:r>
            <a:r>
              <a:rPr lang="en-US" sz="3000" dirty="0" smtClean="0">
                <a:solidFill>
                  <a:schemeClr val="accent1">
                    <a:lumMod val="20000"/>
                    <a:lumOff val="80000"/>
                  </a:schemeClr>
                </a:solidFill>
              </a:rPr>
              <a:t>portals</a:t>
            </a:r>
            <a:endParaRPr lang="en-US" sz="3000" dirty="0">
              <a:solidFill>
                <a:schemeClr val="accent1">
                  <a:lumMod val="20000"/>
                  <a:lumOff val="80000"/>
                </a:schemeClr>
              </a:solidFill>
            </a:endParaRPr>
          </a:p>
        </p:txBody>
      </p:sp>
    </p:spTree>
    <p:extLst>
      <p:ext uri="{BB962C8B-B14F-4D97-AF65-F5344CB8AC3E}">
        <p14:creationId xmlns:p14="http://schemas.microsoft.com/office/powerpoint/2010/main" val="4519051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ping on a keyboard in background"/>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13503"/>
          <a:stretch/>
        </p:blipFill>
        <p:spPr>
          <a:xfrm>
            <a:off x="0" y="-112956"/>
            <a:ext cx="9144000" cy="5275506"/>
          </a:xfrm>
          <a:prstGeom prst="rect">
            <a:avLst/>
          </a:prstGeom>
        </p:spPr>
      </p:pic>
      <p:sp>
        <p:nvSpPr>
          <p:cNvPr id="3" name="Content Placeholder 2"/>
          <p:cNvSpPr>
            <a:spLocks noGrp="1"/>
          </p:cNvSpPr>
          <p:nvPr>
            <p:ph idx="1"/>
          </p:nvPr>
        </p:nvSpPr>
        <p:spPr>
          <a:xfrm>
            <a:off x="457200" y="2027449"/>
            <a:ext cx="8229600" cy="1142999"/>
          </a:xfrm>
        </p:spPr>
        <p:txBody>
          <a:bodyPr>
            <a:normAutofit/>
          </a:bodyPr>
          <a:lstStyle/>
          <a:p>
            <a:pPr marL="0" indent="0" algn="ctr">
              <a:buNone/>
            </a:pPr>
            <a:r>
              <a:rPr lang="en-US" sz="4800" b="1" dirty="0" smtClean="0"/>
              <a:t>How can Veterans use Direct?</a:t>
            </a:r>
            <a:endParaRPr lang="en-US" sz="4800" dirty="0"/>
          </a:p>
          <a:p>
            <a:pPr algn="ctr"/>
            <a:endParaRPr lang="en-US" sz="4800" dirty="0"/>
          </a:p>
        </p:txBody>
      </p:sp>
    </p:spTree>
    <p:extLst>
      <p:ext uri="{BB962C8B-B14F-4D97-AF65-F5344CB8AC3E}">
        <p14:creationId xmlns:p14="http://schemas.microsoft.com/office/powerpoint/2010/main" val="2588879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descr="&quot;&quot;"/>
          <p:cNvCxnSpPr/>
          <p:nvPr/>
        </p:nvCxnSpPr>
        <p:spPr>
          <a:xfrm>
            <a:off x="152400" y="724812"/>
            <a:ext cx="876300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Blue Button Download M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7" y="769545"/>
            <a:ext cx="7547123" cy="411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Isosceles Triangle 14" descr="&quot;&quot;"/>
          <p:cNvSpPr/>
          <p:nvPr/>
        </p:nvSpPr>
        <p:spPr>
          <a:xfrm rot="7821792" flipV="1">
            <a:off x="900777" y="1028691"/>
            <a:ext cx="1829997" cy="2010604"/>
          </a:xfrm>
          <a:prstGeom prst="triangle">
            <a:avLst>
              <a:gd name="adj" fmla="val 52118"/>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My Doanload Request section of webpage"/>
          <p:cNvPicPr>
            <a:picLocks noChangeAspect="1" noChangeArrowheads="1"/>
          </p:cNvPicPr>
          <p:nvPr/>
        </p:nvPicPr>
        <p:blipFill rotWithShape="1">
          <a:blip r:embed="rId2">
            <a:extLst>
              <a:ext uri="{28A0092B-C50C-407E-A947-70E740481C1C}">
                <a14:useLocalDpi xmlns:a14="http://schemas.microsoft.com/office/drawing/2010/main" val="0"/>
              </a:ext>
            </a:extLst>
          </a:blip>
          <a:srcRect r="55002" b="80155"/>
          <a:stretch/>
        </p:blipFill>
        <p:spPr bwMode="auto">
          <a:xfrm>
            <a:off x="2083875" y="1743007"/>
            <a:ext cx="6548497" cy="1573604"/>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descr="Access MyHealtheVet Blue Button&#10;"/>
          <p:cNvSpPr txBox="1"/>
          <p:nvPr/>
        </p:nvSpPr>
        <p:spPr>
          <a:xfrm>
            <a:off x="5358123" y="3316611"/>
            <a:ext cx="3657600" cy="1863523"/>
          </a:xfrm>
          <a:prstGeom prst="rect">
            <a:avLst/>
          </a:prstGeom>
          <a:noFill/>
        </p:spPr>
        <p:txBody>
          <a:bodyPr wrap="square" rtlCol="0">
            <a:spAutoFit/>
          </a:bodyPr>
          <a:lstStyle/>
          <a:p>
            <a:pPr algn="ctr">
              <a:lnSpc>
                <a:spcPts val="4600"/>
              </a:lnSpc>
            </a:pPr>
            <a:r>
              <a:rPr lang="en-US" sz="4400" b="1" dirty="0" smtClean="0"/>
              <a:t>Access </a:t>
            </a:r>
            <a:r>
              <a:rPr lang="en-US" sz="4400" b="1" dirty="0" err="1" smtClean="0"/>
              <a:t>MyHealtheVet</a:t>
            </a:r>
            <a:r>
              <a:rPr lang="en-US" sz="4400" b="1" dirty="0" smtClean="0"/>
              <a:t> Blue Button</a:t>
            </a:r>
            <a:endParaRPr lang="en-US" sz="4400" b="1" dirty="0"/>
          </a:p>
        </p:txBody>
      </p:sp>
      <p:sp>
        <p:nvSpPr>
          <p:cNvPr id="2" name="Title 1"/>
          <p:cNvSpPr>
            <a:spLocks noGrp="1"/>
          </p:cNvSpPr>
          <p:nvPr>
            <p:ph type="title"/>
          </p:nvPr>
        </p:nvSpPr>
        <p:spPr>
          <a:xfrm>
            <a:off x="457200" y="39013"/>
            <a:ext cx="8229600" cy="800099"/>
          </a:xfrm>
        </p:spPr>
        <p:txBody>
          <a:bodyPr anchor="ctr">
            <a:normAutofit/>
          </a:bodyPr>
          <a:lstStyle/>
          <a:p>
            <a:r>
              <a:rPr lang="en-US" b="1" dirty="0" smtClean="0"/>
              <a:t>Sending a CCD using Direct</a:t>
            </a:r>
            <a:endParaRPr lang="en-US" b="1" dirty="0"/>
          </a:p>
        </p:txBody>
      </p:sp>
    </p:spTree>
    <p:extLst>
      <p:ext uri="{BB962C8B-B14F-4D97-AF65-F5344CB8AC3E}">
        <p14:creationId xmlns:p14="http://schemas.microsoft.com/office/powerpoint/2010/main" val="1788418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ue Button Download M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7" y="769545"/>
            <a:ext cx="7547123" cy="411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descr="Select the CCD alternative&#10;"/>
          <p:cNvSpPr txBox="1"/>
          <p:nvPr/>
        </p:nvSpPr>
        <p:spPr>
          <a:xfrm>
            <a:off x="5431968" y="3306498"/>
            <a:ext cx="3657600" cy="1273618"/>
          </a:xfrm>
          <a:prstGeom prst="rect">
            <a:avLst/>
          </a:prstGeom>
          <a:noFill/>
        </p:spPr>
        <p:txBody>
          <a:bodyPr wrap="square" rtlCol="0">
            <a:spAutoFit/>
          </a:bodyPr>
          <a:lstStyle/>
          <a:p>
            <a:pPr algn="ctr">
              <a:lnSpc>
                <a:spcPts val="4600"/>
              </a:lnSpc>
            </a:pPr>
            <a:r>
              <a:rPr lang="en-US" sz="4400" b="1" dirty="0" smtClean="0"/>
              <a:t>Select the CCD alternative</a:t>
            </a:r>
            <a:endParaRPr lang="en-US" sz="4400" b="1" dirty="0"/>
          </a:p>
        </p:txBody>
      </p:sp>
      <p:pic>
        <p:nvPicPr>
          <p:cNvPr id="10" name="Picture 2" descr="Blue button download options"/>
          <p:cNvPicPr>
            <a:picLocks noChangeAspect="1" noChangeArrowheads="1"/>
          </p:cNvPicPr>
          <p:nvPr/>
        </p:nvPicPr>
        <p:blipFill rotWithShape="1">
          <a:blip r:embed="rId2">
            <a:extLst>
              <a:ext uri="{28A0092B-C50C-407E-A947-70E740481C1C}">
                <a14:useLocalDpi xmlns:a14="http://schemas.microsoft.com/office/drawing/2010/main" val="0"/>
              </a:ext>
            </a:extLst>
          </a:blip>
          <a:srcRect l="2400" t="75823" r="62623" b="16061"/>
          <a:stretch/>
        </p:blipFill>
        <p:spPr bwMode="auto">
          <a:xfrm>
            <a:off x="345011" y="1657844"/>
            <a:ext cx="8570389" cy="108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Isosceles Triangle 7" descr="&quot;&quot;"/>
          <p:cNvSpPr/>
          <p:nvPr/>
        </p:nvSpPr>
        <p:spPr>
          <a:xfrm flipV="1">
            <a:off x="345011" y="2741513"/>
            <a:ext cx="8570389" cy="1284437"/>
          </a:xfrm>
          <a:prstGeom prst="triangle">
            <a:avLst>
              <a:gd name="adj" fmla="val 2523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descr="&quot;&quot;"/>
          <p:cNvCxnSpPr/>
          <p:nvPr/>
        </p:nvCxnSpPr>
        <p:spPr>
          <a:xfrm>
            <a:off x="152400" y="724812"/>
            <a:ext cx="876300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39013"/>
            <a:ext cx="8229600" cy="800099"/>
          </a:xfrm>
        </p:spPr>
        <p:txBody>
          <a:bodyPr anchor="ctr">
            <a:normAutofit/>
          </a:bodyPr>
          <a:lstStyle/>
          <a:p>
            <a:r>
              <a:rPr lang="en-US" b="1" dirty="0" smtClean="0"/>
              <a:t>Sending a CCD using Direct</a:t>
            </a:r>
            <a:endParaRPr lang="en-US" b="1" dirty="0"/>
          </a:p>
        </p:txBody>
      </p:sp>
    </p:spTree>
    <p:extLst>
      <p:ext uri="{BB962C8B-B14F-4D97-AF65-F5344CB8AC3E}">
        <p14:creationId xmlns:p14="http://schemas.microsoft.com/office/powerpoint/2010/main" val="38956319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ue Button Download M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0" y="769545"/>
            <a:ext cx="7674902" cy="407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descr="Share your data&#10;"/>
          <p:cNvSpPr txBox="1"/>
          <p:nvPr/>
        </p:nvSpPr>
        <p:spPr>
          <a:xfrm>
            <a:off x="4497614" y="4277179"/>
            <a:ext cx="4114800" cy="769441"/>
          </a:xfrm>
          <a:prstGeom prst="rect">
            <a:avLst/>
          </a:prstGeom>
          <a:noFill/>
        </p:spPr>
        <p:txBody>
          <a:bodyPr wrap="square" rtlCol="0">
            <a:spAutoFit/>
          </a:bodyPr>
          <a:lstStyle/>
          <a:p>
            <a:pPr algn="ctr"/>
            <a:r>
              <a:rPr lang="en-US" sz="4400" b="1" dirty="0" smtClean="0"/>
              <a:t>Share your data</a:t>
            </a:r>
            <a:endParaRPr lang="en-US" sz="4400" b="1" dirty="0"/>
          </a:p>
        </p:txBody>
      </p:sp>
      <p:cxnSp>
        <p:nvCxnSpPr>
          <p:cNvPr id="10" name="Straight Arrow Connector 9" descr="&quot;&quot;"/>
          <p:cNvCxnSpPr/>
          <p:nvPr/>
        </p:nvCxnSpPr>
        <p:spPr>
          <a:xfrm flipH="1">
            <a:off x="6400802" y="4057650"/>
            <a:ext cx="1066798" cy="171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2" descr="Option to Retrieve Data"/>
          <p:cNvPicPr>
            <a:picLocks noChangeAspect="1" noChangeArrowheads="1"/>
          </p:cNvPicPr>
          <p:nvPr/>
        </p:nvPicPr>
        <p:blipFill rotWithShape="1">
          <a:blip r:embed="rId2">
            <a:extLst>
              <a:ext uri="{28A0092B-C50C-407E-A947-70E740481C1C}">
                <a14:useLocalDpi xmlns:a14="http://schemas.microsoft.com/office/drawing/2010/main" val="0"/>
              </a:ext>
            </a:extLst>
          </a:blip>
          <a:srcRect l="60948" t="71459" r="1201" b="13132"/>
          <a:stretch/>
        </p:blipFill>
        <p:spPr bwMode="auto">
          <a:xfrm>
            <a:off x="118953" y="1311552"/>
            <a:ext cx="8923449" cy="1928656"/>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Isosceles Triangle 15" descr="&quot;&quot;"/>
          <p:cNvSpPr/>
          <p:nvPr/>
        </p:nvSpPr>
        <p:spPr>
          <a:xfrm flipV="1">
            <a:off x="32170" y="3240207"/>
            <a:ext cx="9111829" cy="785742"/>
          </a:xfrm>
          <a:prstGeom prst="triangle">
            <a:avLst>
              <a:gd name="adj" fmla="val 47924"/>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descr="Share My health Summary"/>
          <p:cNvSpPr/>
          <p:nvPr/>
        </p:nvSpPr>
        <p:spPr>
          <a:xfrm>
            <a:off x="2590800" y="2647950"/>
            <a:ext cx="5029200" cy="762000"/>
          </a:xfrm>
          <a:prstGeom prst="ellipse">
            <a:avLst/>
          </a:prstGeom>
          <a:noFill/>
          <a:ln w="57150">
            <a:solidFill>
              <a:srgbClr val="FFFF00"/>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descr="&quot;&quot;"/>
          <p:cNvCxnSpPr/>
          <p:nvPr/>
        </p:nvCxnSpPr>
        <p:spPr>
          <a:xfrm>
            <a:off x="152400" y="724812"/>
            <a:ext cx="876300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457200" y="39013"/>
            <a:ext cx="8229600" cy="800099"/>
          </a:xfrm>
        </p:spPr>
        <p:txBody>
          <a:bodyPr anchor="ctr">
            <a:normAutofit/>
          </a:bodyPr>
          <a:lstStyle/>
          <a:p>
            <a:r>
              <a:rPr lang="en-US" b="1" dirty="0" smtClean="0"/>
              <a:t>Sending a CCD using Direct</a:t>
            </a:r>
            <a:endParaRPr lang="en-US" b="1" dirty="0"/>
          </a:p>
        </p:txBody>
      </p:sp>
    </p:spTree>
    <p:extLst>
      <p:ext uri="{BB962C8B-B14F-4D97-AF65-F5344CB8AC3E}">
        <p14:creationId xmlns:p14="http://schemas.microsoft.com/office/powerpoint/2010/main" val="26531714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Bule Button Download M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3" y="769545"/>
            <a:ext cx="7103084" cy="421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descr="&quot;&quot;"/>
          <p:cNvCxnSpPr/>
          <p:nvPr/>
        </p:nvCxnSpPr>
        <p:spPr>
          <a:xfrm>
            <a:off x="152400" y="724812"/>
            <a:ext cx="876300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457200" y="39013"/>
            <a:ext cx="8229600" cy="800099"/>
          </a:xfrm>
        </p:spPr>
        <p:txBody>
          <a:bodyPr anchor="ctr">
            <a:normAutofit/>
          </a:bodyPr>
          <a:lstStyle/>
          <a:p>
            <a:r>
              <a:rPr lang="en-US" b="1" dirty="0" smtClean="0"/>
              <a:t>Sending a CCD using Direct</a:t>
            </a:r>
            <a:endParaRPr lang="en-US" b="1" dirty="0"/>
          </a:p>
        </p:txBody>
      </p:sp>
    </p:spTree>
    <p:extLst>
      <p:ext uri="{BB962C8B-B14F-4D97-AF65-F5344CB8AC3E}">
        <p14:creationId xmlns:p14="http://schemas.microsoft.com/office/powerpoint/2010/main" val="8862384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Blue Button Download M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3" y="769545"/>
            <a:ext cx="7103084" cy="421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Disclaimer"/>
          <p:cNvPicPr>
            <a:picLocks noChangeAspect="1" noChangeArrowheads="1"/>
          </p:cNvPicPr>
          <p:nvPr/>
        </p:nvPicPr>
        <p:blipFill rotWithShape="1">
          <a:blip r:embed="rId2">
            <a:extLst>
              <a:ext uri="{28A0092B-C50C-407E-A947-70E740481C1C}">
                <a14:useLocalDpi xmlns:a14="http://schemas.microsoft.com/office/drawing/2010/main" val="0"/>
              </a:ext>
            </a:extLst>
          </a:blip>
          <a:srcRect l="4905" t="46389" r="69375" b="43426"/>
          <a:stretch/>
        </p:blipFill>
        <p:spPr bwMode="auto">
          <a:xfrm>
            <a:off x="159337" y="1067853"/>
            <a:ext cx="6465475" cy="152111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descr="Check the box&#10;"/>
          <p:cNvSpPr txBox="1"/>
          <p:nvPr/>
        </p:nvSpPr>
        <p:spPr>
          <a:xfrm>
            <a:off x="6705600" y="1105133"/>
            <a:ext cx="2209800" cy="1251176"/>
          </a:xfrm>
          <a:prstGeom prst="rect">
            <a:avLst/>
          </a:prstGeom>
          <a:noFill/>
        </p:spPr>
        <p:txBody>
          <a:bodyPr wrap="square" rtlCol="0">
            <a:spAutoFit/>
          </a:bodyPr>
          <a:lstStyle/>
          <a:p>
            <a:pPr algn="ctr">
              <a:lnSpc>
                <a:spcPts val="4500"/>
              </a:lnSpc>
            </a:pPr>
            <a:r>
              <a:rPr lang="en-US" sz="4400" b="1" dirty="0" smtClean="0"/>
              <a:t>Check the box</a:t>
            </a:r>
            <a:endParaRPr lang="en-US" sz="4400" b="1" dirty="0"/>
          </a:p>
        </p:txBody>
      </p:sp>
      <p:cxnSp>
        <p:nvCxnSpPr>
          <p:cNvPr id="15" name="Straight Connector 14" descr="&quot;&quot;"/>
          <p:cNvCxnSpPr/>
          <p:nvPr/>
        </p:nvCxnSpPr>
        <p:spPr>
          <a:xfrm>
            <a:off x="152400" y="724812"/>
            <a:ext cx="876300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457200" y="39013"/>
            <a:ext cx="8229600" cy="800099"/>
          </a:xfrm>
        </p:spPr>
        <p:txBody>
          <a:bodyPr anchor="ctr">
            <a:normAutofit/>
          </a:bodyPr>
          <a:lstStyle/>
          <a:p>
            <a:r>
              <a:rPr lang="en-US" b="1" dirty="0" smtClean="0"/>
              <a:t>Sending a CCD using Direct</a:t>
            </a:r>
            <a:endParaRPr lang="en-US" b="1" dirty="0"/>
          </a:p>
        </p:txBody>
      </p:sp>
    </p:spTree>
    <p:extLst>
      <p:ext uri="{BB962C8B-B14F-4D97-AF65-F5344CB8AC3E}">
        <p14:creationId xmlns:p14="http://schemas.microsoft.com/office/powerpoint/2010/main" val="1188081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tline of human head in the shape of a question 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285750"/>
            <a:ext cx="2805457" cy="4552950"/>
          </a:xfrm>
          <a:prstGeom prst="rect">
            <a:avLst/>
          </a:prstGeom>
        </p:spPr>
      </p:pic>
      <p:sp>
        <p:nvSpPr>
          <p:cNvPr id="3" name="Content Placeholder 2"/>
          <p:cNvSpPr>
            <a:spLocks noGrp="1"/>
          </p:cNvSpPr>
          <p:nvPr>
            <p:ph idx="1"/>
          </p:nvPr>
        </p:nvSpPr>
        <p:spPr>
          <a:xfrm>
            <a:off x="533400" y="1040293"/>
            <a:ext cx="5481600" cy="3394472"/>
          </a:xfrm>
        </p:spPr>
        <p:txBody>
          <a:bodyPr>
            <a:normAutofit/>
          </a:bodyPr>
          <a:lstStyle/>
          <a:p>
            <a:pPr marL="0" indent="0" algn="ctr">
              <a:buNone/>
            </a:pPr>
            <a:r>
              <a:rPr lang="en-US" sz="7800" b="1" dirty="0" smtClean="0"/>
              <a:t>What Is VLER Health</a:t>
            </a:r>
            <a:endParaRPr lang="en-US" sz="7800" dirty="0"/>
          </a:p>
        </p:txBody>
      </p:sp>
    </p:spTree>
    <p:extLst>
      <p:ext uri="{BB962C8B-B14F-4D97-AF65-F5344CB8AC3E}">
        <p14:creationId xmlns:p14="http://schemas.microsoft.com/office/powerpoint/2010/main" val="15973835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Blue Button Download M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3" y="769545"/>
            <a:ext cx="7103084" cy="421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descr="&quot;&quot;"/>
          <p:cNvCxnSpPr/>
          <p:nvPr/>
        </p:nvCxnSpPr>
        <p:spPr>
          <a:xfrm flipH="1">
            <a:off x="4267601" y="3457274"/>
            <a:ext cx="3200400" cy="171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descr="&quot;&quot;"/>
          <p:cNvCxnSpPr/>
          <p:nvPr/>
        </p:nvCxnSpPr>
        <p:spPr>
          <a:xfrm flipH="1" flipV="1">
            <a:off x="3599848" y="4286250"/>
            <a:ext cx="28956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descr="The user selects the button to share their data.&#10;"/>
          <p:cNvSpPr txBox="1"/>
          <p:nvPr/>
        </p:nvSpPr>
        <p:spPr>
          <a:xfrm>
            <a:off x="6438900" y="4114799"/>
            <a:ext cx="1562100" cy="830997"/>
          </a:xfrm>
          <a:prstGeom prst="rect">
            <a:avLst/>
          </a:prstGeom>
          <a:noFill/>
        </p:spPr>
        <p:txBody>
          <a:bodyPr wrap="square" rtlCol="0">
            <a:spAutoFit/>
          </a:bodyPr>
          <a:lstStyle/>
          <a:p>
            <a:r>
              <a:rPr lang="en-US" sz="1600" dirty="0" smtClean="0"/>
              <a:t>The user selects the button to share their data.</a:t>
            </a:r>
            <a:endParaRPr lang="en-US" sz="1600" dirty="0"/>
          </a:p>
        </p:txBody>
      </p:sp>
      <p:pic>
        <p:nvPicPr>
          <p:cNvPr id="20" name="Picture 3" descr="Disclaimer text"/>
          <p:cNvPicPr>
            <a:picLocks noChangeAspect="1" noChangeArrowheads="1"/>
          </p:cNvPicPr>
          <p:nvPr/>
        </p:nvPicPr>
        <p:blipFill rotWithShape="1">
          <a:blip r:embed="rId2">
            <a:extLst>
              <a:ext uri="{28A0092B-C50C-407E-A947-70E740481C1C}">
                <a14:useLocalDpi xmlns:a14="http://schemas.microsoft.com/office/drawing/2010/main" val="0"/>
              </a:ext>
            </a:extLst>
          </a:blip>
          <a:srcRect l="4905" t="46389" r="69375" b="43426"/>
          <a:stretch/>
        </p:blipFill>
        <p:spPr bwMode="auto">
          <a:xfrm>
            <a:off x="159337" y="1067853"/>
            <a:ext cx="6465475" cy="152111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email entry form"/>
          <p:cNvPicPr>
            <a:picLocks noChangeAspect="1" noChangeArrowheads="1"/>
          </p:cNvPicPr>
          <p:nvPr/>
        </p:nvPicPr>
        <p:blipFill rotWithShape="1">
          <a:blip r:embed="rId2">
            <a:extLst>
              <a:ext uri="{28A0092B-C50C-407E-A947-70E740481C1C}">
                <a14:useLocalDpi xmlns:a14="http://schemas.microsoft.com/office/drawing/2010/main" val="0"/>
              </a:ext>
            </a:extLst>
          </a:blip>
          <a:srcRect l="3504" t="56230" r="46665" b="29668"/>
          <a:stretch/>
        </p:blipFill>
        <p:spPr bwMode="auto">
          <a:xfrm>
            <a:off x="159337" y="2540501"/>
            <a:ext cx="7840521" cy="1524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TextBox 20" descr="Enter email address&#10;"/>
          <p:cNvSpPr txBox="1"/>
          <p:nvPr/>
        </p:nvSpPr>
        <p:spPr>
          <a:xfrm>
            <a:off x="4512129" y="2554561"/>
            <a:ext cx="3429000" cy="1251176"/>
          </a:xfrm>
          <a:prstGeom prst="rect">
            <a:avLst/>
          </a:prstGeom>
          <a:solidFill>
            <a:schemeClr val="bg1">
              <a:alpha val="45000"/>
            </a:schemeClr>
          </a:solidFill>
        </p:spPr>
        <p:txBody>
          <a:bodyPr wrap="square" rtlCol="0">
            <a:spAutoFit/>
          </a:bodyPr>
          <a:lstStyle/>
          <a:p>
            <a:pPr algn="ctr">
              <a:lnSpc>
                <a:spcPts val="4500"/>
              </a:lnSpc>
            </a:pPr>
            <a:r>
              <a:rPr lang="en-US" sz="4400" b="1" dirty="0" smtClean="0"/>
              <a:t>Enter email address</a:t>
            </a:r>
            <a:endParaRPr lang="en-US" sz="4400" b="1" dirty="0"/>
          </a:p>
        </p:txBody>
      </p:sp>
      <p:sp>
        <p:nvSpPr>
          <p:cNvPr id="12" name="TextBox 11" descr="Check the box&#10;"/>
          <p:cNvSpPr txBox="1"/>
          <p:nvPr/>
        </p:nvSpPr>
        <p:spPr>
          <a:xfrm>
            <a:off x="6705600" y="1105133"/>
            <a:ext cx="2209800" cy="1251176"/>
          </a:xfrm>
          <a:prstGeom prst="rect">
            <a:avLst/>
          </a:prstGeom>
          <a:noFill/>
        </p:spPr>
        <p:txBody>
          <a:bodyPr wrap="square" rtlCol="0">
            <a:spAutoFit/>
          </a:bodyPr>
          <a:lstStyle/>
          <a:p>
            <a:pPr algn="ctr">
              <a:lnSpc>
                <a:spcPts val="4500"/>
              </a:lnSpc>
            </a:pPr>
            <a:r>
              <a:rPr lang="en-US" sz="4400" b="1" dirty="0" smtClean="0"/>
              <a:t>Check the box</a:t>
            </a:r>
            <a:endParaRPr lang="en-US" sz="4400" b="1" dirty="0"/>
          </a:p>
        </p:txBody>
      </p:sp>
      <p:cxnSp>
        <p:nvCxnSpPr>
          <p:cNvPr id="15" name="Straight Connector 14" descr="&quot;&quot;"/>
          <p:cNvCxnSpPr/>
          <p:nvPr/>
        </p:nvCxnSpPr>
        <p:spPr>
          <a:xfrm>
            <a:off x="152400" y="724812"/>
            <a:ext cx="876300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457200" y="39013"/>
            <a:ext cx="8229600" cy="800099"/>
          </a:xfrm>
        </p:spPr>
        <p:txBody>
          <a:bodyPr anchor="ctr">
            <a:normAutofit/>
          </a:bodyPr>
          <a:lstStyle/>
          <a:p>
            <a:r>
              <a:rPr lang="en-US" b="1" dirty="0" smtClean="0"/>
              <a:t>Sending a CCD using Direct</a:t>
            </a:r>
            <a:endParaRPr lang="en-US" b="1" dirty="0"/>
          </a:p>
        </p:txBody>
      </p:sp>
    </p:spTree>
    <p:extLst>
      <p:ext uri="{BB962C8B-B14F-4D97-AF65-F5344CB8AC3E}">
        <p14:creationId xmlns:p14="http://schemas.microsoft.com/office/powerpoint/2010/main" val="40608077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Blue Button Download M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3" y="769545"/>
            <a:ext cx="7103084" cy="421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descr="&quot;&quot;"/>
          <p:cNvCxnSpPr/>
          <p:nvPr/>
        </p:nvCxnSpPr>
        <p:spPr>
          <a:xfrm flipH="1">
            <a:off x="4267601" y="3457274"/>
            <a:ext cx="3200400" cy="171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3" descr="&quot;&quot;"/>
          <p:cNvPicPr>
            <a:picLocks noChangeAspect="1" noChangeArrowheads="1"/>
          </p:cNvPicPr>
          <p:nvPr/>
        </p:nvPicPr>
        <p:blipFill rotWithShape="1">
          <a:blip r:embed="rId2">
            <a:extLst>
              <a:ext uri="{28A0092B-C50C-407E-A947-70E740481C1C}">
                <a14:useLocalDpi xmlns:a14="http://schemas.microsoft.com/office/drawing/2010/main" val="0"/>
              </a:ext>
            </a:extLst>
          </a:blip>
          <a:srcRect l="3504" t="56230" r="46665" b="29668"/>
          <a:stretch/>
        </p:blipFill>
        <p:spPr bwMode="auto">
          <a:xfrm>
            <a:off x="159337" y="2627585"/>
            <a:ext cx="7840521"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Disclaimer"/>
          <p:cNvPicPr>
            <a:picLocks noChangeAspect="1" noChangeArrowheads="1"/>
          </p:cNvPicPr>
          <p:nvPr/>
        </p:nvPicPr>
        <p:blipFill rotWithShape="1">
          <a:blip r:embed="rId2">
            <a:extLst>
              <a:ext uri="{28A0092B-C50C-407E-A947-70E740481C1C}">
                <a14:useLocalDpi xmlns:a14="http://schemas.microsoft.com/office/drawing/2010/main" val="0"/>
              </a:ext>
            </a:extLst>
          </a:blip>
          <a:srcRect l="4905" t="46389" r="69375" b="43426"/>
          <a:stretch/>
        </p:blipFill>
        <p:spPr bwMode="auto">
          <a:xfrm>
            <a:off x="159337" y="1067853"/>
            <a:ext cx="6465475" cy="152111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3" descr="Email address entry form"/>
          <p:cNvPicPr>
            <a:picLocks noChangeAspect="1" noChangeArrowheads="1"/>
          </p:cNvPicPr>
          <p:nvPr/>
        </p:nvPicPr>
        <p:blipFill rotWithShape="1">
          <a:blip r:embed="rId2">
            <a:extLst>
              <a:ext uri="{28A0092B-C50C-407E-A947-70E740481C1C}">
                <a14:useLocalDpi xmlns:a14="http://schemas.microsoft.com/office/drawing/2010/main" val="0"/>
              </a:ext>
            </a:extLst>
          </a:blip>
          <a:srcRect l="3504" t="56230" r="46665" b="29668"/>
          <a:stretch/>
        </p:blipFill>
        <p:spPr bwMode="auto">
          <a:xfrm>
            <a:off x="159337" y="2540501"/>
            <a:ext cx="7840521" cy="1524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2" descr="Enter email address&#10;"/>
          <p:cNvSpPr txBox="1"/>
          <p:nvPr/>
        </p:nvSpPr>
        <p:spPr>
          <a:xfrm>
            <a:off x="4512129" y="2554561"/>
            <a:ext cx="3429000" cy="1251176"/>
          </a:xfrm>
          <a:prstGeom prst="rect">
            <a:avLst/>
          </a:prstGeom>
          <a:solidFill>
            <a:schemeClr val="bg1">
              <a:alpha val="45000"/>
            </a:schemeClr>
          </a:solidFill>
        </p:spPr>
        <p:txBody>
          <a:bodyPr wrap="square" rtlCol="0">
            <a:spAutoFit/>
          </a:bodyPr>
          <a:lstStyle/>
          <a:p>
            <a:pPr algn="ctr">
              <a:lnSpc>
                <a:spcPts val="4500"/>
              </a:lnSpc>
            </a:pPr>
            <a:r>
              <a:rPr lang="en-US" sz="4400" b="1" dirty="0" smtClean="0"/>
              <a:t>Enter email address</a:t>
            </a:r>
            <a:endParaRPr lang="en-US" sz="4400" b="1" dirty="0"/>
          </a:p>
        </p:txBody>
      </p:sp>
      <p:pic>
        <p:nvPicPr>
          <p:cNvPr id="18" name="Picture 3" descr="Share my health summary button"/>
          <p:cNvPicPr>
            <a:picLocks noChangeAspect="1" noChangeArrowheads="1"/>
          </p:cNvPicPr>
          <p:nvPr/>
        </p:nvPicPr>
        <p:blipFill rotWithShape="1">
          <a:blip r:embed="rId2">
            <a:extLst>
              <a:ext uri="{28A0092B-C50C-407E-A947-70E740481C1C}">
                <a14:useLocalDpi xmlns:a14="http://schemas.microsoft.com/office/drawing/2010/main" val="0"/>
              </a:ext>
            </a:extLst>
          </a:blip>
          <a:srcRect l="37628" t="79727" r="37239" b="14490"/>
          <a:stretch/>
        </p:blipFill>
        <p:spPr bwMode="auto">
          <a:xfrm>
            <a:off x="159337" y="3781981"/>
            <a:ext cx="6680210" cy="1237138"/>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descr="Share your data&#10;"/>
          <p:cNvSpPr txBox="1"/>
          <p:nvPr/>
        </p:nvSpPr>
        <p:spPr>
          <a:xfrm>
            <a:off x="293916" y="4396014"/>
            <a:ext cx="5351976" cy="769441"/>
          </a:xfrm>
          <a:prstGeom prst="rect">
            <a:avLst/>
          </a:prstGeom>
          <a:noFill/>
        </p:spPr>
        <p:txBody>
          <a:bodyPr wrap="square" rtlCol="0">
            <a:spAutoFit/>
          </a:bodyPr>
          <a:lstStyle/>
          <a:p>
            <a:pPr algn="ctr"/>
            <a:r>
              <a:rPr lang="en-US" sz="4400" b="1" dirty="0" smtClean="0"/>
              <a:t>Share your data</a:t>
            </a:r>
            <a:endParaRPr lang="en-US" sz="4400" b="1" dirty="0"/>
          </a:p>
        </p:txBody>
      </p:sp>
      <p:sp>
        <p:nvSpPr>
          <p:cNvPr id="19" name="TextBox 18" descr="Check the box&#10;"/>
          <p:cNvSpPr txBox="1"/>
          <p:nvPr/>
        </p:nvSpPr>
        <p:spPr>
          <a:xfrm>
            <a:off x="6705600" y="1105133"/>
            <a:ext cx="2209800" cy="1251176"/>
          </a:xfrm>
          <a:prstGeom prst="rect">
            <a:avLst/>
          </a:prstGeom>
          <a:noFill/>
        </p:spPr>
        <p:txBody>
          <a:bodyPr wrap="square" rtlCol="0">
            <a:spAutoFit/>
          </a:bodyPr>
          <a:lstStyle/>
          <a:p>
            <a:pPr algn="ctr">
              <a:lnSpc>
                <a:spcPts val="4500"/>
              </a:lnSpc>
            </a:pPr>
            <a:r>
              <a:rPr lang="en-US" sz="4400" b="1" dirty="0" smtClean="0"/>
              <a:t>Check the box</a:t>
            </a:r>
            <a:endParaRPr lang="en-US" sz="4400" b="1" dirty="0"/>
          </a:p>
        </p:txBody>
      </p:sp>
      <p:cxnSp>
        <p:nvCxnSpPr>
          <p:cNvPr id="15" name="Straight Connector 14"/>
          <p:cNvCxnSpPr/>
          <p:nvPr/>
        </p:nvCxnSpPr>
        <p:spPr>
          <a:xfrm>
            <a:off x="152400" y="724812"/>
            <a:ext cx="876300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457200" y="39013"/>
            <a:ext cx="8229600" cy="800099"/>
          </a:xfrm>
        </p:spPr>
        <p:txBody>
          <a:bodyPr anchor="ctr">
            <a:normAutofit/>
          </a:bodyPr>
          <a:lstStyle/>
          <a:p>
            <a:r>
              <a:rPr lang="en-US" b="1" dirty="0" smtClean="0"/>
              <a:t>Sending a CCD using Direct</a:t>
            </a:r>
            <a:endParaRPr lang="en-US" b="1" dirty="0"/>
          </a:p>
        </p:txBody>
      </p:sp>
    </p:spTree>
    <p:extLst>
      <p:ext uri="{BB962C8B-B14F-4D97-AF65-F5344CB8AC3E}">
        <p14:creationId xmlns:p14="http://schemas.microsoft.com/office/powerpoint/2010/main" val="39603022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nding a CCD form"/>
          <p:cNvPicPr>
            <a:picLocks noChangeAspect="1" noChangeArrowheads="1"/>
          </p:cNvPicPr>
          <p:nvPr/>
        </p:nvPicPr>
        <p:blipFill rotWithShape="1">
          <a:blip r:embed="rId3">
            <a:extLst>
              <a:ext uri="{28A0092B-C50C-407E-A947-70E740481C1C}">
                <a14:useLocalDpi xmlns:a14="http://schemas.microsoft.com/office/drawing/2010/main" val="0"/>
              </a:ext>
            </a:extLst>
          </a:blip>
          <a:srcRect b="4122"/>
          <a:stretch/>
        </p:blipFill>
        <p:spPr bwMode="auto">
          <a:xfrm>
            <a:off x="152400" y="785912"/>
            <a:ext cx="7513760" cy="43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descr="The provider is notified when the CCD was sent&#10;"/>
          <p:cNvSpPr txBox="1"/>
          <p:nvPr/>
        </p:nvSpPr>
        <p:spPr>
          <a:xfrm>
            <a:off x="6286099" y="988516"/>
            <a:ext cx="2857901" cy="4154984"/>
          </a:xfrm>
          <a:prstGeom prst="rect">
            <a:avLst/>
          </a:prstGeom>
          <a:solidFill>
            <a:schemeClr val="bg1">
              <a:alpha val="60000"/>
            </a:schemeClr>
          </a:solidFill>
        </p:spPr>
        <p:txBody>
          <a:bodyPr wrap="square" rtlCol="0">
            <a:spAutoFit/>
          </a:bodyPr>
          <a:lstStyle/>
          <a:p>
            <a:pPr algn="ctr"/>
            <a:r>
              <a:rPr lang="en-US" sz="4400" b="1" dirty="0" smtClean="0"/>
              <a:t>The provider is notified when the CCD was sent</a:t>
            </a:r>
            <a:endParaRPr lang="en-US" sz="4400" b="1" dirty="0"/>
          </a:p>
        </p:txBody>
      </p:sp>
      <p:sp>
        <p:nvSpPr>
          <p:cNvPr id="11" name="Oval 10" descr="A VA Patient has shared their VA Continiuity of Care Document"/>
          <p:cNvSpPr/>
          <p:nvPr/>
        </p:nvSpPr>
        <p:spPr>
          <a:xfrm>
            <a:off x="145142" y="710298"/>
            <a:ext cx="7093857" cy="762000"/>
          </a:xfrm>
          <a:prstGeom prst="ellipse">
            <a:avLst/>
          </a:prstGeom>
          <a:noFill/>
          <a:ln w="57150">
            <a:solidFill>
              <a:srgbClr val="FFFF00"/>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descr="&quot;&quot;"/>
          <p:cNvCxnSpPr/>
          <p:nvPr/>
        </p:nvCxnSpPr>
        <p:spPr>
          <a:xfrm>
            <a:off x="152400" y="724812"/>
            <a:ext cx="876300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descr="Share your data&#10;"/>
          <p:cNvSpPr>
            <a:spLocks noGrp="1"/>
          </p:cNvSpPr>
          <p:nvPr>
            <p:ph type="title"/>
          </p:nvPr>
        </p:nvSpPr>
        <p:spPr>
          <a:xfrm>
            <a:off x="457200" y="39013"/>
            <a:ext cx="8229600" cy="800099"/>
          </a:xfrm>
        </p:spPr>
        <p:txBody>
          <a:bodyPr anchor="ctr">
            <a:normAutofit/>
          </a:bodyPr>
          <a:lstStyle/>
          <a:p>
            <a:r>
              <a:rPr lang="en-US" b="1" dirty="0" smtClean="0"/>
              <a:t>Sending a CCD using Direct</a:t>
            </a:r>
            <a:endParaRPr lang="en-US" b="1" dirty="0"/>
          </a:p>
        </p:txBody>
      </p:sp>
    </p:spTree>
    <p:extLst>
      <p:ext uri="{BB962C8B-B14F-4D97-AF65-F5344CB8AC3E}">
        <p14:creationId xmlns:p14="http://schemas.microsoft.com/office/powerpoint/2010/main" val="18895806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les"/>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24095" r="24572" b="50241"/>
          <a:stretch/>
        </p:blipFill>
        <p:spPr>
          <a:xfrm>
            <a:off x="5593846" y="133350"/>
            <a:ext cx="3550154" cy="4953000"/>
          </a:xfrm>
          <a:prstGeom prst="rect">
            <a:avLst/>
          </a:prstGeom>
        </p:spPr>
      </p:pic>
      <p:sp>
        <p:nvSpPr>
          <p:cNvPr id="3" name="Content Placeholder 2"/>
          <p:cNvSpPr>
            <a:spLocks noGrp="1"/>
          </p:cNvSpPr>
          <p:nvPr>
            <p:ph idx="1"/>
          </p:nvPr>
        </p:nvSpPr>
        <p:spPr>
          <a:xfrm>
            <a:off x="304800" y="1276350"/>
            <a:ext cx="5867400" cy="3429000"/>
          </a:xfrm>
        </p:spPr>
        <p:txBody>
          <a:bodyPr>
            <a:normAutofit/>
          </a:bodyPr>
          <a:lstStyle/>
          <a:p>
            <a:pPr marL="0" indent="0" algn="ctr">
              <a:spcBef>
                <a:spcPts val="0"/>
              </a:spcBef>
              <a:buNone/>
            </a:pPr>
            <a:r>
              <a:rPr lang="en-US" sz="4800" b="1" dirty="0" smtClean="0"/>
              <a:t>How </a:t>
            </a:r>
            <a:r>
              <a:rPr lang="en-US" sz="4800" b="1" dirty="0"/>
              <a:t>does </a:t>
            </a:r>
            <a:r>
              <a:rPr lang="en-US" sz="4800" b="1" dirty="0">
                <a:ln>
                  <a:solidFill>
                    <a:schemeClr val="tx2">
                      <a:lumMod val="60000"/>
                      <a:lumOff val="40000"/>
                    </a:schemeClr>
                  </a:solidFill>
                </a:ln>
                <a:solidFill>
                  <a:schemeClr val="tx2">
                    <a:lumMod val="60000"/>
                    <a:lumOff val="40000"/>
                  </a:schemeClr>
                </a:solidFill>
              </a:rPr>
              <a:t>Direct</a:t>
            </a:r>
            <a:r>
              <a:rPr lang="en-US" sz="4800" b="1" dirty="0"/>
              <a:t> </a:t>
            </a:r>
            <a:endParaRPr lang="en-US" sz="4800" b="1" dirty="0" smtClean="0"/>
          </a:p>
          <a:p>
            <a:pPr marL="0" indent="0" algn="ctr">
              <a:spcBef>
                <a:spcPts val="0"/>
              </a:spcBef>
              <a:buNone/>
            </a:pPr>
            <a:r>
              <a:rPr lang="en-US" sz="4800" b="1" dirty="0" smtClean="0"/>
              <a:t>compare </a:t>
            </a:r>
            <a:r>
              <a:rPr lang="en-US" sz="4800" b="1" dirty="0"/>
              <a:t>with </a:t>
            </a:r>
            <a:endParaRPr lang="en-US" sz="4800" b="1" dirty="0" smtClean="0"/>
          </a:p>
          <a:p>
            <a:pPr marL="0" indent="0" algn="ctr">
              <a:spcBef>
                <a:spcPts val="0"/>
              </a:spcBef>
              <a:buNone/>
            </a:pPr>
            <a:r>
              <a:rPr lang="en-US" sz="4800" b="1" dirty="0" smtClean="0"/>
              <a:t>My Health</a:t>
            </a:r>
            <a:r>
              <a:rPr lang="en-US" sz="4800" b="1" i="1" dirty="0" smtClean="0"/>
              <a:t>e</a:t>
            </a:r>
            <a:r>
              <a:rPr lang="en-US" sz="4800" b="1" dirty="0" smtClean="0"/>
              <a:t>Vet (MHV) </a:t>
            </a:r>
          </a:p>
          <a:p>
            <a:pPr marL="0" indent="0" algn="ctr">
              <a:spcBef>
                <a:spcPts val="0"/>
              </a:spcBef>
              <a:buNone/>
            </a:pPr>
            <a:r>
              <a:rPr lang="en-US" sz="4800" b="1" dirty="0" smtClean="0">
                <a:ln>
                  <a:solidFill>
                    <a:srgbClr val="00B050"/>
                  </a:solidFill>
                </a:ln>
                <a:solidFill>
                  <a:srgbClr val="00B050"/>
                </a:solidFill>
              </a:rPr>
              <a:t>Secure </a:t>
            </a:r>
            <a:r>
              <a:rPr lang="en-US" sz="4800" b="1" dirty="0">
                <a:ln>
                  <a:solidFill>
                    <a:srgbClr val="00B050"/>
                  </a:solidFill>
                </a:ln>
                <a:solidFill>
                  <a:srgbClr val="00B050"/>
                </a:solidFill>
              </a:rPr>
              <a:t>M</a:t>
            </a:r>
            <a:r>
              <a:rPr lang="en-US" sz="4800" b="1" dirty="0" smtClean="0">
                <a:ln>
                  <a:solidFill>
                    <a:srgbClr val="00B050"/>
                  </a:solidFill>
                </a:ln>
                <a:solidFill>
                  <a:srgbClr val="00B050"/>
                </a:solidFill>
              </a:rPr>
              <a:t>essaging</a:t>
            </a:r>
            <a:r>
              <a:rPr lang="en-US" sz="4800" b="1" dirty="0" smtClean="0"/>
              <a:t>?</a:t>
            </a:r>
            <a:endParaRPr lang="en-US" sz="4800" dirty="0"/>
          </a:p>
        </p:txBody>
      </p:sp>
    </p:spTree>
    <p:extLst>
      <p:ext uri="{BB962C8B-B14F-4D97-AF65-F5344CB8AC3E}">
        <p14:creationId xmlns:p14="http://schemas.microsoft.com/office/powerpoint/2010/main" val="21957997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ot;&quot;"/>
          <p:cNvSpPr/>
          <p:nvPr/>
        </p:nvSpPr>
        <p:spPr>
          <a:xfrm>
            <a:off x="0" y="2571750"/>
            <a:ext cx="9144000" cy="25717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quot;&quot;"/>
          <p:cNvSpPr/>
          <p:nvPr/>
        </p:nvSpPr>
        <p:spPr>
          <a:xfrm>
            <a:off x="0" y="0"/>
            <a:ext cx="9144000" cy="25717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Non-VA Provider&#10;"/>
          <p:cNvSpPr txBox="1"/>
          <p:nvPr/>
        </p:nvSpPr>
        <p:spPr>
          <a:xfrm>
            <a:off x="7173682" y="3263531"/>
            <a:ext cx="1981200" cy="1077218"/>
          </a:xfrm>
          <a:prstGeom prst="rect">
            <a:avLst/>
          </a:prstGeom>
          <a:noFill/>
        </p:spPr>
        <p:txBody>
          <a:bodyPr wrap="square" rtlCol="0">
            <a:spAutoFit/>
          </a:bodyPr>
          <a:lstStyle/>
          <a:p>
            <a:pPr algn="ctr"/>
            <a:r>
              <a:rPr lang="en-US" sz="3200" b="1" dirty="0" smtClean="0"/>
              <a:t>Non-VA Provider</a:t>
            </a:r>
            <a:endParaRPr lang="en-US" sz="3200" b="1" dirty="0"/>
          </a:p>
        </p:txBody>
      </p:sp>
      <p:grpSp>
        <p:nvGrpSpPr>
          <p:cNvPr id="11" name="Group 10" descr="locked email icon"/>
          <p:cNvGrpSpPr/>
          <p:nvPr/>
        </p:nvGrpSpPr>
        <p:grpSpPr>
          <a:xfrm>
            <a:off x="5450108" y="3319232"/>
            <a:ext cx="1937658" cy="1076786"/>
            <a:chOff x="5450108" y="3319232"/>
            <a:chExt cx="1937658" cy="1076786"/>
          </a:xfrm>
        </p:grpSpPr>
        <p:sp>
          <p:nvSpPr>
            <p:cNvPr id="16" name="Right Arrow 15"/>
            <p:cNvSpPr/>
            <p:nvPr/>
          </p:nvSpPr>
          <p:spPr>
            <a:xfrm>
              <a:off x="5450108" y="3529319"/>
              <a:ext cx="1937658" cy="519559"/>
            </a:xfrm>
            <a:prstGeom prst="rightArrow">
              <a:avLst>
                <a:gd name="adj1" fmla="val 15252"/>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886440" y="3464103"/>
              <a:ext cx="915330" cy="5847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3" cstate="print">
              <a:biLevel thresh="75000"/>
              <a:extLst>
                <a:ext uri="{BEBA8EAE-BF5A-486C-A8C5-ECC9F3942E4B}">
                  <a14:imgProps xmlns:a14="http://schemas.microsoft.com/office/drawing/2010/main">
                    <a14:imgLayer r:embed="rId4">
                      <a14:imgEffect>
                        <a14:backgroundRemoval t="23353" b="84059" l="14059" r="83706">
                          <a14:backgroundMark x1="36647" y1="32941" x2="60353" y2="34824"/>
                          <a14:backgroundMark x1="70000" y1="42235" x2="75529" y2="52941"/>
                          <a14:backgroundMark x1="62235" y1="51118" x2="67765" y2="60000"/>
                          <a14:backgroundMark x1="37765" y1="51118" x2="30765" y2="60353"/>
                          <a14:backgroundMark x1="23706" y1="37765" x2="26294" y2="50765"/>
                          <a14:backgroundMark x1="52588" y1="55176" x2="52588" y2="55176"/>
                          <a14:backgroundMark x1="46647" y1="54471" x2="46647" y2="54471"/>
                          <a14:backgroundMark x1="46647" y1="54471" x2="51471" y2="55941"/>
                          <a14:backgroundMark x1="50353" y1="48529" x2="47765" y2="48529"/>
                          <a14:backgroundMark x1="31824" y1="32588" x2="41824" y2="41118"/>
                          <a14:backgroundMark x1="41824" y1="44471" x2="67765" y2="31824"/>
                          <a14:backgroundMark x1="70000" y1="61842" x2="70000" y2="61842"/>
                        </a14:backgroundRemoval>
                      </a14:imgEffect>
                    </a14:imgLayer>
                  </a14:imgProps>
                </a:ext>
                <a:ext uri="{28A0092B-C50C-407E-A947-70E740481C1C}">
                  <a14:useLocalDpi xmlns:a14="http://schemas.microsoft.com/office/drawing/2010/main" val="0"/>
                </a:ext>
              </a:extLst>
            </a:blip>
            <a:srcRect l="11111" t="18519" r="13334" b="13333"/>
            <a:stretch/>
          </p:blipFill>
          <p:spPr>
            <a:xfrm>
              <a:off x="5753083" y="3319232"/>
              <a:ext cx="1193828" cy="1076786"/>
            </a:xfrm>
            <a:prstGeom prst="rect">
              <a:avLst/>
            </a:prstGeom>
          </p:spPr>
        </p:pic>
      </p:grpSp>
      <p:sp>
        <p:nvSpPr>
          <p:cNvPr id="32" name="Rectangle 31" descr="&quot;&quot;"/>
          <p:cNvSpPr/>
          <p:nvPr/>
        </p:nvSpPr>
        <p:spPr>
          <a:xfrm>
            <a:off x="116111" y="2949238"/>
            <a:ext cx="3142343" cy="1698328"/>
          </a:xfrm>
          <a:prstGeom prst="rect">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descr="&quot;&quot;"/>
          <p:cNvSpPr/>
          <p:nvPr/>
        </p:nvSpPr>
        <p:spPr>
          <a:xfrm flipV="1">
            <a:off x="94339" y="2971343"/>
            <a:ext cx="3164116" cy="916549"/>
          </a:xfrm>
          <a:prstGeom prst="triangle">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descr="VA provider or Veteran&#10;"/>
          <p:cNvSpPr>
            <a:spLocks noGrp="1"/>
          </p:cNvSpPr>
          <p:nvPr>
            <p:ph idx="1"/>
          </p:nvPr>
        </p:nvSpPr>
        <p:spPr>
          <a:xfrm>
            <a:off x="3182256" y="3229307"/>
            <a:ext cx="2420257" cy="1164327"/>
          </a:xfrm>
        </p:spPr>
        <p:txBody>
          <a:bodyPr>
            <a:normAutofit/>
          </a:bodyPr>
          <a:lstStyle/>
          <a:p>
            <a:pPr marL="0" indent="0" algn="ctr">
              <a:buNone/>
            </a:pPr>
            <a:r>
              <a:rPr lang="en-US" b="1" dirty="0" smtClean="0"/>
              <a:t>VA provider </a:t>
            </a:r>
            <a:r>
              <a:rPr lang="en-US" b="1" i="1" dirty="0" smtClean="0"/>
              <a:t>or</a:t>
            </a:r>
            <a:r>
              <a:rPr lang="en-US" b="1" dirty="0" smtClean="0"/>
              <a:t> Veteran</a:t>
            </a:r>
            <a:endParaRPr lang="en-US" dirty="0" smtClean="0">
              <a:solidFill>
                <a:srgbClr val="0070C0"/>
              </a:solidFill>
            </a:endParaRPr>
          </a:p>
        </p:txBody>
      </p:sp>
      <p:sp>
        <p:nvSpPr>
          <p:cNvPr id="8" name="Rectangle 7" descr="Direct Secure Messaging &#10;"/>
          <p:cNvSpPr/>
          <p:nvPr/>
        </p:nvSpPr>
        <p:spPr>
          <a:xfrm>
            <a:off x="181427" y="3272849"/>
            <a:ext cx="3048000" cy="1077218"/>
          </a:xfrm>
          <a:prstGeom prst="rect">
            <a:avLst/>
          </a:prstGeom>
        </p:spPr>
        <p:txBody>
          <a:bodyPr wrap="square">
            <a:spAutoFit/>
          </a:bodyPr>
          <a:lstStyle/>
          <a:p>
            <a:pPr algn="ctr"/>
            <a:r>
              <a:rPr lang="en-US" sz="3200" b="1" dirty="0">
                <a:ln>
                  <a:solidFill>
                    <a:schemeClr val="tx2">
                      <a:lumMod val="60000"/>
                      <a:lumOff val="40000"/>
                    </a:schemeClr>
                  </a:solidFill>
                </a:ln>
                <a:solidFill>
                  <a:schemeClr val="tx2">
                    <a:lumMod val="60000"/>
                    <a:lumOff val="40000"/>
                  </a:schemeClr>
                </a:solidFill>
              </a:rPr>
              <a:t>Direct Secure Messaging </a:t>
            </a:r>
            <a:endParaRPr lang="en-US" sz="3200" dirty="0">
              <a:ln>
                <a:solidFill>
                  <a:schemeClr val="tx2">
                    <a:lumMod val="60000"/>
                    <a:lumOff val="40000"/>
                  </a:schemeClr>
                </a:solidFill>
              </a:ln>
              <a:solidFill>
                <a:schemeClr val="tx2">
                  <a:lumMod val="60000"/>
                  <a:lumOff val="40000"/>
                </a:schemeClr>
              </a:solidFill>
            </a:endParaRPr>
          </a:p>
        </p:txBody>
      </p:sp>
      <p:sp>
        <p:nvSpPr>
          <p:cNvPr id="7" name="TextBox 6" descr="VA Care Team&#10;"/>
          <p:cNvSpPr txBox="1"/>
          <p:nvPr/>
        </p:nvSpPr>
        <p:spPr>
          <a:xfrm>
            <a:off x="7170056" y="809164"/>
            <a:ext cx="1981200" cy="1077218"/>
          </a:xfrm>
          <a:prstGeom prst="rect">
            <a:avLst/>
          </a:prstGeom>
          <a:noFill/>
        </p:spPr>
        <p:txBody>
          <a:bodyPr wrap="square" rtlCol="0">
            <a:spAutoFit/>
          </a:bodyPr>
          <a:lstStyle/>
          <a:p>
            <a:pPr algn="ctr"/>
            <a:r>
              <a:rPr lang="en-US" sz="3200" b="1" dirty="0" smtClean="0"/>
              <a:t>VA Care Team</a:t>
            </a:r>
            <a:endParaRPr lang="en-US" sz="3200" b="1" dirty="0"/>
          </a:p>
        </p:txBody>
      </p:sp>
      <p:sp>
        <p:nvSpPr>
          <p:cNvPr id="13" name="Rectangle 12" descr="&quot;&quot;"/>
          <p:cNvSpPr/>
          <p:nvPr/>
        </p:nvSpPr>
        <p:spPr>
          <a:xfrm>
            <a:off x="116112" y="427266"/>
            <a:ext cx="3142343" cy="1857828"/>
          </a:xfrm>
          <a:prstGeom prst="rect">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descr="locked email icon"/>
          <p:cNvGrpSpPr/>
          <p:nvPr/>
        </p:nvGrpSpPr>
        <p:grpSpPr>
          <a:xfrm>
            <a:off x="5250540" y="925453"/>
            <a:ext cx="2133600" cy="1076786"/>
            <a:chOff x="5250540" y="925453"/>
            <a:chExt cx="2133600" cy="1076786"/>
          </a:xfrm>
        </p:grpSpPr>
        <p:sp>
          <p:nvSpPr>
            <p:cNvPr id="5" name="Right Arrow 4"/>
            <p:cNvSpPr/>
            <p:nvPr/>
          </p:nvSpPr>
          <p:spPr>
            <a:xfrm>
              <a:off x="5250540" y="1074952"/>
              <a:ext cx="2133600" cy="519559"/>
            </a:xfrm>
            <a:prstGeom prst="rightArrow">
              <a:avLst>
                <a:gd name="adj1" fmla="val 15252"/>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382" y="1034131"/>
              <a:ext cx="914400" cy="5847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cstate="print">
              <a:biLevel thresh="75000"/>
              <a:extLst>
                <a:ext uri="{BEBA8EAE-BF5A-486C-A8C5-ECC9F3942E4B}">
                  <a14:imgProps xmlns:a14="http://schemas.microsoft.com/office/drawing/2010/main">
                    <a14:imgLayer r:embed="rId6">
                      <a14:imgEffect>
                        <a14:backgroundRemoval t="23353" b="84059" l="14059" r="83706">
                          <a14:backgroundMark x1="36647" y1="32941" x2="60353" y2="34824"/>
                          <a14:backgroundMark x1="70000" y1="42235" x2="75529" y2="52941"/>
                          <a14:backgroundMark x1="62235" y1="51118" x2="67765" y2="60000"/>
                          <a14:backgroundMark x1="37765" y1="51118" x2="30765" y2="60353"/>
                          <a14:backgroundMark x1="23706" y1="37765" x2="26294" y2="50765"/>
                          <a14:backgroundMark x1="52588" y1="55176" x2="52588" y2="55176"/>
                          <a14:backgroundMark x1="46647" y1="54471" x2="46647" y2="54471"/>
                          <a14:backgroundMark x1="46647" y1="54471" x2="51471" y2="55941"/>
                          <a14:backgroundMark x1="50353" y1="48529" x2="47765" y2="48529"/>
                          <a14:backgroundMark x1="31824" y1="32588" x2="41824" y2="41118"/>
                          <a14:backgroundMark x1="41824" y1="44471" x2="67765" y2="31824"/>
                        </a14:backgroundRemoval>
                      </a14:imgEffect>
                    </a14:imgLayer>
                  </a14:imgProps>
                </a:ext>
                <a:ext uri="{28A0092B-C50C-407E-A947-70E740481C1C}">
                  <a14:useLocalDpi xmlns:a14="http://schemas.microsoft.com/office/drawing/2010/main" val="0"/>
                </a:ext>
              </a:extLst>
            </a:blip>
            <a:srcRect l="11111" t="18519" r="13334" b="13333"/>
            <a:stretch/>
          </p:blipFill>
          <p:spPr>
            <a:xfrm>
              <a:off x="5741292" y="925453"/>
              <a:ext cx="1193828" cy="1076786"/>
            </a:xfrm>
            <a:prstGeom prst="rect">
              <a:avLst/>
            </a:prstGeom>
          </p:spPr>
        </p:pic>
      </p:grpSp>
      <p:sp>
        <p:nvSpPr>
          <p:cNvPr id="2" name="TextBox 1" descr="Veteran&#10;"/>
          <p:cNvSpPr txBox="1"/>
          <p:nvPr/>
        </p:nvSpPr>
        <p:spPr>
          <a:xfrm>
            <a:off x="3341910" y="1034131"/>
            <a:ext cx="1981200" cy="584775"/>
          </a:xfrm>
          <a:prstGeom prst="rect">
            <a:avLst/>
          </a:prstGeom>
          <a:noFill/>
        </p:spPr>
        <p:txBody>
          <a:bodyPr wrap="square" rtlCol="0">
            <a:spAutoFit/>
          </a:bodyPr>
          <a:lstStyle/>
          <a:p>
            <a:pPr algn="ctr"/>
            <a:r>
              <a:rPr lang="en-US" sz="3200" b="1" dirty="0" smtClean="0"/>
              <a:t>Veteran</a:t>
            </a:r>
            <a:endParaRPr lang="en-US" sz="3200" b="1" dirty="0"/>
          </a:p>
        </p:txBody>
      </p:sp>
      <p:sp>
        <p:nvSpPr>
          <p:cNvPr id="22" name="Isosceles Triangle 21" descr="&quot;&quot;&quot;"/>
          <p:cNvSpPr/>
          <p:nvPr/>
        </p:nvSpPr>
        <p:spPr>
          <a:xfrm flipV="1">
            <a:off x="101597" y="448129"/>
            <a:ext cx="3164116" cy="916549"/>
          </a:xfrm>
          <a:prstGeom prst="triangle">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My HealtheVet Secure Messaging&#10;"/>
          <p:cNvSpPr/>
          <p:nvPr/>
        </p:nvSpPr>
        <p:spPr>
          <a:xfrm>
            <a:off x="137884" y="574737"/>
            <a:ext cx="3142343" cy="1569660"/>
          </a:xfrm>
          <a:prstGeom prst="rect">
            <a:avLst/>
          </a:prstGeom>
        </p:spPr>
        <p:txBody>
          <a:bodyPr wrap="square">
            <a:spAutoFit/>
          </a:bodyPr>
          <a:lstStyle/>
          <a:p>
            <a:pPr lvl="0" algn="ctr">
              <a:spcBef>
                <a:spcPct val="20000"/>
              </a:spcBef>
            </a:pPr>
            <a:r>
              <a:rPr lang="en-US" sz="3200" b="1" dirty="0">
                <a:ln>
                  <a:solidFill>
                    <a:schemeClr val="accent3"/>
                  </a:solidFill>
                </a:ln>
                <a:solidFill>
                  <a:schemeClr val="accent3"/>
                </a:solidFill>
              </a:rPr>
              <a:t>My </a:t>
            </a:r>
            <a:r>
              <a:rPr lang="en-US" sz="3200" b="1" dirty="0" err="1">
                <a:ln>
                  <a:solidFill>
                    <a:schemeClr val="accent3"/>
                  </a:solidFill>
                </a:ln>
                <a:solidFill>
                  <a:schemeClr val="accent3"/>
                </a:solidFill>
              </a:rPr>
              <a:t>Health</a:t>
            </a:r>
            <a:r>
              <a:rPr lang="en-US" sz="3200" b="1" i="1" dirty="0" err="1">
                <a:ln>
                  <a:solidFill>
                    <a:schemeClr val="accent3"/>
                  </a:solidFill>
                </a:ln>
                <a:solidFill>
                  <a:schemeClr val="accent3"/>
                </a:solidFill>
              </a:rPr>
              <a:t>e</a:t>
            </a:r>
            <a:r>
              <a:rPr lang="en-US" sz="3200" b="1" dirty="0" err="1">
                <a:ln>
                  <a:solidFill>
                    <a:schemeClr val="accent3"/>
                  </a:solidFill>
                </a:ln>
                <a:solidFill>
                  <a:schemeClr val="accent3"/>
                </a:solidFill>
              </a:rPr>
              <a:t>Vet</a:t>
            </a:r>
            <a:r>
              <a:rPr lang="en-US" sz="3200" b="1" dirty="0">
                <a:ln>
                  <a:solidFill>
                    <a:schemeClr val="accent3"/>
                  </a:solidFill>
                </a:ln>
                <a:solidFill>
                  <a:schemeClr val="accent3"/>
                </a:solidFill>
              </a:rPr>
              <a:t> Secure </a:t>
            </a:r>
            <a:r>
              <a:rPr lang="en-US" sz="3200" b="1" dirty="0" smtClean="0">
                <a:ln>
                  <a:solidFill>
                    <a:schemeClr val="accent3"/>
                  </a:solidFill>
                </a:ln>
                <a:solidFill>
                  <a:schemeClr val="accent3"/>
                </a:solidFill>
              </a:rPr>
              <a:t>Messaging</a:t>
            </a:r>
          </a:p>
        </p:txBody>
      </p:sp>
    </p:spTree>
    <p:extLst>
      <p:ext uri="{BB962C8B-B14F-4D97-AF65-F5344CB8AC3E}">
        <p14:creationId xmlns:p14="http://schemas.microsoft.com/office/powerpoint/2010/main" val="14339665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uter keyboard highlighting security key"/>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44328" y="0"/>
            <a:ext cx="7699672" cy="5135681"/>
          </a:xfrm>
          <a:prstGeom prst="rect">
            <a:avLst/>
          </a:prstGeom>
        </p:spPr>
      </p:pic>
      <p:sp>
        <p:nvSpPr>
          <p:cNvPr id="3" name="Content Placeholder 2"/>
          <p:cNvSpPr>
            <a:spLocks noGrp="1"/>
          </p:cNvSpPr>
          <p:nvPr>
            <p:ph idx="1"/>
          </p:nvPr>
        </p:nvSpPr>
        <p:spPr>
          <a:xfrm>
            <a:off x="-108858" y="209550"/>
            <a:ext cx="5334000" cy="2895600"/>
          </a:xfrm>
        </p:spPr>
        <p:txBody>
          <a:bodyPr>
            <a:normAutofit/>
          </a:bodyPr>
          <a:lstStyle/>
          <a:p>
            <a:pPr marL="0" indent="0" algn="ctr">
              <a:buNone/>
            </a:pPr>
            <a:r>
              <a:rPr lang="en-US" sz="5400" b="1" dirty="0" smtClean="0"/>
              <a:t>How </a:t>
            </a:r>
            <a:r>
              <a:rPr lang="en-US" sz="5400" b="1" dirty="0" smtClean="0"/>
              <a:t>do </a:t>
            </a:r>
            <a:r>
              <a:rPr lang="en-US" sz="5400" b="1" dirty="0"/>
              <a:t>I </a:t>
            </a:r>
            <a:r>
              <a:rPr lang="en-US" sz="5400" b="1" dirty="0"/>
              <a:t>k</a:t>
            </a:r>
            <a:r>
              <a:rPr lang="en-US" sz="5400" b="1" dirty="0" smtClean="0"/>
              <a:t>now </a:t>
            </a:r>
            <a:r>
              <a:rPr lang="en-US" sz="5400" b="1" dirty="0"/>
              <a:t>Direct </a:t>
            </a:r>
            <a:r>
              <a:rPr lang="en-US" sz="5400" b="1" dirty="0"/>
              <a:t>i</a:t>
            </a:r>
            <a:r>
              <a:rPr lang="en-US" sz="5400" b="1" dirty="0" smtClean="0"/>
              <a:t>s </a:t>
            </a:r>
            <a:r>
              <a:rPr lang="en-US" sz="5400" b="1" dirty="0"/>
              <a:t>secure</a:t>
            </a:r>
            <a:r>
              <a:rPr lang="en-US" sz="5400" b="1" dirty="0" smtClean="0"/>
              <a:t>?</a:t>
            </a:r>
            <a:endParaRPr lang="en-US" sz="5400" b="1" dirty="0"/>
          </a:p>
        </p:txBody>
      </p:sp>
    </p:spTree>
    <p:extLst>
      <p:ext uri="{BB962C8B-B14F-4D97-AF65-F5344CB8AC3E}">
        <p14:creationId xmlns:p14="http://schemas.microsoft.com/office/powerpoint/2010/main" val="19807890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mens hands in handshake"/>
          <p:cNvPicPr>
            <a:picLocks noChangeAspect="1"/>
          </p:cNvPicPr>
          <p:nvPr/>
        </p:nvPicPr>
        <p:blipFill rotWithShape="1">
          <a:blip r:embed="rId3" cstate="print">
            <a:extLst>
              <a:ext uri="{28A0092B-C50C-407E-A947-70E740481C1C}">
                <a14:useLocalDpi xmlns:a14="http://schemas.microsoft.com/office/drawing/2010/main" val="0"/>
              </a:ext>
            </a:extLst>
          </a:blip>
          <a:srcRect t="20914" b="22865"/>
          <a:stretch/>
        </p:blipFill>
        <p:spPr>
          <a:xfrm>
            <a:off x="0" y="1276350"/>
            <a:ext cx="9144000" cy="3429000"/>
          </a:xfrm>
          <a:prstGeom prst="rect">
            <a:avLst/>
          </a:prstGeom>
        </p:spPr>
      </p:pic>
      <p:sp>
        <p:nvSpPr>
          <p:cNvPr id="3" name="Rectangle 2" descr="Trust Framework &#10;"/>
          <p:cNvSpPr/>
          <p:nvPr/>
        </p:nvSpPr>
        <p:spPr>
          <a:xfrm>
            <a:off x="-14514" y="114300"/>
            <a:ext cx="9158514" cy="1200329"/>
          </a:xfrm>
          <a:prstGeom prst="rect">
            <a:avLst/>
          </a:prstGeom>
        </p:spPr>
        <p:txBody>
          <a:bodyPr wrap="square">
            <a:spAutoFit/>
          </a:bodyPr>
          <a:lstStyle/>
          <a:p>
            <a:pPr algn="ctr"/>
            <a:r>
              <a:rPr lang="en-US" sz="7200" b="1" dirty="0" smtClean="0"/>
              <a:t>Trust Framework </a:t>
            </a:r>
            <a:endParaRPr lang="en-US" sz="7200" b="1" dirty="0"/>
          </a:p>
        </p:txBody>
      </p:sp>
    </p:spTree>
    <p:extLst>
      <p:ext uri="{BB962C8B-B14F-4D97-AF65-F5344CB8AC3E}">
        <p14:creationId xmlns:p14="http://schemas.microsoft.com/office/powerpoint/2010/main" val="31573403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 symbol"/>
          <p:cNvSpPr txBox="1"/>
          <p:nvPr/>
        </p:nvSpPr>
        <p:spPr>
          <a:xfrm>
            <a:off x="5054582" y="-69858"/>
            <a:ext cx="5105400" cy="6247864"/>
          </a:xfrm>
          <a:prstGeom prst="rect">
            <a:avLst/>
          </a:prstGeom>
          <a:noFill/>
        </p:spPr>
        <p:txBody>
          <a:bodyPr wrap="square" rtlCol="0">
            <a:spAutoFit/>
          </a:bodyPr>
          <a:lstStyle/>
          <a:p>
            <a:r>
              <a:rPr lang="en-US" sz="40000" dirty="0" smtClean="0">
                <a:solidFill>
                  <a:srgbClr val="EAEAEA"/>
                </a:solidFill>
              </a:rPr>
              <a:t>@</a:t>
            </a:r>
            <a:endParaRPr lang="en-US" sz="40000" dirty="0">
              <a:solidFill>
                <a:srgbClr val="EAEAEA"/>
              </a:solidFill>
            </a:endParaRPr>
          </a:p>
        </p:txBody>
      </p:sp>
      <p:sp>
        <p:nvSpPr>
          <p:cNvPr id="3" name="Content Placeholder 2"/>
          <p:cNvSpPr>
            <a:spLocks noGrp="1"/>
          </p:cNvSpPr>
          <p:nvPr>
            <p:ph idx="1"/>
          </p:nvPr>
        </p:nvSpPr>
        <p:spPr>
          <a:xfrm>
            <a:off x="997854" y="1040490"/>
            <a:ext cx="7162800" cy="3943349"/>
          </a:xfrm>
        </p:spPr>
        <p:txBody>
          <a:bodyPr>
            <a:normAutofit/>
          </a:bodyPr>
          <a:lstStyle/>
          <a:p>
            <a:pPr marL="0" indent="0" algn="ctr">
              <a:buNone/>
            </a:pPr>
            <a:r>
              <a:rPr lang="en-US" sz="6000" b="1" dirty="0" smtClean="0"/>
              <a:t>How </a:t>
            </a:r>
            <a:r>
              <a:rPr lang="en-US" sz="6000" b="1" dirty="0"/>
              <a:t>can a VA employee get a </a:t>
            </a:r>
            <a:r>
              <a:rPr lang="en-US" sz="6000" b="1" dirty="0" smtClean="0"/>
              <a:t>Direct </a:t>
            </a:r>
            <a:r>
              <a:rPr lang="en-US" sz="6000" b="1" dirty="0"/>
              <a:t>address</a:t>
            </a:r>
            <a:r>
              <a:rPr lang="en-US" sz="6000" b="1" dirty="0" smtClean="0"/>
              <a:t>?</a:t>
            </a:r>
            <a:endParaRPr lang="en-US" sz="6000" dirty="0"/>
          </a:p>
        </p:txBody>
      </p:sp>
    </p:spTree>
    <p:extLst>
      <p:ext uri="{BB962C8B-B14F-4D97-AF65-F5344CB8AC3E}">
        <p14:creationId xmlns:p14="http://schemas.microsoft.com/office/powerpoint/2010/main" val="35172433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title"/>
          </p:nvPr>
        </p:nvSpPr>
        <p:spPr>
          <a:xfrm>
            <a:off x="446316" y="2012952"/>
            <a:ext cx="8229600" cy="857250"/>
          </a:xfrm>
        </p:spPr>
        <p:txBody>
          <a:bodyPr>
            <a:noAutofit/>
          </a:bodyPr>
          <a:lstStyle/>
          <a:p>
            <a:r>
              <a:rPr lang="en-US" sz="9800" b="1" dirty="0" smtClean="0"/>
              <a:t>@direct.va.gov</a:t>
            </a:r>
            <a:endParaRPr lang="en-US" sz="9800" b="1" dirty="0"/>
          </a:p>
        </p:txBody>
      </p:sp>
    </p:spTree>
    <p:extLst>
      <p:ext uri="{BB962C8B-B14F-4D97-AF65-F5344CB8AC3E}">
        <p14:creationId xmlns:p14="http://schemas.microsoft.com/office/powerpoint/2010/main" val="11788753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ffice towers"/>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29733" y="0"/>
            <a:ext cx="7714267" cy="5137702"/>
          </a:xfrm>
          <a:prstGeom prst="rect">
            <a:avLst/>
          </a:prstGeom>
        </p:spPr>
      </p:pic>
      <p:sp>
        <p:nvSpPr>
          <p:cNvPr id="3" name="Content Placeholder 2"/>
          <p:cNvSpPr>
            <a:spLocks noGrp="1"/>
          </p:cNvSpPr>
          <p:nvPr>
            <p:ph idx="1"/>
          </p:nvPr>
        </p:nvSpPr>
        <p:spPr>
          <a:xfrm>
            <a:off x="1182918" y="1036741"/>
            <a:ext cx="6781800" cy="3394472"/>
          </a:xfrm>
        </p:spPr>
        <p:txBody>
          <a:bodyPr>
            <a:normAutofit/>
          </a:bodyPr>
          <a:lstStyle/>
          <a:p>
            <a:pPr marL="0" indent="0" algn="ctr">
              <a:spcBef>
                <a:spcPts val="0"/>
              </a:spcBef>
              <a:buNone/>
            </a:pPr>
            <a:r>
              <a:rPr lang="en-US" sz="5400" b="1" dirty="0" smtClean="0"/>
              <a:t>How </a:t>
            </a:r>
            <a:r>
              <a:rPr lang="en-US" sz="5400" b="1" dirty="0"/>
              <a:t>can my VA facility begin using Direct</a:t>
            </a:r>
            <a:r>
              <a:rPr lang="en-US" sz="5400" b="1" dirty="0" smtClean="0"/>
              <a:t>? </a:t>
            </a:r>
          </a:p>
          <a:p>
            <a:pPr marL="0" indent="0" algn="ctr">
              <a:spcBef>
                <a:spcPts val="0"/>
              </a:spcBef>
              <a:buNone/>
            </a:pPr>
            <a:r>
              <a:rPr lang="en-US" sz="5400" b="1" dirty="0" smtClean="0"/>
              <a:t>What should we do to prepare?</a:t>
            </a:r>
            <a:endParaRPr lang="en-US" sz="5400" dirty="0"/>
          </a:p>
          <a:p>
            <a:pPr algn="ctr">
              <a:spcBef>
                <a:spcPts val="0"/>
              </a:spcBef>
            </a:pPr>
            <a:endParaRPr lang="en-US" sz="5400" dirty="0"/>
          </a:p>
        </p:txBody>
      </p:sp>
    </p:spTree>
    <p:extLst>
      <p:ext uri="{BB962C8B-B14F-4D97-AF65-F5344CB8AC3E}">
        <p14:creationId xmlns:p14="http://schemas.microsoft.com/office/powerpoint/2010/main" val="1076979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open lapt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3772" y="2781908"/>
            <a:ext cx="3665518" cy="2526235"/>
          </a:xfrm>
          <a:prstGeom prst="rect">
            <a:avLst/>
          </a:prstGeom>
        </p:spPr>
      </p:pic>
      <p:pic>
        <p:nvPicPr>
          <p:cNvPr id="11" name="Picture 10" descr="&quot;&quot;"/>
          <p:cNvPicPr>
            <a:picLocks noChangeAspect="1"/>
          </p:cNvPicPr>
          <p:nvPr/>
        </p:nvPicPr>
        <p:blipFill rotWithShape="1">
          <a:blip r:embed="rId4" cstate="print">
            <a:extLst>
              <a:ext uri="{28A0092B-C50C-407E-A947-70E740481C1C}">
                <a14:useLocalDpi xmlns:a14="http://schemas.microsoft.com/office/drawing/2010/main" val="0"/>
              </a:ext>
            </a:extLst>
          </a:blip>
          <a:srcRect l="4127" t="21361" r="24762" b="40120"/>
          <a:stretch/>
        </p:blipFill>
        <p:spPr>
          <a:xfrm>
            <a:off x="600074" y="1847057"/>
            <a:ext cx="8346757" cy="955673"/>
          </a:xfrm>
          <a:prstGeom prst="rect">
            <a:avLst/>
          </a:prstGeom>
        </p:spPr>
      </p:pic>
      <p:sp>
        <p:nvSpPr>
          <p:cNvPr id="38" name="TextBox 37" descr="&amp; Medical Information&#10;"/>
          <p:cNvSpPr txBox="1"/>
          <p:nvPr/>
        </p:nvSpPr>
        <p:spPr>
          <a:xfrm>
            <a:off x="6324600" y="2112942"/>
            <a:ext cx="2438400" cy="954107"/>
          </a:xfrm>
          <a:prstGeom prst="rect">
            <a:avLst/>
          </a:prstGeom>
          <a:noFill/>
        </p:spPr>
        <p:txBody>
          <a:bodyPr wrap="square" rtlCol="0">
            <a:spAutoFit/>
          </a:bodyPr>
          <a:lstStyle/>
          <a:p>
            <a:pPr algn="ctr"/>
            <a:r>
              <a:rPr lang="en-US" sz="2800" i="1" dirty="0" smtClean="0"/>
              <a:t>&amp; Medical Information</a:t>
            </a:r>
            <a:endParaRPr lang="en-US" sz="2800" i="1" dirty="0"/>
          </a:p>
        </p:txBody>
      </p:sp>
      <p:sp>
        <p:nvSpPr>
          <p:cNvPr id="13" name="TextBox 12" descr="Administrative Information&#10;"/>
          <p:cNvSpPr txBox="1"/>
          <p:nvPr/>
        </p:nvSpPr>
        <p:spPr>
          <a:xfrm>
            <a:off x="561975" y="2055793"/>
            <a:ext cx="2438400" cy="954107"/>
          </a:xfrm>
          <a:prstGeom prst="rect">
            <a:avLst/>
          </a:prstGeom>
          <a:noFill/>
        </p:spPr>
        <p:txBody>
          <a:bodyPr wrap="square" rtlCol="0">
            <a:spAutoFit/>
          </a:bodyPr>
          <a:lstStyle/>
          <a:p>
            <a:pPr algn="ctr"/>
            <a:r>
              <a:rPr lang="en-US" sz="2800" i="1" dirty="0" smtClean="0"/>
              <a:t>Administrative Information</a:t>
            </a:r>
            <a:endParaRPr lang="en-US" sz="2800" i="1" dirty="0"/>
          </a:p>
        </p:txBody>
      </p:sp>
      <p:sp>
        <p:nvSpPr>
          <p:cNvPr id="11266" name="Title 1" descr="The Virtual Lifetime Electronic Record (VLER)…"/>
          <p:cNvSpPr>
            <a:spLocks noGrp="1"/>
          </p:cNvSpPr>
          <p:nvPr>
            <p:ph type="title"/>
          </p:nvPr>
        </p:nvSpPr>
        <p:spPr>
          <a:xfrm>
            <a:off x="3238500" y="2673135"/>
            <a:ext cx="2667000" cy="2133600"/>
          </a:xfrm>
        </p:spPr>
        <p:txBody>
          <a:bodyPr>
            <a:normAutofit/>
          </a:bodyPr>
          <a:lstStyle/>
          <a:p>
            <a:pPr>
              <a:lnSpc>
                <a:spcPts val="2800"/>
              </a:lnSpc>
            </a:pPr>
            <a:r>
              <a:rPr lang="en-US" sz="2800" b="1" dirty="0" smtClean="0"/>
              <a:t>The Virtual Lifetime Electronic Record (VLER)…</a:t>
            </a:r>
          </a:p>
        </p:txBody>
      </p:sp>
      <p:grpSp>
        <p:nvGrpSpPr>
          <p:cNvPr id="8" name="Group 7"/>
          <p:cNvGrpSpPr/>
          <p:nvPr/>
        </p:nvGrpSpPr>
        <p:grpSpPr>
          <a:xfrm>
            <a:off x="538162" y="1395811"/>
            <a:ext cx="8048625" cy="571101"/>
            <a:chOff x="538162" y="1395811"/>
            <a:chExt cx="8048625" cy="571101"/>
          </a:xfrm>
        </p:grpSpPr>
        <p:sp>
          <p:nvSpPr>
            <p:cNvPr id="16" name="Oval 15"/>
            <p:cNvSpPr/>
            <p:nvPr/>
          </p:nvSpPr>
          <p:spPr>
            <a:xfrm>
              <a:off x="3224212" y="1652587"/>
              <a:ext cx="295275" cy="3143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38162" y="1395811"/>
              <a:ext cx="8048625" cy="571101"/>
              <a:chOff x="538162" y="1395811"/>
              <a:chExt cx="8048625" cy="571101"/>
            </a:xfrm>
          </p:grpSpPr>
          <p:cxnSp>
            <p:nvCxnSpPr>
              <p:cNvPr id="4" name="Straight Connector 3"/>
              <p:cNvCxnSpPr/>
              <p:nvPr/>
            </p:nvCxnSpPr>
            <p:spPr>
              <a:xfrm>
                <a:off x="685800" y="1802866"/>
                <a:ext cx="7772400" cy="68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538162" y="1633537"/>
                <a:ext cx="295275" cy="3143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291512" y="1652587"/>
                <a:ext cx="295275" cy="3143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562600" y="1652587"/>
                <a:ext cx="295275" cy="3143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46776" y="1712117"/>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819400" y="1712117"/>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00200" y="1712117"/>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09800" y="1714759"/>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138042" y="1712117"/>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10666" y="1712117"/>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691466" y="1712117"/>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301066" y="1714759"/>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095241" y="1721381"/>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876041" y="1721381"/>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485641" y="1724023"/>
                <a:ext cx="152400" cy="1571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5" idx="0"/>
              </p:cNvCxnSpPr>
              <p:nvPr/>
            </p:nvCxnSpPr>
            <p:spPr>
              <a:xfrm flipH="1" flipV="1">
                <a:off x="685799" y="1395811"/>
                <a:ext cx="1" cy="237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3370024" y="1395811"/>
                <a:ext cx="1" cy="237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714999" y="1396010"/>
                <a:ext cx="1" cy="237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8439149" y="1395811"/>
                <a:ext cx="1" cy="237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9" name="Picture 8" descr="A Naval Officer"/>
          <p:cNvPicPr>
            <a:picLocks/>
          </p:cNvPicPr>
          <p:nvPr/>
        </p:nvPicPr>
        <p:blipFill rotWithShape="1">
          <a:blip r:embed="rId5" cstate="print">
            <a:extLst>
              <a:ext uri="{28A0092B-C50C-407E-A947-70E740481C1C}">
                <a14:useLocalDpi xmlns:a14="http://schemas.microsoft.com/office/drawing/2010/main" val="0"/>
              </a:ext>
            </a:extLst>
          </a:blip>
          <a:srcRect r="27923"/>
          <a:stretch/>
        </p:blipFill>
        <p:spPr>
          <a:xfrm>
            <a:off x="7674292" y="134302"/>
            <a:ext cx="1234440" cy="1234440"/>
          </a:xfrm>
          <a:prstGeom prst="rect">
            <a:avLst/>
          </a:prstGeom>
        </p:spPr>
      </p:pic>
      <p:pic>
        <p:nvPicPr>
          <p:cNvPr id="2" name="Picture 1" descr="servicemember hugging loved one"/>
          <p:cNvPicPr>
            <a:picLocks/>
          </p:cNvPicPr>
          <p:nvPr/>
        </p:nvPicPr>
        <p:blipFill rotWithShape="1">
          <a:blip r:embed="rId6" cstate="print">
            <a:extLst>
              <a:ext uri="{28A0092B-C50C-407E-A947-70E740481C1C}">
                <a14:useLocalDpi xmlns:a14="http://schemas.microsoft.com/office/drawing/2010/main" val="0"/>
              </a:ext>
            </a:extLst>
          </a:blip>
          <a:srcRect l="16107" r="13246"/>
          <a:stretch/>
        </p:blipFill>
        <p:spPr>
          <a:xfrm>
            <a:off x="5093017" y="134302"/>
            <a:ext cx="1234440" cy="1234440"/>
          </a:xfrm>
          <a:prstGeom prst="rect">
            <a:avLst/>
          </a:prstGeom>
        </p:spPr>
      </p:pic>
      <p:pic>
        <p:nvPicPr>
          <p:cNvPr id="10" name="Picture 9" descr="Soldier using walkie talkie"/>
          <p:cNvPicPr>
            <a:picLocks noChangeAspect="1"/>
          </p:cNvPicPr>
          <p:nvPr/>
        </p:nvPicPr>
        <p:blipFill rotWithShape="1">
          <a:blip r:embed="rId7" cstate="print">
            <a:extLst>
              <a:ext uri="{28A0092B-C50C-407E-A947-70E740481C1C}">
                <a14:useLocalDpi xmlns:a14="http://schemas.microsoft.com/office/drawing/2010/main" val="0"/>
              </a:ext>
            </a:extLst>
          </a:blip>
          <a:srcRect r="33372"/>
          <a:stretch/>
        </p:blipFill>
        <p:spPr>
          <a:xfrm>
            <a:off x="2744405" y="161135"/>
            <a:ext cx="1233336" cy="1234676"/>
          </a:xfrm>
          <a:prstGeom prst="rect">
            <a:avLst/>
          </a:prstGeom>
        </p:spPr>
      </p:pic>
      <p:pic>
        <p:nvPicPr>
          <p:cNvPr id="3" name="Picture 2" descr="Uncle Sam"/>
          <p:cNvPicPr>
            <a:picLocks/>
          </p:cNvPicPr>
          <p:nvPr/>
        </p:nvPicPr>
        <p:blipFill rotWithShape="1">
          <a:blip r:embed="rId8" cstate="print">
            <a:extLst>
              <a:ext uri="{28A0092B-C50C-407E-A947-70E740481C1C}">
                <a14:useLocalDpi xmlns:a14="http://schemas.microsoft.com/office/drawing/2010/main" val="0"/>
              </a:ext>
            </a:extLst>
          </a:blip>
          <a:srcRect t="5816" b="19121"/>
          <a:stretch/>
        </p:blipFill>
        <p:spPr>
          <a:xfrm>
            <a:off x="291798" y="164448"/>
            <a:ext cx="1232198" cy="1234440"/>
          </a:xfrm>
          <a:prstGeom prst="rect">
            <a:avLst/>
          </a:prstGeom>
        </p:spPr>
      </p:pic>
    </p:spTree>
    <p:extLst>
      <p:ext uri="{BB962C8B-B14F-4D97-AF65-F5344CB8AC3E}">
        <p14:creationId xmlns:p14="http://schemas.microsoft.com/office/powerpoint/2010/main" val="24216535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cept of networking with stick people"/>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20412"/>
          <a:stretch/>
        </p:blipFill>
        <p:spPr>
          <a:xfrm>
            <a:off x="-1" y="135511"/>
            <a:ext cx="9143999" cy="5007989"/>
          </a:xfrm>
          <a:prstGeom prst="rect">
            <a:avLst/>
          </a:prstGeom>
        </p:spPr>
      </p:pic>
      <p:sp>
        <p:nvSpPr>
          <p:cNvPr id="2" name="Title 1"/>
          <p:cNvSpPr>
            <a:spLocks noGrp="1"/>
          </p:cNvSpPr>
          <p:nvPr>
            <p:ph type="title"/>
          </p:nvPr>
        </p:nvSpPr>
        <p:spPr>
          <a:xfrm>
            <a:off x="5257800" y="3562350"/>
            <a:ext cx="3886199" cy="857250"/>
          </a:xfrm>
        </p:spPr>
        <p:txBody>
          <a:bodyPr>
            <a:normAutofit/>
          </a:bodyPr>
          <a:lstStyle/>
          <a:p>
            <a:r>
              <a:rPr lang="en-US" sz="5000" b="1" dirty="0" smtClean="0"/>
              <a:t>Preparation</a:t>
            </a:r>
            <a:endParaRPr lang="en-US" sz="5000" b="1" dirty="0"/>
          </a:p>
        </p:txBody>
      </p:sp>
    </p:spTree>
    <p:extLst>
      <p:ext uri="{BB962C8B-B14F-4D97-AF65-F5344CB8AC3E}">
        <p14:creationId xmlns:p14="http://schemas.microsoft.com/office/powerpoint/2010/main" val="23248129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4" descr="“… will ultimately contain administrative and medical information from the day an individual enters military service throughout their military career and after they leave the military.”  &#10; -President Barack Obama&#10;"/>
          <p:cNvSpPr>
            <a:spLocks noChangeArrowheads="1"/>
          </p:cNvSpPr>
          <p:nvPr/>
        </p:nvSpPr>
        <p:spPr bwMode="auto">
          <a:xfrm>
            <a:off x="381000" y="2819752"/>
            <a:ext cx="8382000" cy="20374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p>
            <a:pPr>
              <a:spcBef>
                <a:spcPct val="20000"/>
              </a:spcBef>
              <a:buFont typeface="Wingdings" pitchFamily="2" charset="2"/>
              <a:buNone/>
            </a:pPr>
            <a:r>
              <a:rPr lang="en-US" sz="2800" i="1" dirty="0"/>
              <a:t>“… will ultimately contain administrative and medical information from the day an individual enters military service throughout their military career and after they leave the military.”  </a:t>
            </a:r>
            <a:endParaRPr lang="en-US" sz="2800" i="1" dirty="0" smtClean="0"/>
          </a:p>
          <a:p>
            <a:pPr>
              <a:spcBef>
                <a:spcPct val="20000"/>
              </a:spcBef>
              <a:buFont typeface="Wingdings" pitchFamily="2" charset="2"/>
              <a:buNone/>
            </a:pPr>
            <a:endParaRPr lang="en-US" sz="1200" i="1" dirty="0"/>
          </a:p>
        </p:txBody>
      </p:sp>
      <p:sp>
        <p:nvSpPr>
          <p:cNvPr id="2" name="Rectangle 1" descr=" -President Barack Obama&#10;"/>
          <p:cNvSpPr/>
          <p:nvPr/>
        </p:nvSpPr>
        <p:spPr>
          <a:xfrm>
            <a:off x="4343400" y="4320720"/>
            <a:ext cx="3972241" cy="523220"/>
          </a:xfrm>
          <a:prstGeom prst="rect">
            <a:avLst/>
          </a:prstGeom>
        </p:spPr>
        <p:txBody>
          <a:bodyPr wrap="none">
            <a:spAutoFit/>
          </a:bodyPr>
          <a:lstStyle/>
          <a:p>
            <a:pPr lvl="0" algn="r">
              <a:spcBef>
                <a:spcPct val="20000"/>
              </a:spcBef>
            </a:pPr>
            <a:r>
              <a:rPr lang="en-US" sz="2800" i="1" dirty="0">
                <a:solidFill>
                  <a:prstClr val="black"/>
                </a:solidFill>
              </a:rPr>
              <a:t> -President Barack Obama</a:t>
            </a:r>
          </a:p>
        </p:txBody>
      </p:sp>
      <p:pic>
        <p:nvPicPr>
          <p:cNvPr id="11267" name="Picture 6" descr="Photo of VLER Press Conference April 9, showing President Obama speaking, and Secretary of Veterans Affairs, Mr. Eric Shinseki."/>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14674" y="283937"/>
            <a:ext cx="3501147" cy="23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quot; &quot;"/>
          <p:cNvSpPr/>
          <p:nvPr/>
        </p:nvSpPr>
        <p:spPr>
          <a:xfrm>
            <a:off x="5229189" y="241303"/>
            <a:ext cx="3501146" cy="2378386"/>
          </a:xfrm>
          <a:prstGeom prst="rect">
            <a:avLst/>
          </a:prstGeom>
          <a:noFill/>
          <a:ln w="92075">
            <a:solidFill>
              <a:schemeClr val="accent5">
                <a:lumMod val="75000"/>
              </a:schemeClr>
            </a:solidFill>
          </a:ln>
          <a:effectLst>
            <a:outerShdw blurRad="50800" dist="38100" dir="13500000" algn="b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1266" name="Title 1"/>
          <p:cNvSpPr>
            <a:spLocks noGrp="1"/>
          </p:cNvSpPr>
          <p:nvPr>
            <p:ph type="title"/>
          </p:nvPr>
        </p:nvSpPr>
        <p:spPr>
          <a:xfrm>
            <a:off x="76201" y="1028700"/>
            <a:ext cx="4804653" cy="857250"/>
          </a:xfrm>
        </p:spPr>
        <p:txBody>
          <a:bodyPr>
            <a:normAutofit fontScale="90000"/>
          </a:bodyPr>
          <a:lstStyle/>
          <a:p>
            <a:r>
              <a:rPr lang="en-US" b="1" dirty="0" smtClean="0"/>
              <a:t>The Virtual Lifetime Electronic Record (VLER)…</a:t>
            </a:r>
          </a:p>
        </p:txBody>
      </p:sp>
    </p:spTree>
    <p:extLst>
      <p:ext uri="{BB962C8B-B14F-4D97-AF65-F5344CB8AC3E}">
        <p14:creationId xmlns:p14="http://schemas.microsoft.com/office/powerpoint/2010/main" val="7683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quot; &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715817"/>
            <a:ext cx="7761288"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597819"/>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7400" y="1611008"/>
            <a:ext cx="7086600" cy="857250"/>
          </a:xfrm>
        </p:spPr>
        <p:txBody>
          <a:bodyPr/>
          <a:lstStyle/>
          <a:p>
            <a:r>
              <a:rPr lang="en-US" dirty="0" smtClean="0"/>
              <a:t>Ask the Presenter</a:t>
            </a:r>
            <a:endParaRPr lang="en-US" dirty="0"/>
          </a:p>
        </p:txBody>
      </p:sp>
    </p:spTree>
    <p:extLst>
      <p:ext uri="{BB962C8B-B14F-4D97-AF65-F5344CB8AC3E}">
        <p14:creationId xmlns:p14="http://schemas.microsoft.com/office/powerpoint/2010/main" val="1169556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3F7E3AE3535244BFC46BE44266D150" ma:contentTypeVersion="0" ma:contentTypeDescription="Create a new document." ma:contentTypeScope="" ma:versionID="d067bc0dbfe65afddb6df494075f7fa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32ABAE-BCB9-4F92-889A-2DD521EAE8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4B36CA1-5783-4721-AB15-C98BB0DC2BFF}">
  <ds:schemaRefs>
    <ds:schemaRef ds:uri="http://purl.org/dc/terms/"/>
    <ds:schemaRef ds:uri="http://purl.org/dc/elements/1.1/"/>
    <ds:schemaRef ds:uri="http://purl.org/dc/dcmitype/"/>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3797717B-02E6-4C0F-A7FB-186748A832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14697</TotalTime>
  <Words>4060</Words>
  <Application>Microsoft Office PowerPoint</Application>
  <PresentationFormat>On-screen Show (16:9)</PresentationFormat>
  <Paragraphs>782</Paragraphs>
  <Slides>92</Slides>
  <Notes>65</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PowerPoint Presentation</vt:lpstr>
      <vt:lpstr>Poll Question</vt:lpstr>
      <vt:lpstr>Exchanging Health Information</vt:lpstr>
      <vt:lpstr>PowerPoint Presentation</vt:lpstr>
      <vt:lpstr>PowerPoint Presentation</vt:lpstr>
      <vt:lpstr>Poll Results</vt:lpstr>
      <vt:lpstr>Poll Results</vt:lpstr>
      <vt:lpstr>PowerPoint Presentation</vt:lpstr>
      <vt:lpstr>The Virtual Lifetime Electronic Record (VLER)…</vt:lpstr>
      <vt:lpstr>PowerPoint Presentation</vt:lpstr>
      <vt:lpstr>PowerPoint Presentation</vt:lpstr>
      <vt:lpstr>PowerPoint Presentation</vt:lpstr>
      <vt:lpstr>PowerPoint Presentation</vt:lpstr>
      <vt:lpstr>How can I use VLER Health?</vt:lpstr>
      <vt:lpstr>PowerPoint Presentation</vt:lpstr>
      <vt:lpstr>PowerPoint Presentation</vt:lpstr>
      <vt:lpstr>eHealth Exchange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VLER Health Authorizations</vt:lpstr>
      <vt:lpstr>PowerPoint Presentation</vt:lpstr>
      <vt:lpstr>VAHCS Roles and Responsibilities</vt:lpstr>
      <vt:lpstr>PowerPoint Presentation</vt:lpstr>
      <vt:lpstr>PowerPoint Presentation</vt:lpstr>
      <vt:lpstr>Implementation Life Cycle</vt:lpstr>
      <vt:lpstr>Implementation Life Cycle</vt:lpstr>
      <vt:lpstr>Implementation Life Cycle</vt:lpstr>
      <vt:lpstr>Implementation Life Cycle</vt:lpstr>
      <vt:lpstr>Implementation Life Cycle</vt:lpstr>
      <vt:lpstr>Implementation Life Cycle</vt:lpstr>
      <vt:lpstr>Implementation Life Cycle</vt:lpstr>
      <vt:lpstr>PowerPoint Presentation</vt:lpstr>
      <vt:lpstr>PowerPoint Presentation</vt:lpstr>
      <vt:lpstr>PowerPoint Presentation</vt:lpstr>
      <vt:lpstr> What tool can I use  to view non-VA  Veteran health information?</vt:lpstr>
      <vt:lpstr>Accessing Non-VA Data in VistAWeb</vt:lpstr>
      <vt:lpstr>Pocket Card – Accessing Non-VA Data in VistAWeb</vt:lpstr>
      <vt:lpstr>PowerPoint Presentation</vt:lpstr>
      <vt:lpstr>PowerPoint Presentation</vt:lpstr>
      <vt:lpstr>VistAWeb View of  Non-VA Health Summary</vt:lpstr>
      <vt:lpstr>VistAWeb View of Aggregated Allergies</vt:lpstr>
      <vt:lpstr>PowerPoint Presentation</vt:lpstr>
      <vt:lpstr>PowerPoint Presentation</vt:lpstr>
      <vt:lpstr>PowerPoint Presentation</vt:lpstr>
      <vt:lpstr>PowerPoint Presentation</vt:lpstr>
      <vt:lpstr>PowerPoint Presentation</vt:lpstr>
      <vt:lpstr>VA</vt:lpstr>
      <vt:lpstr>PowerPoint Presentation</vt:lpstr>
      <vt:lpstr>PowerPoint Presentation</vt:lpstr>
      <vt:lpstr>PowerPoint Presentation</vt:lpstr>
      <vt:lpstr>PowerPoint Presentation</vt:lpstr>
      <vt:lpstr>PowerPoint Presentation</vt:lpstr>
      <vt:lpstr>Direct Secure Messaging</vt:lpstr>
      <vt:lpstr>PowerPoint Presentation</vt:lpstr>
      <vt:lpstr>VA Uses of VLER Health Direct Secure Messaging</vt:lpstr>
      <vt:lpstr>PowerPoint Presentation</vt:lpstr>
      <vt:lpstr>PowerPoint Presentation</vt:lpstr>
      <vt:lpstr>PowerPoint Presentation</vt:lpstr>
      <vt:lpstr>PowerPoint Presentation</vt:lpstr>
      <vt:lpstr>PowerPoint Presentation</vt:lpstr>
      <vt:lpstr>Establishing  Direct Partnerships</vt:lpstr>
      <vt:lpstr>PowerPoint Presentation</vt:lpstr>
      <vt:lpstr>PowerPoint Presentation</vt:lpstr>
      <vt:lpstr>PowerPoint Presentation</vt:lpstr>
      <vt:lpstr>PowerPoint Presentation</vt:lpstr>
      <vt:lpstr>PowerPoint Presentation</vt:lpstr>
      <vt:lpstr>Sending a CCD using Direct</vt:lpstr>
      <vt:lpstr>Sending a CCD using Direct</vt:lpstr>
      <vt:lpstr>Sending a CCD using Direct</vt:lpstr>
      <vt:lpstr>Sending a CCD using Direct</vt:lpstr>
      <vt:lpstr>Sending a CCD using Direct</vt:lpstr>
      <vt:lpstr>Sending a CCD using Direct</vt:lpstr>
      <vt:lpstr>Sending a CCD using Direct</vt:lpstr>
      <vt:lpstr>Sending a CCD using Direct</vt:lpstr>
      <vt:lpstr>PowerPoint Presentation</vt:lpstr>
      <vt:lpstr>PowerPoint Presentation</vt:lpstr>
      <vt:lpstr>PowerPoint Presentation</vt:lpstr>
      <vt:lpstr>PowerPoint Presentation</vt:lpstr>
      <vt:lpstr>PowerPoint Presentation</vt:lpstr>
      <vt:lpstr>@direct.va.gov</vt:lpstr>
      <vt:lpstr>PowerPoint Presentation</vt:lpstr>
      <vt:lpstr>Preparation</vt:lpstr>
      <vt:lpstr>The Virtual Lifetime Electronic Record (VLER)…</vt:lpstr>
      <vt:lpstr>Ask the Presenter</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Electronically Exchanging Veteran Health Information</dc:title>
  <dc:creator>VHA OIA Training Strategy</dc:creator>
  <cp:keywords>sensitive data, PII, VLER, eHealth Exchange, Direct</cp:keywords>
  <cp:lastModifiedBy>Presenter</cp:lastModifiedBy>
  <cp:revision>456</cp:revision>
  <dcterms:created xsi:type="dcterms:W3CDTF">2012-09-17T16:29:14Z</dcterms:created>
  <dcterms:modified xsi:type="dcterms:W3CDTF">2014-06-25T21:24:39Z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0x010100B33F7E3AE3535244BFC46BE44266D150</vt:lpwstr>
  </property>
</Properties>
</file>